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2">
  <p:sldMasterIdLst>
    <p:sldMasterId id="2147483672" r:id="rId1"/>
  </p:sldMasterIdLst>
  <p:notesMasterIdLst>
    <p:notesMasterId r:id="rId96"/>
  </p:notesMasterIdLst>
  <p:handoutMasterIdLst>
    <p:handoutMasterId r:id="rId97"/>
  </p:handoutMasterIdLst>
  <p:sldIdLst>
    <p:sldId id="256" r:id="rId2"/>
    <p:sldId id="257" r:id="rId3"/>
    <p:sldId id="258" r:id="rId4"/>
    <p:sldId id="259" r:id="rId5"/>
    <p:sldId id="266" r:id="rId6"/>
    <p:sldId id="261" r:id="rId7"/>
    <p:sldId id="267" r:id="rId8"/>
    <p:sldId id="263" r:id="rId9"/>
    <p:sldId id="264" r:id="rId10"/>
    <p:sldId id="265" r:id="rId11"/>
    <p:sldId id="303" r:id="rId12"/>
    <p:sldId id="304" r:id="rId13"/>
    <p:sldId id="306" r:id="rId14"/>
    <p:sldId id="269" r:id="rId15"/>
    <p:sldId id="279" r:id="rId16"/>
    <p:sldId id="268" r:id="rId17"/>
    <p:sldId id="270" r:id="rId18"/>
    <p:sldId id="305" r:id="rId19"/>
    <p:sldId id="271" r:id="rId20"/>
    <p:sldId id="272" r:id="rId21"/>
    <p:sldId id="336" r:id="rId22"/>
    <p:sldId id="337" r:id="rId23"/>
    <p:sldId id="273" r:id="rId24"/>
    <p:sldId id="274" r:id="rId25"/>
    <p:sldId id="275" r:id="rId26"/>
    <p:sldId id="316" r:id="rId27"/>
    <p:sldId id="276" r:id="rId28"/>
    <p:sldId id="277" r:id="rId29"/>
    <p:sldId id="280" r:id="rId30"/>
    <p:sldId id="376" r:id="rId31"/>
    <p:sldId id="377" r:id="rId32"/>
    <p:sldId id="378" r:id="rId33"/>
    <p:sldId id="379" r:id="rId34"/>
    <p:sldId id="380" r:id="rId35"/>
    <p:sldId id="381" r:id="rId36"/>
    <p:sldId id="382" r:id="rId37"/>
    <p:sldId id="383" r:id="rId38"/>
    <p:sldId id="384" r:id="rId39"/>
    <p:sldId id="385" r:id="rId40"/>
    <p:sldId id="375" r:id="rId41"/>
    <p:sldId id="281" r:id="rId42"/>
    <p:sldId id="285" r:id="rId43"/>
    <p:sldId id="283" r:id="rId44"/>
    <p:sldId id="282" r:id="rId45"/>
    <p:sldId id="286" r:id="rId46"/>
    <p:sldId id="287" r:id="rId47"/>
    <p:sldId id="288" r:id="rId48"/>
    <p:sldId id="289" r:id="rId49"/>
    <p:sldId id="345" r:id="rId50"/>
    <p:sldId id="346" r:id="rId51"/>
    <p:sldId id="308" r:id="rId52"/>
    <p:sldId id="284" r:id="rId53"/>
    <p:sldId id="307" r:id="rId54"/>
    <p:sldId id="312" r:id="rId55"/>
    <p:sldId id="332" r:id="rId56"/>
    <p:sldId id="317" r:id="rId57"/>
    <p:sldId id="314" r:id="rId58"/>
    <p:sldId id="364" r:id="rId59"/>
    <p:sldId id="315" r:id="rId60"/>
    <p:sldId id="319" r:id="rId61"/>
    <p:sldId id="359" r:id="rId62"/>
    <p:sldId id="320" r:id="rId63"/>
    <p:sldId id="321" r:id="rId64"/>
    <p:sldId id="353" r:id="rId65"/>
    <p:sldId id="357" r:id="rId66"/>
    <p:sldId id="358" r:id="rId67"/>
    <p:sldId id="325" r:id="rId68"/>
    <p:sldId id="333" r:id="rId69"/>
    <p:sldId id="322" r:id="rId70"/>
    <p:sldId id="352" r:id="rId71"/>
    <p:sldId id="344" r:id="rId72"/>
    <p:sldId id="351" r:id="rId73"/>
    <p:sldId id="309" r:id="rId74"/>
    <p:sldId id="350" r:id="rId75"/>
    <p:sldId id="313" r:id="rId76"/>
    <p:sldId id="349" r:id="rId77"/>
    <p:sldId id="343" r:id="rId78"/>
    <p:sldId id="339" r:id="rId79"/>
    <p:sldId id="334" r:id="rId80"/>
    <p:sldId id="340" r:id="rId81"/>
    <p:sldId id="341" r:id="rId82"/>
    <p:sldId id="342" r:id="rId83"/>
    <p:sldId id="338" r:id="rId84"/>
    <p:sldId id="311" r:id="rId85"/>
    <p:sldId id="301" r:id="rId86"/>
    <p:sldId id="324" r:id="rId87"/>
    <p:sldId id="365" r:id="rId88"/>
    <p:sldId id="302" r:id="rId89"/>
    <p:sldId id="362" r:id="rId90"/>
    <p:sldId id="363" r:id="rId91"/>
    <p:sldId id="361" r:id="rId92"/>
    <p:sldId id="354" r:id="rId93"/>
    <p:sldId id="355" r:id="rId94"/>
    <p:sldId id="366" r:id="rId95"/>
  </p:sldIdLst>
  <p:sldSz cx="9144000" cy="6858000" type="screen4x3"/>
  <p:notesSz cx="6858000" cy="9144000"/>
  <p:embeddedFontLst>
    <p:embeddedFont>
      <p:font typeface="Calibri" pitchFamily="34" charset="0"/>
      <p:regular r:id="rId98"/>
      <p:bold r:id="rId99"/>
      <p:italic r:id="rId100"/>
      <p:boldItalic r:id="rId10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A25D811-8853-4F2A-83AE-0638810CEECF}">
          <p14:sldIdLst>
            <p14:sldId id="256"/>
            <p14:sldId id="257"/>
          </p14:sldIdLst>
        </p14:section>
        <p14:section name="Basic math" id="{BA6977E6-A36B-4755-A48A-BE3959495504}">
          <p14:sldIdLst>
            <p14:sldId id="258"/>
            <p14:sldId id="259"/>
            <p14:sldId id="266"/>
            <p14:sldId id="261"/>
            <p14:sldId id="267"/>
            <p14:sldId id="263"/>
            <p14:sldId id="264"/>
            <p14:sldId id="265"/>
            <p14:sldId id="303"/>
            <p14:sldId id="304"/>
          </p14:sldIdLst>
        </p14:section>
        <p14:section name="Coordinate systems" id="{8F57FC45-7936-49E6-A8A5-DEEB1FA256FE}">
          <p14:sldIdLst>
            <p14:sldId id="306"/>
            <p14:sldId id="269"/>
            <p14:sldId id="279"/>
            <p14:sldId id="268"/>
            <p14:sldId id="270"/>
            <p14:sldId id="305"/>
          </p14:sldIdLst>
        </p14:section>
        <p14:section name="Transformations" id="{0C4B104B-00CE-42CF-A082-5AA4584B9CD2}">
          <p14:sldIdLst>
            <p14:sldId id="271"/>
            <p14:sldId id="272"/>
            <p14:sldId id="336"/>
            <p14:sldId id="337"/>
            <p14:sldId id="273"/>
            <p14:sldId id="274"/>
            <p14:sldId id="275"/>
          </p14:sldIdLst>
        </p14:section>
        <p14:section name="Projections" id="{6101C731-2C90-491A-BE0B-79EE812D30A1}">
          <p14:sldIdLst>
            <p14:sldId id="316"/>
            <p14:sldId id="276"/>
          </p14:sldIdLst>
        </p14:section>
        <p14:section name="Graphics pipeline" id="{EDA8628D-E665-4843-9280-B40E4ECC1721}">
          <p14:sldIdLst>
            <p14:sldId id="277"/>
            <p14:sldId id="280"/>
            <p14:sldId id="376"/>
            <p14:sldId id="377"/>
            <p14:sldId id="378"/>
            <p14:sldId id="379"/>
            <p14:sldId id="380"/>
            <p14:sldId id="381"/>
            <p14:sldId id="382"/>
            <p14:sldId id="383"/>
            <p14:sldId id="384"/>
            <p14:sldId id="385"/>
            <p14:sldId id="375"/>
          </p14:sldIdLst>
        </p14:section>
        <p14:section name="Shaders" id="{393D4EFB-EB50-4F0C-B438-48D6987AE94B}">
          <p14:sldIdLst>
            <p14:sldId id="281"/>
            <p14:sldId id="285"/>
            <p14:sldId id="283"/>
            <p14:sldId id="282"/>
            <p14:sldId id="286"/>
            <p14:sldId id="287"/>
            <p14:sldId id="288"/>
            <p14:sldId id="289"/>
            <p14:sldId id="345"/>
            <p14:sldId id="346"/>
            <p14:sldId id="308"/>
            <p14:sldId id="284"/>
            <p14:sldId id="307"/>
          </p14:sldIdLst>
        </p14:section>
        <p14:section name="Animations" id="{E83424D5-D2ED-4E64-BFF1-634EA90E418E}">
          <p14:sldIdLst>
            <p14:sldId id="312"/>
            <p14:sldId id="332"/>
          </p14:sldIdLst>
        </p14:section>
        <p14:section name="Materials" id="{9C08895F-D133-4876-A4CA-2D9FDB03658F}">
          <p14:sldIdLst>
            <p14:sldId id="317"/>
            <p14:sldId id="314"/>
            <p14:sldId id="364"/>
            <p14:sldId id="315"/>
          </p14:sldIdLst>
        </p14:section>
        <p14:section name="Shadows/Lighting" id="{57085437-93C7-45F5-BE12-E27252DBB676}">
          <p14:sldIdLst>
            <p14:sldId id="319"/>
            <p14:sldId id="359"/>
            <p14:sldId id="320"/>
            <p14:sldId id="321"/>
            <p14:sldId id="353"/>
          </p14:sldIdLst>
        </p14:section>
        <p14:section name="Special effects" id="{4F9007BF-C910-4327-B782-D4EB511203EB}">
          <p14:sldIdLst>
            <p14:sldId id="357"/>
            <p14:sldId id="358"/>
          </p14:sldIdLst>
        </p14:section>
        <p14:section name="Physics" id="{5856E52D-4C39-462A-B918-3D13DE13EEAB}">
          <p14:sldIdLst>
            <p14:sldId id="325"/>
            <p14:sldId id="333"/>
          </p14:sldIdLst>
        </p14:section>
        <p14:section name="Frameworks" id="{7F3227B6-8A1E-45B8-AF46-939E77B9FAB0}">
          <p14:sldIdLst>
            <p14:sldId id="322"/>
          </p14:sldIdLst>
        </p14:section>
        <p14:section name="Unity" id="{77E19704-1732-4856-B95A-ED0728167967}">
          <p14:sldIdLst>
            <p14:sldId id="352"/>
            <p14:sldId id="344"/>
          </p14:sldIdLst>
        </p14:section>
        <p14:section name="Flash" id="{57BC08FE-9412-4418-84B9-380954DEE72D}">
          <p14:sldIdLst>
            <p14:sldId id="351"/>
            <p14:sldId id="309"/>
            <p14:sldId id="350"/>
            <p14:sldId id="313"/>
          </p14:sldIdLst>
        </p14:section>
        <p14:section name="WebGL" id="{19E2D77E-7900-4E32-9E62-23449D32FD13}">
          <p14:sldIdLst>
            <p14:sldId id="349"/>
            <p14:sldId id="343"/>
            <p14:sldId id="339"/>
            <p14:sldId id="334"/>
            <p14:sldId id="340"/>
            <p14:sldId id="341"/>
            <p14:sldId id="342"/>
            <p14:sldId id="338"/>
          </p14:sldIdLst>
        </p14:section>
        <p14:section name="Various" id="{1655D226-11A2-4D74-8756-F377F6FF1638}">
          <p14:sldIdLst>
            <p14:sldId id="311"/>
            <p14:sldId id="301"/>
            <p14:sldId id="324"/>
          </p14:sldIdLst>
        </p14:section>
        <p14:section name="Random interesting topics" id="{4C417968-F751-4205-9BEB-507BBA9F0CE8}">
          <p14:sldIdLst>
            <p14:sldId id="365"/>
            <p14:sldId id="302"/>
            <p14:sldId id="362"/>
            <p14:sldId id="363"/>
            <p14:sldId id="361"/>
          </p14:sldIdLst>
        </p14:section>
        <p14:section name="Resources" id="{8FDD06ED-EB81-4376-B389-7E4C7B020D6E}">
          <p14:sldIdLst>
            <p14:sldId id="354"/>
            <p14:sldId id="355"/>
            <p14:sldId id="36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F8F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1" autoAdjust="0"/>
    <p:restoredTop sz="72899" autoAdjust="0"/>
  </p:normalViewPr>
  <p:slideViewPr>
    <p:cSldViewPr>
      <p:cViewPr>
        <p:scale>
          <a:sx n="75" d="100"/>
          <a:sy n="75" d="100"/>
        </p:scale>
        <p:origin x="-2028" y="-2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978"/>
    </p:cViewPr>
  </p:sorterViewPr>
  <p:notesViewPr>
    <p:cSldViewPr>
      <p:cViewPr varScale="1">
        <p:scale>
          <a:sx n="85" d="100"/>
          <a:sy n="85" d="100"/>
        </p:scale>
        <p:origin x="-315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3.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2.fntdata"/><Relationship Id="rId10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104"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image" Target="../media/image23.png"/></Relationships>
</file>

<file path=ppt/diagrams/_rels/data1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image" Target="../media/image79.png"/><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diagrams/_rels/data12.xml.rels><?xml version="1.0" encoding="UTF-8" standalone="yes"?>
<Relationships xmlns="http://schemas.openxmlformats.org/package/2006/relationships"><Relationship Id="rId8" Type="http://schemas.openxmlformats.org/officeDocument/2006/relationships/hyperlink" Target="http://www.flashmagazine.com/Tutorials/category/3d/" TargetMode="External"/><Relationship Id="rId13" Type="http://schemas.openxmlformats.org/officeDocument/2006/relationships/hyperlink" Target="http://db-in.com/blog/2011/04/cameras-on-opengl-es-2-x/" TargetMode="External"/><Relationship Id="rId3" Type="http://schemas.openxmlformats.org/officeDocument/2006/relationships/hyperlink" Target="http://www.gamedev.net/" TargetMode="External"/><Relationship Id="rId7" Type="http://schemas.openxmlformats.org/officeDocument/2006/relationships/hyperlink" Target="http://http.developer.nvidia.com/CgTutorial/cg_tutorial_chapter01.html" TargetMode="External"/><Relationship Id="rId12" Type="http://schemas.openxmlformats.org/officeDocument/2006/relationships/hyperlink" Target="http://www.gamedev.net/index" TargetMode="External"/><Relationship Id="rId2" Type="http://schemas.openxmlformats.org/officeDocument/2006/relationships/hyperlink" Target="http://www.opengl.org/" TargetMode="External"/><Relationship Id="rId1" Type="http://schemas.openxmlformats.org/officeDocument/2006/relationships/hyperlink" Target="http://kesen.realtimerendering.com/" TargetMode="External"/><Relationship Id="rId6" Type="http://schemas.openxmlformats.org/officeDocument/2006/relationships/hyperlink" Target="http://fractal.io/" TargetMode="External"/><Relationship Id="rId11" Type="http://schemas.openxmlformats.org/officeDocument/2006/relationships/hyperlink" Target="https://mmack.wordpress.com/" TargetMode="External"/><Relationship Id="rId5" Type="http://schemas.openxmlformats.org/officeDocument/2006/relationships/hyperlink" Target="http://www.iquilezles.org/apps/shadertoy/" TargetMode="External"/><Relationship Id="rId10" Type="http://schemas.openxmlformats.org/officeDocument/2006/relationships/hyperlink" Target="http://www.geeks3d.com/" TargetMode="External"/><Relationship Id="rId4" Type="http://schemas.openxmlformats.org/officeDocument/2006/relationships/hyperlink" Target="http://db-in.com/blog/2011/01/all-about-opengl-es-2-x-part-13/" TargetMode="External"/><Relationship Id="rId9" Type="http://schemas.openxmlformats.org/officeDocument/2006/relationships/hyperlink" Target="http://creativecodingpodcast.com/" TargetMode="External"/><Relationship Id="rId14" Type="http://schemas.openxmlformats.org/officeDocument/2006/relationships/hyperlink" Target="http://www.twodee.org/blog/" TargetMode="External"/></Relationships>
</file>

<file path=ppt/diagrams/_rels/data13.xml.rels><?xml version="1.0" encoding="UTF-8" standalone="yes"?>
<Relationships xmlns="http://schemas.openxmlformats.org/package/2006/relationships"><Relationship Id="rId8" Type="http://schemas.openxmlformats.org/officeDocument/2006/relationships/hyperlink" Target="http://labs.jam3.ca/2011/03/molehill-getting-started/" TargetMode="External"/><Relationship Id="rId3" Type="http://schemas.openxmlformats.org/officeDocument/2006/relationships/hyperlink" Target="http://molehill.zombietycoon.com/FGSZombieNoVideos.pptx" TargetMode="External"/><Relationship Id="rId7" Type="http://schemas.openxmlformats.org/officeDocument/2006/relationships/hyperlink" Target="http://www.bytearray.org/?p=2555" TargetMode="External"/><Relationship Id="rId2" Type="http://schemas.openxmlformats.org/officeDocument/2006/relationships/hyperlink" Target="http://msdn.microsoft.com/en-us/library/ee417072(v=VS.85).aspx" TargetMode="External"/><Relationship Id="rId1" Type="http://schemas.openxmlformats.org/officeDocument/2006/relationships/hyperlink" Target="http://www.3dbuzz.com/vbforum/content.php?176" TargetMode="External"/><Relationship Id="rId6" Type="http://schemas.openxmlformats.org/officeDocument/2006/relationships/hyperlink" Target="http://www.uza.lt/2011/02/27/molehill-roundup/" TargetMode="External"/><Relationship Id="rId5" Type="http://schemas.openxmlformats.org/officeDocument/2006/relationships/hyperlink" Target="http://tinyurl.com/molehilldemos" TargetMode="External"/><Relationship Id="rId4" Type="http://schemas.openxmlformats.org/officeDocument/2006/relationships/hyperlink" Target="http://www.rictus.com/muchado/2011/02/28/demystifying-molehill-part-1/" TargetMode="External"/><Relationship Id="rId9" Type="http://schemas.openxmlformats.org/officeDocument/2006/relationships/hyperlink" Target="http://blog.bengarney.com/2010/11/01/tips-for-flash-developers-looking-at-hardware-3d/" TargetMode="External"/></Relationships>
</file>

<file path=ppt/diagrams/_rels/data2.xml.rels><?xml version="1.0" encoding="UTF-8" standalone="yes"?>
<Relationships xmlns="http://schemas.openxmlformats.org/package/2006/relationships"><Relationship Id="rId1" Type="http://schemas.openxmlformats.org/officeDocument/2006/relationships/image" Target="../media/image24.png"/></Relationships>
</file>

<file path=ppt/diagrams/_rels/data6.xml.rels><?xml version="1.0" encoding="UTF-8" standalone="yes"?>
<Relationships xmlns="http://schemas.openxmlformats.org/package/2006/relationships"><Relationship Id="rId3" Type="http://schemas.openxmlformats.org/officeDocument/2006/relationships/image" Target="../media/image51.jpg"/><Relationship Id="rId7" Type="http://schemas.openxmlformats.org/officeDocument/2006/relationships/image" Target="../media/image55.jpg"/><Relationship Id="rId2" Type="http://schemas.openxmlformats.org/officeDocument/2006/relationships/image" Target="../media/image50.jpg"/><Relationship Id="rId1" Type="http://schemas.openxmlformats.org/officeDocument/2006/relationships/image" Target="../media/image49.jpg"/><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jpg"/></Relationships>
</file>

<file path=ppt/diagrams/_rels/data7.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image" Target="../media/image57.jpg"/></Relationships>
</file>

<file path=ppt/diagrams/_rels/data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image" Target="../media/image59.jpg"/><Relationship Id="rId4" Type="http://schemas.openxmlformats.org/officeDocument/2006/relationships/image" Target="../media/image62.jpg"/></Relationships>
</file>

<file path=ppt/diagrams/_rels/data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image" Target="../media/image65.jpg"/><Relationship Id="rId6" Type="http://schemas.openxmlformats.org/officeDocument/2006/relationships/image" Target="../media/image70.jpg"/><Relationship Id="rId5" Type="http://schemas.openxmlformats.org/officeDocument/2006/relationships/image" Target="../media/image69.jpg"/><Relationship Id="rId4" Type="http://schemas.openxmlformats.org/officeDocument/2006/relationships/image" Target="../media/image68.jpg"/></Relationships>
</file>

<file path=ppt/diagrams/_rels/drawing1.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image" Target="../media/image79.png"/><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diagrams/_rels/drawing12.xml.rels><?xml version="1.0" encoding="UTF-8" standalone="yes"?>
<Relationships xmlns="http://schemas.openxmlformats.org/package/2006/relationships"><Relationship Id="rId8" Type="http://schemas.openxmlformats.org/officeDocument/2006/relationships/hyperlink" Target="http://db-in.com/blog/2011/01/all-about-opengl-es-2-x-part-13/" TargetMode="External"/><Relationship Id="rId13" Type="http://schemas.openxmlformats.org/officeDocument/2006/relationships/hyperlink" Target="http://www.flashmagazine.com/Tutorials/category/3d/" TargetMode="External"/><Relationship Id="rId3" Type="http://schemas.openxmlformats.org/officeDocument/2006/relationships/hyperlink" Target="https://mmack.wordpress.com/" TargetMode="External"/><Relationship Id="rId7" Type="http://schemas.openxmlformats.org/officeDocument/2006/relationships/hyperlink" Target="http://www.gamedev.net/" TargetMode="External"/><Relationship Id="rId12" Type="http://schemas.openxmlformats.org/officeDocument/2006/relationships/hyperlink" Target="http://db-in.com/blog/2011/04/cameras-on-opengl-es-2-x/" TargetMode="External"/><Relationship Id="rId2" Type="http://schemas.openxmlformats.org/officeDocument/2006/relationships/hyperlink" Target="http://www.geeks3d.com/" TargetMode="External"/><Relationship Id="rId1" Type="http://schemas.openxmlformats.org/officeDocument/2006/relationships/hyperlink" Target="http://kesen.realtimerendering.com/" TargetMode="External"/><Relationship Id="rId6" Type="http://schemas.openxmlformats.org/officeDocument/2006/relationships/hyperlink" Target="http://www.opengl.org/" TargetMode="External"/><Relationship Id="rId11" Type="http://schemas.openxmlformats.org/officeDocument/2006/relationships/hyperlink" Target="http://http.developer.nvidia.com/CgTutorial/cg_tutorial_chapter01.html" TargetMode="External"/><Relationship Id="rId5" Type="http://schemas.openxmlformats.org/officeDocument/2006/relationships/hyperlink" Target="http://www.twodee.org/blog/" TargetMode="External"/><Relationship Id="rId10" Type="http://schemas.openxmlformats.org/officeDocument/2006/relationships/hyperlink" Target="http://fractal.io/" TargetMode="External"/><Relationship Id="rId4" Type="http://schemas.openxmlformats.org/officeDocument/2006/relationships/hyperlink" Target="http://www.gamedev.net/index" TargetMode="External"/><Relationship Id="rId9" Type="http://schemas.openxmlformats.org/officeDocument/2006/relationships/hyperlink" Target="http://www.iquilezles.org/apps/shadertoy/" TargetMode="External"/><Relationship Id="rId14" Type="http://schemas.openxmlformats.org/officeDocument/2006/relationships/hyperlink" Target="http://creativecodingpodcast.com/" TargetMode="External"/></Relationships>
</file>

<file path=ppt/diagrams/_rels/drawing13.xml.rels><?xml version="1.0" encoding="UTF-8" standalone="yes"?>
<Relationships xmlns="http://schemas.openxmlformats.org/package/2006/relationships"><Relationship Id="rId8" Type="http://schemas.openxmlformats.org/officeDocument/2006/relationships/hyperlink" Target="http://msdn.microsoft.com/en-us/library/ee417072(v=VS.85).aspx" TargetMode="External"/><Relationship Id="rId3" Type="http://schemas.openxmlformats.org/officeDocument/2006/relationships/hyperlink" Target="http://www.bytearray.org/?p=2555" TargetMode="External"/><Relationship Id="rId7" Type="http://schemas.openxmlformats.org/officeDocument/2006/relationships/hyperlink" Target="http://molehill.zombietycoon.com/FGSZombieNoVideos.pptx" TargetMode="External"/><Relationship Id="rId2" Type="http://schemas.openxmlformats.org/officeDocument/2006/relationships/hyperlink" Target="http://labs.jam3.ca/2011/03/molehill-getting-started/" TargetMode="External"/><Relationship Id="rId1" Type="http://schemas.openxmlformats.org/officeDocument/2006/relationships/hyperlink" Target="http://blog.bengarney.com/2010/11/01/tips-for-flash-developers-looking-at-hardware-3d/" TargetMode="External"/><Relationship Id="rId6" Type="http://schemas.openxmlformats.org/officeDocument/2006/relationships/hyperlink" Target="http://www.rictus.com/muchado/2011/02/28/demystifying-molehill-part-1/" TargetMode="External"/><Relationship Id="rId5" Type="http://schemas.openxmlformats.org/officeDocument/2006/relationships/hyperlink" Target="http://tinyurl.com/molehilldemos" TargetMode="External"/><Relationship Id="rId4" Type="http://schemas.openxmlformats.org/officeDocument/2006/relationships/hyperlink" Target="http://www.uza.lt/2011/02/27/molehill-roundup/" TargetMode="External"/><Relationship Id="rId9" Type="http://schemas.openxmlformats.org/officeDocument/2006/relationships/hyperlink" Target="http://www.3dbuzz.com/vbforum/content.php?176" TargetMode="External"/></Relationships>
</file>

<file path=ppt/diagrams/_rels/drawing2.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6.xml.rels><?xml version="1.0" encoding="UTF-8" standalone="yes"?>
<Relationships xmlns="http://schemas.openxmlformats.org/package/2006/relationships"><Relationship Id="rId3" Type="http://schemas.openxmlformats.org/officeDocument/2006/relationships/image" Target="../media/image51.jpg"/><Relationship Id="rId7" Type="http://schemas.openxmlformats.org/officeDocument/2006/relationships/image" Target="../media/image55.jpg"/><Relationship Id="rId2" Type="http://schemas.openxmlformats.org/officeDocument/2006/relationships/image" Target="../media/image50.jpg"/><Relationship Id="rId1" Type="http://schemas.openxmlformats.org/officeDocument/2006/relationships/image" Target="../media/image49.jpg"/><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jpg"/></Relationships>
</file>

<file path=ppt/diagrams/_rels/drawing7.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image" Target="../media/image57.jpg"/></Relationships>
</file>

<file path=ppt/diagrams/_rels/drawing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image" Target="../media/image59.jpg"/><Relationship Id="rId4" Type="http://schemas.openxmlformats.org/officeDocument/2006/relationships/image" Target="../media/image62.jpg"/></Relationships>
</file>

<file path=ppt/diagrams/_rels/drawing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image" Target="../media/image65.jpg"/><Relationship Id="rId6" Type="http://schemas.openxmlformats.org/officeDocument/2006/relationships/image" Target="../media/image70.jpg"/><Relationship Id="rId5" Type="http://schemas.openxmlformats.org/officeDocument/2006/relationships/image" Target="../media/image69.jpg"/><Relationship Id="rId4" Type="http://schemas.openxmlformats.org/officeDocument/2006/relationships/image" Target="../media/image68.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552169-1455-4138-8FA5-225CC1E0CE09}" type="doc">
      <dgm:prSet loTypeId="urn:microsoft.com/office/officeart/2005/8/layout/pList1#1" loCatId="list" qsTypeId="urn:microsoft.com/office/officeart/2005/8/quickstyle/3d6" qsCatId="3D" csTypeId="urn:microsoft.com/office/officeart/2005/8/colors/accent1_2" csCatId="accent1" phldr="1"/>
      <dgm:spPr/>
      <dgm:t>
        <a:bodyPr/>
        <a:lstStyle/>
        <a:p>
          <a:endParaRPr lang="en-US"/>
        </a:p>
      </dgm:t>
    </dgm:pt>
    <dgm:pt modelId="{A1E57074-D45F-4AA5-A30B-A3F43F841185}">
      <dgm:prSet/>
      <dgm:spPr/>
      <dgm:t>
        <a:bodyPr/>
        <a:lstStyle/>
        <a:p>
          <a:pPr rtl="0"/>
          <a:r>
            <a:rPr lang="en-US" dirty="0" smtClean="0"/>
            <a:t>Perspective</a:t>
          </a:r>
          <a:endParaRPr lang="en-US" dirty="0"/>
        </a:p>
      </dgm:t>
    </dgm:pt>
    <dgm:pt modelId="{8C5EEC5C-901D-4A98-AA6F-D4564EBB40DF}" type="parTrans" cxnId="{EAC981E7-B319-4FCF-B102-00E97CF815FA}">
      <dgm:prSet/>
      <dgm:spPr/>
      <dgm:t>
        <a:bodyPr/>
        <a:lstStyle/>
        <a:p>
          <a:endParaRPr lang="en-US"/>
        </a:p>
      </dgm:t>
    </dgm:pt>
    <dgm:pt modelId="{9C881F93-6305-4ADE-BB25-FE4AF4C90AD6}" type="sibTrans" cxnId="{EAC981E7-B319-4FCF-B102-00E97CF815FA}">
      <dgm:prSet/>
      <dgm:spPr/>
      <dgm:t>
        <a:bodyPr/>
        <a:lstStyle/>
        <a:p>
          <a:endParaRPr lang="en-US"/>
        </a:p>
      </dgm:t>
    </dgm:pt>
    <dgm:pt modelId="{580E14AC-19CE-4FA2-81CE-03F701C4CE9D}">
      <dgm:prSet/>
      <dgm:spPr/>
      <dgm:t>
        <a:bodyPr/>
        <a:lstStyle/>
        <a:p>
          <a:pPr rtl="0"/>
          <a:r>
            <a:rPr lang="en-US" dirty="0" smtClean="0"/>
            <a:t>Objects is smaller further away</a:t>
          </a:r>
          <a:endParaRPr lang="en-US" dirty="0"/>
        </a:p>
      </dgm:t>
    </dgm:pt>
    <dgm:pt modelId="{037A057B-B499-4EB2-B00F-83A757CAB839}" type="parTrans" cxnId="{DB8EDFDE-CFBC-4835-AC28-21669618084A}">
      <dgm:prSet/>
      <dgm:spPr/>
      <dgm:t>
        <a:bodyPr/>
        <a:lstStyle/>
        <a:p>
          <a:endParaRPr lang="en-US"/>
        </a:p>
      </dgm:t>
    </dgm:pt>
    <dgm:pt modelId="{0EB4A552-7CDB-4D27-9D04-9BD718E6F00C}" type="sibTrans" cxnId="{DB8EDFDE-CFBC-4835-AC28-21669618084A}">
      <dgm:prSet/>
      <dgm:spPr/>
      <dgm:t>
        <a:bodyPr/>
        <a:lstStyle/>
        <a:p>
          <a:endParaRPr lang="en-US"/>
        </a:p>
      </dgm:t>
    </dgm:pt>
    <dgm:pt modelId="{42B55B73-946E-4325-9FBA-3345FFB254A2}">
      <dgm:prSet/>
      <dgm:spPr/>
      <dgm:t>
        <a:bodyPr/>
        <a:lstStyle/>
        <a:p>
          <a:pPr rtl="0"/>
          <a:r>
            <a:rPr lang="en-US" dirty="0" smtClean="0"/>
            <a:t>Projection lines meet at center of projections (the vanish-point).</a:t>
          </a:r>
          <a:endParaRPr lang="en-US" dirty="0"/>
        </a:p>
      </dgm:t>
    </dgm:pt>
    <dgm:pt modelId="{9B2BC2F5-DD84-4245-B6CB-04F79B3DB6AB}" type="parTrans" cxnId="{CF2F6A45-E57D-48FE-B6F8-13D092CAF55A}">
      <dgm:prSet/>
      <dgm:spPr/>
      <dgm:t>
        <a:bodyPr/>
        <a:lstStyle/>
        <a:p>
          <a:endParaRPr lang="en-US"/>
        </a:p>
      </dgm:t>
    </dgm:pt>
    <dgm:pt modelId="{02FF5555-60FC-458C-B16D-F837453D56B8}" type="sibTrans" cxnId="{CF2F6A45-E57D-48FE-B6F8-13D092CAF55A}">
      <dgm:prSet/>
      <dgm:spPr/>
      <dgm:t>
        <a:bodyPr/>
        <a:lstStyle/>
        <a:p>
          <a:endParaRPr lang="en-US"/>
        </a:p>
      </dgm:t>
    </dgm:pt>
    <dgm:pt modelId="{090487D3-8DC7-4BFE-93D9-6A9125434E70}">
      <dgm:prSet/>
      <dgm:spPr/>
      <dgm:t>
        <a:bodyPr/>
        <a:lstStyle/>
        <a:p>
          <a:pPr rtl="0"/>
          <a:r>
            <a:rPr lang="en-US" dirty="0" smtClean="0"/>
            <a:t>Frustum </a:t>
          </a:r>
          <a:endParaRPr lang="en-US" dirty="0"/>
        </a:p>
      </dgm:t>
    </dgm:pt>
    <dgm:pt modelId="{DD203E80-0E87-4551-856B-655316F0EE8F}" type="parTrans" cxnId="{D6CEC8C9-CEDC-4C61-B86A-345672EC49F1}">
      <dgm:prSet/>
      <dgm:spPr/>
      <dgm:t>
        <a:bodyPr/>
        <a:lstStyle/>
        <a:p>
          <a:endParaRPr lang="en-US"/>
        </a:p>
      </dgm:t>
    </dgm:pt>
    <dgm:pt modelId="{044F1488-ED1D-417F-A4AF-4EB2D29CEDFE}" type="sibTrans" cxnId="{D6CEC8C9-CEDC-4C61-B86A-345672EC49F1}">
      <dgm:prSet/>
      <dgm:spPr/>
      <dgm:t>
        <a:bodyPr/>
        <a:lstStyle/>
        <a:p>
          <a:endParaRPr lang="en-US"/>
        </a:p>
      </dgm:t>
    </dgm:pt>
    <dgm:pt modelId="{5A3046A5-E2F1-4AF9-A5B4-AAE1AAE2E4DB}" type="pres">
      <dgm:prSet presAssocID="{FF552169-1455-4138-8FA5-225CC1E0CE09}" presName="Name0" presStyleCnt="0">
        <dgm:presLayoutVars>
          <dgm:dir/>
          <dgm:resizeHandles val="exact"/>
        </dgm:presLayoutVars>
      </dgm:prSet>
      <dgm:spPr/>
      <dgm:t>
        <a:bodyPr/>
        <a:lstStyle/>
        <a:p>
          <a:endParaRPr lang="en-US"/>
        </a:p>
      </dgm:t>
    </dgm:pt>
    <dgm:pt modelId="{500AA90B-CC03-4733-B5CB-03E6491F300C}" type="pres">
      <dgm:prSet presAssocID="{A1E57074-D45F-4AA5-A30B-A3F43F841185}" presName="compNode" presStyleCnt="0"/>
      <dgm:spPr/>
    </dgm:pt>
    <dgm:pt modelId="{8A925B05-651E-43AB-9377-5F65CF6AEA4B}" type="pres">
      <dgm:prSet presAssocID="{A1E57074-D45F-4AA5-A30B-A3F43F841185}" presName="pictRect" presStyleLbl="node1" presStyleIdx="0" presStyleCnt="1" custLinFactNeighborX="-3336" custLinFactNeighborY="-351"/>
      <dgm:spPr>
        <a:blipFill rotWithShape="0">
          <a:blip xmlns:r="http://schemas.openxmlformats.org/officeDocument/2006/relationships" r:embed="rId1"/>
          <a:stretch>
            <a:fillRect/>
          </a:stretch>
        </a:blipFill>
      </dgm:spPr>
      <dgm:t>
        <a:bodyPr/>
        <a:lstStyle/>
        <a:p>
          <a:endParaRPr lang="en-US"/>
        </a:p>
      </dgm:t>
    </dgm:pt>
    <dgm:pt modelId="{4E5EE770-B21F-4EE4-B0A1-EDCC2C907263}" type="pres">
      <dgm:prSet presAssocID="{A1E57074-D45F-4AA5-A30B-A3F43F841185}" presName="textRect" presStyleLbl="revTx" presStyleIdx="0" presStyleCnt="1">
        <dgm:presLayoutVars>
          <dgm:bulletEnabled val="1"/>
        </dgm:presLayoutVars>
      </dgm:prSet>
      <dgm:spPr/>
      <dgm:t>
        <a:bodyPr/>
        <a:lstStyle/>
        <a:p>
          <a:endParaRPr lang="en-US"/>
        </a:p>
      </dgm:t>
    </dgm:pt>
  </dgm:ptLst>
  <dgm:cxnLst>
    <dgm:cxn modelId="{650CE9B4-CE49-48AE-A63E-4EC5C6292C3D}" type="presOf" srcId="{42B55B73-946E-4325-9FBA-3345FFB254A2}" destId="{4E5EE770-B21F-4EE4-B0A1-EDCC2C907263}" srcOrd="0" destOrd="2" presId="urn:microsoft.com/office/officeart/2005/8/layout/pList1#1"/>
    <dgm:cxn modelId="{CF2F6A45-E57D-48FE-B6F8-13D092CAF55A}" srcId="{A1E57074-D45F-4AA5-A30B-A3F43F841185}" destId="{42B55B73-946E-4325-9FBA-3345FFB254A2}" srcOrd="1" destOrd="0" parTransId="{9B2BC2F5-DD84-4245-B6CB-04F79B3DB6AB}" sibTransId="{02FF5555-60FC-458C-B16D-F837453D56B8}"/>
    <dgm:cxn modelId="{00431955-2D92-4581-82AE-518FF7013EBE}" type="presOf" srcId="{A1E57074-D45F-4AA5-A30B-A3F43F841185}" destId="{4E5EE770-B21F-4EE4-B0A1-EDCC2C907263}" srcOrd="0" destOrd="0" presId="urn:microsoft.com/office/officeart/2005/8/layout/pList1#1"/>
    <dgm:cxn modelId="{EAC981E7-B319-4FCF-B102-00E97CF815FA}" srcId="{FF552169-1455-4138-8FA5-225CC1E0CE09}" destId="{A1E57074-D45F-4AA5-A30B-A3F43F841185}" srcOrd="0" destOrd="0" parTransId="{8C5EEC5C-901D-4A98-AA6F-D4564EBB40DF}" sibTransId="{9C881F93-6305-4ADE-BB25-FE4AF4C90AD6}"/>
    <dgm:cxn modelId="{A1563A25-6414-4C85-90A0-393210083A13}" type="presOf" srcId="{580E14AC-19CE-4FA2-81CE-03F701C4CE9D}" destId="{4E5EE770-B21F-4EE4-B0A1-EDCC2C907263}" srcOrd="0" destOrd="1" presId="urn:microsoft.com/office/officeart/2005/8/layout/pList1#1"/>
    <dgm:cxn modelId="{D85C529E-6BE5-4A67-9E88-105ACC2C5060}" type="presOf" srcId="{FF552169-1455-4138-8FA5-225CC1E0CE09}" destId="{5A3046A5-E2F1-4AF9-A5B4-AAE1AAE2E4DB}" srcOrd="0" destOrd="0" presId="urn:microsoft.com/office/officeart/2005/8/layout/pList1#1"/>
    <dgm:cxn modelId="{D6CEC8C9-CEDC-4C61-B86A-345672EC49F1}" srcId="{A1E57074-D45F-4AA5-A30B-A3F43F841185}" destId="{090487D3-8DC7-4BFE-93D9-6A9125434E70}" srcOrd="2" destOrd="0" parTransId="{DD203E80-0E87-4551-856B-655316F0EE8F}" sibTransId="{044F1488-ED1D-417F-A4AF-4EB2D29CEDFE}"/>
    <dgm:cxn modelId="{DB8EDFDE-CFBC-4835-AC28-21669618084A}" srcId="{A1E57074-D45F-4AA5-A30B-A3F43F841185}" destId="{580E14AC-19CE-4FA2-81CE-03F701C4CE9D}" srcOrd="0" destOrd="0" parTransId="{037A057B-B499-4EB2-B00F-83A757CAB839}" sibTransId="{0EB4A552-7CDB-4D27-9D04-9BD718E6F00C}"/>
    <dgm:cxn modelId="{BB608107-EF87-4883-9F59-097207E03EDD}" type="presOf" srcId="{090487D3-8DC7-4BFE-93D9-6A9125434E70}" destId="{4E5EE770-B21F-4EE4-B0A1-EDCC2C907263}" srcOrd="0" destOrd="3" presId="urn:microsoft.com/office/officeart/2005/8/layout/pList1#1"/>
    <dgm:cxn modelId="{2B858E82-665A-4B20-BFD3-D206ED891E9B}" type="presParOf" srcId="{5A3046A5-E2F1-4AF9-A5B4-AAE1AAE2E4DB}" destId="{500AA90B-CC03-4733-B5CB-03E6491F300C}" srcOrd="0" destOrd="0" presId="urn:microsoft.com/office/officeart/2005/8/layout/pList1#1"/>
    <dgm:cxn modelId="{F4668B01-B6FA-4875-88B5-849866AED05F}" type="presParOf" srcId="{500AA90B-CC03-4733-B5CB-03E6491F300C}" destId="{8A925B05-651E-43AB-9377-5F65CF6AEA4B}" srcOrd="0" destOrd="0" presId="urn:microsoft.com/office/officeart/2005/8/layout/pList1#1"/>
    <dgm:cxn modelId="{3D78EE44-C42B-468A-92CD-DB7CEBF0C4C9}" type="presParOf" srcId="{500AA90B-CC03-4733-B5CB-03E6491F300C}" destId="{4E5EE770-B21F-4EE4-B0A1-EDCC2C907263}" srcOrd="1" destOrd="0" presId="urn:microsoft.com/office/officeart/2005/8/layout/pLis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70A8BE5-5431-44DD-BD81-1E1240A0DDE8}" type="doc">
      <dgm:prSet loTypeId="urn:microsoft.com/office/officeart/2005/8/layout/pList1" loCatId="list" qsTypeId="urn:microsoft.com/office/officeart/2005/8/quickstyle/simple2" qsCatId="simple" csTypeId="urn:microsoft.com/office/officeart/2005/8/colors/accent1_2" csCatId="accent1" phldr="1"/>
      <dgm:spPr/>
      <dgm:t>
        <a:bodyPr/>
        <a:lstStyle/>
        <a:p>
          <a:endParaRPr lang="en-US"/>
        </a:p>
      </dgm:t>
    </dgm:pt>
    <dgm:pt modelId="{DD3519B9-9876-41B0-BF35-478B07EC29F2}">
      <dgm:prSet/>
      <dgm:spPr/>
      <dgm:t>
        <a:bodyPr/>
        <a:lstStyle/>
        <a:p>
          <a:pPr rtl="0"/>
          <a:r>
            <a:rPr lang="en-US" smtClean="0"/>
            <a:t>GLGE	</a:t>
          </a:r>
          <a:endParaRPr lang="en-US"/>
        </a:p>
      </dgm:t>
    </dgm:pt>
    <dgm:pt modelId="{E2238F26-B5EC-4CAA-A0F8-56635B5951D4}" type="parTrans" cxnId="{763A5241-3A9D-4AC8-BEC9-A7DC70A0CC64}">
      <dgm:prSet/>
      <dgm:spPr/>
      <dgm:t>
        <a:bodyPr/>
        <a:lstStyle/>
        <a:p>
          <a:endParaRPr lang="en-US"/>
        </a:p>
      </dgm:t>
    </dgm:pt>
    <dgm:pt modelId="{54E39CA6-96CC-4D3E-8673-5C91B391C193}" type="sibTrans" cxnId="{763A5241-3A9D-4AC8-BEC9-A7DC70A0CC64}">
      <dgm:prSet/>
      <dgm:spPr/>
      <dgm:t>
        <a:bodyPr/>
        <a:lstStyle/>
        <a:p>
          <a:endParaRPr lang="en-US"/>
        </a:p>
      </dgm:t>
    </dgm:pt>
    <dgm:pt modelId="{8EA529C4-2102-4222-8059-82DBE50715AE}">
      <dgm:prSet/>
      <dgm:spPr/>
      <dgm:t>
        <a:bodyPr/>
        <a:lstStyle/>
        <a:p>
          <a:pPr rtl="0"/>
          <a:r>
            <a:rPr lang="en-US" dirty="0" smtClean="0"/>
            <a:t>Canvas 3D JS Library	</a:t>
          </a:r>
          <a:endParaRPr lang="en-US" dirty="0"/>
        </a:p>
      </dgm:t>
    </dgm:pt>
    <dgm:pt modelId="{7998A635-E8C6-4D35-948F-233D34E695C3}" type="parTrans" cxnId="{4D400EF6-DCAC-457E-B64A-69F92AC2B6E3}">
      <dgm:prSet/>
      <dgm:spPr/>
      <dgm:t>
        <a:bodyPr/>
        <a:lstStyle/>
        <a:p>
          <a:endParaRPr lang="en-US"/>
        </a:p>
      </dgm:t>
    </dgm:pt>
    <dgm:pt modelId="{B63EEC60-2696-4E5E-828E-67285F311359}" type="sibTrans" cxnId="{4D400EF6-DCAC-457E-B64A-69F92AC2B6E3}">
      <dgm:prSet/>
      <dgm:spPr/>
      <dgm:t>
        <a:bodyPr/>
        <a:lstStyle/>
        <a:p>
          <a:endParaRPr lang="en-US"/>
        </a:p>
      </dgm:t>
    </dgm:pt>
    <dgm:pt modelId="{67F0F351-0556-4A10-9708-2B1BAEB7BA4A}">
      <dgm:prSet/>
      <dgm:spPr/>
      <dgm:t>
        <a:bodyPr/>
        <a:lstStyle/>
        <a:p>
          <a:pPr rtl="0"/>
          <a:r>
            <a:rPr lang="en-US" dirty="0" err="1" smtClean="0"/>
            <a:t>CopperLicht</a:t>
          </a:r>
          <a:r>
            <a:rPr lang="en-US" dirty="0" smtClean="0"/>
            <a:t>	</a:t>
          </a:r>
          <a:endParaRPr lang="en-US" dirty="0"/>
        </a:p>
      </dgm:t>
    </dgm:pt>
    <dgm:pt modelId="{63C703B9-1388-4C37-89E0-9927A033CF29}" type="parTrans" cxnId="{590694D1-CEE6-44D3-85FF-EC1EA84005EC}">
      <dgm:prSet/>
      <dgm:spPr/>
      <dgm:t>
        <a:bodyPr/>
        <a:lstStyle/>
        <a:p>
          <a:endParaRPr lang="en-US"/>
        </a:p>
      </dgm:t>
    </dgm:pt>
    <dgm:pt modelId="{79B3FF1E-EA1B-4F32-AFE2-65F300088842}" type="sibTrans" cxnId="{590694D1-CEE6-44D3-85FF-EC1EA84005EC}">
      <dgm:prSet/>
      <dgm:spPr/>
      <dgm:t>
        <a:bodyPr/>
        <a:lstStyle/>
        <a:p>
          <a:endParaRPr lang="en-US"/>
        </a:p>
      </dgm:t>
    </dgm:pt>
    <dgm:pt modelId="{E05FC09A-5C83-47F8-995E-4247416E2D0A}">
      <dgm:prSet/>
      <dgm:spPr/>
      <dgm:t>
        <a:bodyPr/>
        <a:lstStyle/>
        <a:p>
          <a:pPr rtl="0"/>
          <a:r>
            <a:rPr lang="en-US" dirty="0" err="1" smtClean="0"/>
            <a:t>EnergizeGL</a:t>
          </a:r>
          <a:r>
            <a:rPr lang="en-US" dirty="0" smtClean="0"/>
            <a:t> 	</a:t>
          </a:r>
          <a:endParaRPr lang="en-US" dirty="0"/>
        </a:p>
      </dgm:t>
    </dgm:pt>
    <dgm:pt modelId="{32B774F8-A2B8-4782-AA3F-F3B978C45274}" type="parTrans" cxnId="{E6B2C958-A318-4237-B770-4B6EC6BF24ED}">
      <dgm:prSet/>
      <dgm:spPr/>
      <dgm:t>
        <a:bodyPr/>
        <a:lstStyle/>
        <a:p>
          <a:endParaRPr lang="en-US"/>
        </a:p>
      </dgm:t>
    </dgm:pt>
    <dgm:pt modelId="{70279050-BC7C-4EEA-9344-06E9C3EADCB8}" type="sibTrans" cxnId="{E6B2C958-A318-4237-B770-4B6EC6BF24ED}">
      <dgm:prSet/>
      <dgm:spPr/>
      <dgm:t>
        <a:bodyPr/>
        <a:lstStyle/>
        <a:p>
          <a:endParaRPr lang="en-US"/>
        </a:p>
      </dgm:t>
    </dgm:pt>
    <dgm:pt modelId="{C0DBB81C-AB22-4A27-B8FD-CA05B0DF5288}">
      <dgm:prSet/>
      <dgm:spPr/>
      <dgm:t>
        <a:bodyPr/>
        <a:lstStyle/>
        <a:p>
          <a:pPr rtl="0"/>
          <a:r>
            <a:rPr lang="en-US" dirty="0" err="1" smtClean="0"/>
            <a:t>SpiderGL</a:t>
          </a:r>
          <a:r>
            <a:rPr lang="en-US" dirty="0" smtClean="0"/>
            <a:t> 	</a:t>
          </a:r>
          <a:endParaRPr lang="en-US" dirty="0"/>
        </a:p>
      </dgm:t>
    </dgm:pt>
    <dgm:pt modelId="{F6DD9611-C5CA-4314-8986-A251C01E1D2F}" type="parTrans" cxnId="{45395A6F-0738-421C-B920-42D0364B6449}">
      <dgm:prSet/>
      <dgm:spPr/>
      <dgm:t>
        <a:bodyPr/>
        <a:lstStyle/>
        <a:p>
          <a:endParaRPr lang="en-US"/>
        </a:p>
      </dgm:t>
    </dgm:pt>
    <dgm:pt modelId="{C17D1A48-9EE3-466B-8459-29F48A8794D7}" type="sibTrans" cxnId="{45395A6F-0738-421C-B920-42D0364B6449}">
      <dgm:prSet/>
      <dgm:spPr/>
      <dgm:t>
        <a:bodyPr/>
        <a:lstStyle/>
        <a:p>
          <a:endParaRPr lang="en-US"/>
        </a:p>
      </dgm:t>
    </dgm:pt>
    <dgm:pt modelId="{25F4A823-3EFB-4B2C-9907-250F51D1591B}">
      <dgm:prSet/>
      <dgm:spPr/>
      <dgm:t>
        <a:bodyPr/>
        <a:lstStyle/>
        <a:p>
          <a:pPr rtl="0"/>
          <a:r>
            <a:rPr lang="en-US" dirty="0" smtClean="0"/>
            <a:t>Three.js 	</a:t>
          </a:r>
          <a:endParaRPr lang="en-US" dirty="0"/>
        </a:p>
      </dgm:t>
    </dgm:pt>
    <dgm:pt modelId="{38454967-1D20-4660-8127-B5BC76C14F0B}" type="parTrans" cxnId="{D47AA8F8-A1F7-4ACE-BF53-ACA306B8290D}">
      <dgm:prSet/>
      <dgm:spPr/>
      <dgm:t>
        <a:bodyPr/>
        <a:lstStyle/>
        <a:p>
          <a:endParaRPr lang="en-US"/>
        </a:p>
      </dgm:t>
    </dgm:pt>
    <dgm:pt modelId="{0BBE06BB-0079-425A-BFE3-D1E215B88993}" type="sibTrans" cxnId="{D47AA8F8-A1F7-4ACE-BF53-ACA306B8290D}">
      <dgm:prSet/>
      <dgm:spPr/>
      <dgm:t>
        <a:bodyPr/>
        <a:lstStyle/>
        <a:p>
          <a:endParaRPr lang="en-US"/>
        </a:p>
      </dgm:t>
    </dgm:pt>
    <dgm:pt modelId="{1E88B5F4-E8EE-45C4-B9B1-EB5D56C20DEE}">
      <dgm:prSet/>
      <dgm:spPr/>
      <dgm:t>
        <a:bodyPr/>
        <a:lstStyle/>
        <a:p>
          <a:pPr rtl="0"/>
          <a:r>
            <a:rPr lang="en-US" dirty="0" smtClean="0"/>
            <a:t>OSG.JS	</a:t>
          </a:r>
          <a:endParaRPr lang="en-US" dirty="0"/>
        </a:p>
      </dgm:t>
    </dgm:pt>
    <dgm:pt modelId="{15A9C4B3-57C3-4DE9-9314-7B8BA1445BF1}" type="parTrans" cxnId="{D4DC3835-9525-481C-A71F-B92EBCB4C7DB}">
      <dgm:prSet/>
      <dgm:spPr/>
      <dgm:t>
        <a:bodyPr/>
        <a:lstStyle/>
        <a:p>
          <a:endParaRPr lang="en-US"/>
        </a:p>
      </dgm:t>
    </dgm:pt>
    <dgm:pt modelId="{6A2472C0-371D-4C8A-841C-EABE7939DD4D}" type="sibTrans" cxnId="{D4DC3835-9525-481C-A71F-B92EBCB4C7DB}">
      <dgm:prSet/>
      <dgm:spPr/>
      <dgm:t>
        <a:bodyPr/>
        <a:lstStyle/>
        <a:p>
          <a:endParaRPr lang="en-US"/>
        </a:p>
      </dgm:t>
    </dgm:pt>
    <dgm:pt modelId="{EF3C2662-6A43-44F2-8823-6095D07FD84A}">
      <dgm:prSet/>
      <dgm:spPr/>
      <dgm:t>
        <a:bodyPr/>
        <a:lstStyle/>
        <a:p>
          <a:pPr algn="ctr" rtl="0"/>
          <a:r>
            <a:rPr lang="en-US" dirty="0" smtClean="0"/>
            <a:t>O3D</a:t>
          </a:r>
          <a:endParaRPr lang="en-US" dirty="0"/>
        </a:p>
      </dgm:t>
    </dgm:pt>
    <dgm:pt modelId="{74FC6075-F3E7-4B2C-BBC0-E67C5E776C90}" type="parTrans" cxnId="{86A62F7B-DDBE-4F5A-B2E7-072D7269D333}">
      <dgm:prSet/>
      <dgm:spPr/>
      <dgm:t>
        <a:bodyPr/>
        <a:lstStyle/>
        <a:p>
          <a:endParaRPr lang="en-US"/>
        </a:p>
      </dgm:t>
    </dgm:pt>
    <dgm:pt modelId="{231E88E4-DAE1-4367-8A78-E507F60FE79C}" type="sibTrans" cxnId="{86A62F7B-DDBE-4F5A-B2E7-072D7269D333}">
      <dgm:prSet/>
      <dgm:spPr/>
      <dgm:t>
        <a:bodyPr/>
        <a:lstStyle/>
        <a:p>
          <a:endParaRPr lang="en-US"/>
        </a:p>
      </dgm:t>
    </dgm:pt>
    <dgm:pt modelId="{F8BC2A7E-B452-46C5-8C7D-5456667E53F1}" type="pres">
      <dgm:prSet presAssocID="{B70A8BE5-5431-44DD-BD81-1E1240A0DDE8}" presName="Name0" presStyleCnt="0">
        <dgm:presLayoutVars>
          <dgm:dir/>
          <dgm:resizeHandles val="exact"/>
        </dgm:presLayoutVars>
      </dgm:prSet>
      <dgm:spPr/>
      <dgm:t>
        <a:bodyPr/>
        <a:lstStyle/>
        <a:p>
          <a:endParaRPr lang="en-US"/>
        </a:p>
      </dgm:t>
    </dgm:pt>
    <dgm:pt modelId="{14F9758E-A7E1-493A-8835-F1E7114B86FE}" type="pres">
      <dgm:prSet presAssocID="{DD3519B9-9876-41B0-BF35-478B07EC29F2}" presName="compNode" presStyleCnt="0"/>
      <dgm:spPr/>
    </dgm:pt>
    <dgm:pt modelId="{D4A34B5F-D781-47B8-B28F-61B8C7330ECC}" type="pres">
      <dgm:prSet presAssocID="{DD3519B9-9876-41B0-BF35-478B07EC29F2}" presName="pict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dgm:spPr>
    </dgm:pt>
    <dgm:pt modelId="{B099BBA4-A6DC-46EA-A44E-CA5E910144C2}" type="pres">
      <dgm:prSet presAssocID="{DD3519B9-9876-41B0-BF35-478B07EC29F2}" presName="textRect" presStyleLbl="revTx" presStyleIdx="0" presStyleCnt="8">
        <dgm:presLayoutVars>
          <dgm:bulletEnabled val="1"/>
        </dgm:presLayoutVars>
      </dgm:prSet>
      <dgm:spPr/>
      <dgm:t>
        <a:bodyPr/>
        <a:lstStyle/>
        <a:p>
          <a:endParaRPr lang="en-US"/>
        </a:p>
      </dgm:t>
    </dgm:pt>
    <dgm:pt modelId="{00D8BC52-40D6-4AE2-ACEC-42053975DE89}" type="pres">
      <dgm:prSet presAssocID="{54E39CA6-96CC-4D3E-8673-5C91B391C193}" presName="sibTrans" presStyleLbl="sibTrans2D1" presStyleIdx="0" presStyleCnt="0"/>
      <dgm:spPr/>
      <dgm:t>
        <a:bodyPr/>
        <a:lstStyle/>
        <a:p>
          <a:endParaRPr lang="en-US"/>
        </a:p>
      </dgm:t>
    </dgm:pt>
    <dgm:pt modelId="{2AF93388-53E9-4C84-9FC5-ED0C1A698D5B}" type="pres">
      <dgm:prSet presAssocID="{8EA529C4-2102-4222-8059-82DBE50715AE}" presName="compNode" presStyleCnt="0"/>
      <dgm:spPr/>
    </dgm:pt>
    <dgm:pt modelId="{CA694E28-1578-4CA9-964B-3ECB05AB516C}" type="pres">
      <dgm:prSet presAssocID="{8EA529C4-2102-4222-8059-82DBE50715AE}" presName="pictRect" presStyleLbl="node1" presStyleIdx="1" presStyleCnt="8" custScaleY="99619" custLinFactNeighborX="324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547" t="-729" r="-15559" b="729"/>
          </a:stretch>
        </a:blipFill>
      </dgm:spPr>
    </dgm:pt>
    <dgm:pt modelId="{186D3B20-51D0-4896-98CD-6F1FB85B3FD9}" type="pres">
      <dgm:prSet presAssocID="{8EA529C4-2102-4222-8059-82DBE50715AE}" presName="textRect" presStyleLbl="revTx" presStyleIdx="1" presStyleCnt="8">
        <dgm:presLayoutVars>
          <dgm:bulletEnabled val="1"/>
        </dgm:presLayoutVars>
      </dgm:prSet>
      <dgm:spPr/>
      <dgm:t>
        <a:bodyPr/>
        <a:lstStyle/>
        <a:p>
          <a:endParaRPr lang="en-US"/>
        </a:p>
      </dgm:t>
    </dgm:pt>
    <dgm:pt modelId="{9144A3F1-508F-4EF6-A651-6B75194D5C43}" type="pres">
      <dgm:prSet presAssocID="{B63EEC60-2696-4E5E-828E-67285F311359}" presName="sibTrans" presStyleLbl="sibTrans2D1" presStyleIdx="0" presStyleCnt="0"/>
      <dgm:spPr/>
      <dgm:t>
        <a:bodyPr/>
        <a:lstStyle/>
        <a:p>
          <a:endParaRPr lang="en-US"/>
        </a:p>
      </dgm:t>
    </dgm:pt>
    <dgm:pt modelId="{6606C446-599D-410F-B700-44C46C923FF4}" type="pres">
      <dgm:prSet presAssocID="{67F0F351-0556-4A10-9708-2B1BAEB7BA4A}" presName="compNode" presStyleCnt="0"/>
      <dgm:spPr/>
    </dgm:pt>
    <dgm:pt modelId="{17AE1F6C-B7E7-414F-AF1F-7F4BD78AB6C6}" type="pres">
      <dgm:prSet presAssocID="{67F0F351-0556-4A10-9708-2B1BAEB7BA4A}" presName="pictRect" presStyleLbl="node1" presStyleIdx="2" presStyleCnt="8"/>
      <dgm:spPr>
        <a:blipFill>
          <a:blip xmlns:r="http://schemas.openxmlformats.org/officeDocument/2006/relationships" r:embed="rId3">
            <a:extLst>
              <a:ext uri="{28A0092B-C50C-407E-A947-70E740481C1C}">
                <a14:useLocalDpi xmlns:a14="http://schemas.microsoft.com/office/drawing/2010/main" val="0"/>
              </a:ext>
            </a:extLst>
          </a:blip>
          <a:srcRect/>
          <a:stretch>
            <a:fillRect l="-10000" r="-10000"/>
          </a:stretch>
        </a:blipFill>
      </dgm:spPr>
      <dgm:t>
        <a:bodyPr/>
        <a:lstStyle/>
        <a:p>
          <a:endParaRPr lang="en-US"/>
        </a:p>
      </dgm:t>
    </dgm:pt>
    <dgm:pt modelId="{A6B875BB-2495-4513-9F24-C591A5D5F6F1}" type="pres">
      <dgm:prSet presAssocID="{67F0F351-0556-4A10-9708-2B1BAEB7BA4A}" presName="textRect" presStyleLbl="revTx" presStyleIdx="2" presStyleCnt="8">
        <dgm:presLayoutVars>
          <dgm:bulletEnabled val="1"/>
        </dgm:presLayoutVars>
      </dgm:prSet>
      <dgm:spPr/>
      <dgm:t>
        <a:bodyPr/>
        <a:lstStyle/>
        <a:p>
          <a:endParaRPr lang="en-US"/>
        </a:p>
      </dgm:t>
    </dgm:pt>
    <dgm:pt modelId="{73C970B2-1A28-48CF-94E9-D6E812FE1ABC}" type="pres">
      <dgm:prSet presAssocID="{79B3FF1E-EA1B-4F32-AFE2-65F300088842}" presName="sibTrans" presStyleLbl="sibTrans2D1" presStyleIdx="0" presStyleCnt="0"/>
      <dgm:spPr/>
      <dgm:t>
        <a:bodyPr/>
        <a:lstStyle/>
        <a:p>
          <a:endParaRPr lang="en-US"/>
        </a:p>
      </dgm:t>
    </dgm:pt>
    <dgm:pt modelId="{09766B3E-5F50-43D0-9A09-D2130F83AFDB}" type="pres">
      <dgm:prSet presAssocID="{E05FC09A-5C83-47F8-995E-4247416E2D0A}" presName="compNode" presStyleCnt="0"/>
      <dgm:spPr/>
    </dgm:pt>
    <dgm:pt modelId="{EAC6A9FD-001B-4258-80C8-49441BD37DCB}" type="pres">
      <dgm:prSet presAssocID="{E05FC09A-5C83-47F8-995E-4247416E2D0A}" presName="pictRect" presStyleLbl="node1" presStyleIdx="3" presStyleCnt="8"/>
      <dgm:spPr>
        <a:blipFill>
          <a:blip xmlns:r="http://schemas.openxmlformats.org/officeDocument/2006/relationships" r:embed="rId4">
            <a:extLst>
              <a:ext uri="{28A0092B-C50C-407E-A947-70E740481C1C}">
                <a14:useLocalDpi xmlns:a14="http://schemas.microsoft.com/office/drawing/2010/main" val="0"/>
              </a:ext>
            </a:extLst>
          </a:blip>
          <a:srcRect/>
          <a:stretch>
            <a:fillRect l="-19000" r="-19000"/>
          </a:stretch>
        </a:blipFill>
      </dgm:spPr>
    </dgm:pt>
    <dgm:pt modelId="{FEBA7585-8099-45C4-A9E1-6A1AB2B3A074}" type="pres">
      <dgm:prSet presAssocID="{E05FC09A-5C83-47F8-995E-4247416E2D0A}" presName="textRect" presStyleLbl="revTx" presStyleIdx="3" presStyleCnt="8">
        <dgm:presLayoutVars>
          <dgm:bulletEnabled val="1"/>
        </dgm:presLayoutVars>
      </dgm:prSet>
      <dgm:spPr/>
      <dgm:t>
        <a:bodyPr/>
        <a:lstStyle/>
        <a:p>
          <a:endParaRPr lang="en-US"/>
        </a:p>
      </dgm:t>
    </dgm:pt>
    <dgm:pt modelId="{E76361EE-DCF8-430B-A490-66CACE862856}" type="pres">
      <dgm:prSet presAssocID="{70279050-BC7C-4EEA-9344-06E9C3EADCB8}" presName="sibTrans" presStyleLbl="sibTrans2D1" presStyleIdx="0" presStyleCnt="0"/>
      <dgm:spPr/>
      <dgm:t>
        <a:bodyPr/>
        <a:lstStyle/>
        <a:p>
          <a:endParaRPr lang="en-US"/>
        </a:p>
      </dgm:t>
    </dgm:pt>
    <dgm:pt modelId="{B5DCA7BF-A22A-4D61-8706-D8DAFB645A2F}" type="pres">
      <dgm:prSet presAssocID="{EF3C2662-6A43-44F2-8823-6095D07FD84A}" presName="compNode" presStyleCnt="0"/>
      <dgm:spPr/>
    </dgm:pt>
    <dgm:pt modelId="{D56A220F-F2AF-48F6-A48C-5E0EC58F2C14}" type="pres">
      <dgm:prSet presAssocID="{EF3C2662-6A43-44F2-8823-6095D07FD84A}" presName="pictRect" presStyleLbl="node1" presStyleIdx="4" presStyleCnt="8"/>
      <dgm:spPr>
        <a:blipFill>
          <a:blip xmlns:r="http://schemas.openxmlformats.org/officeDocument/2006/relationships" r:embed="rId5">
            <a:extLst>
              <a:ext uri="{28A0092B-C50C-407E-A947-70E740481C1C}">
                <a14:useLocalDpi xmlns:a14="http://schemas.microsoft.com/office/drawing/2010/main" val="0"/>
              </a:ext>
            </a:extLst>
          </a:blip>
          <a:srcRect/>
          <a:stretch>
            <a:fillRect l="-10000" r="-10000"/>
          </a:stretch>
        </a:blipFill>
      </dgm:spPr>
    </dgm:pt>
    <dgm:pt modelId="{FC36CC0C-AAEF-448E-88F1-4F40FB03C731}" type="pres">
      <dgm:prSet presAssocID="{EF3C2662-6A43-44F2-8823-6095D07FD84A}" presName="textRect" presStyleLbl="revTx" presStyleIdx="4" presStyleCnt="8">
        <dgm:presLayoutVars>
          <dgm:bulletEnabled val="1"/>
        </dgm:presLayoutVars>
      </dgm:prSet>
      <dgm:spPr/>
      <dgm:t>
        <a:bodyPr/>
        <a:lstStyle/>
        <a:p>
          <a:endParaRPr lang="en-US"/>
        </a:p>
      </dgm:t>
    </dgm:pt>
    <dgm:pt modelId="{A634C98D-FC3B-4B77-B3AE-13BE48C5316B}" type="pres">
      <dgm:prSet presAssocID="{231E88E4-DAE1-4367-8A78-E507F60FE79C}" presName="sibTrans" presStyleLbl="sibTrans2D1" presStyleIdx="0" presStyleCnt="0"/>
      <dgm:spPr/>
      <dgm:t>
        <a:bodyPr/>
        <a:lstStyle/>
        <a:p>
          <a:endParaRPr lang="en-US"/>
        </a:p>
      </dgm:t>
    </dgm:pt>
    <dgm:pt modelId="{9BDF981A-2EC2-4D11-A390-B9DE8CA8ABE0}" type="pres">
      <dgm:prSet presAssocID="{C0DBB81C-AB22-4A27-B8FD-CA05B0DF5288}" presName="compNode" presStyleCnt="0"/>
      <dgm:spPr/>
    </dgm:pt>
    <dgm:pt modelId="{068E2D21-F2EA-4617-96D6-989C0EB5AF6B}" type="pres">
      <dgm:prSet presAssocID="{C0DBB81C-AB22-4A27-B8FD-CA05B0DF5288}" presName="pictRect" presStyleLbl="node1" presStyleIdx="5" presStyleCnt="8"/>
      <dgm:spPr>
        <a:blipFill>
          <a:blip xmlns:r="http://schemas.openxmlformats.org/officeDocument/2006/relationships" r:embed="rId6">
            <a:extLst>
              <a:ext uri="{28A0092B-C50C-407E-A947-70E740481C1C}">
                <a14:useLocalDpi xmlns:a14="http://schemas.microsoft.com/office/drawing/2010/main" val="0"/>
              </a:ext>
            </a:extLst>
          </a:blip>
          <a:srcRect/>
          <a:stretch>
            <a:fillRect l="-10000" r="-10000"/>
          </a:stretch>
        </a:blipFill>
      </dgm:spPr>
    </dgm:pt>
    <dgm:pt modelId="{AFF6236C-1487-4D80-9DD3-39E606BC763E}" type="pres">
      <dgm:prSet presAssocID="{C0DBB81C-AB22-4A27-B8FD-CA05B0DF5288}" presName="textRect" presStyleLbl="revTx" presStyleIdx="5" presStyleCnt="8">
        <dgm:presLayoutVars>
          <dgm:bulletEnabled val="1"/>
        </dgm:presLayoutVars>
      </dgm:prSet>
      <dgm:spPr/>
      <dgm:t>
        <a:bodyPr/>
        <a:lstStyle/>
        <a:p>
          <a:endParaRPr lang="en-US"/>
        </a:p>
      </dgm:t>
    </dgm:pt>
    <dgm:pt modelId="{07233A2B-FE78-4A52-93D2-64D82608EA76}" type="pres">
      <dgm:prSet presAssocID="{C17D1A48-9EE3-466B-8459-29F48A8794D7}" presName="sibTrans" presStyleLbl="sibTrans2D1" presStyleIdx="0" presStyleCnt="0"/>
      <dgm:spPr/>
      <dgm:t>
        <a:bodyPr/>
        <a:lstStyle/>
        <a:p>
          <a:endParaRPr lang="en-US"/>
        </a:p>
      </dgm:t>
    </dgm:pt>
    <dgm:pt modelId="{8F26A3F4-E7C6-4038-AD3D-50F8654EDD86}" type="pres">
      <dgm:prSet presAssocID="{25F4A823-3EFB-4B2C-9907-250F51D1591B}" presName="compNode" presStyleCnt="0"/>
      <dgm:spPr/>
    </dgm:pt>
    <dgm:pt modelId="{4C57C563-275B-44D6-8BD9-AD6E3E9EF554}" type="pres">
      <dgm:prSet presAssocID="{25F4A823-3EFB-4B2C-9907-250F51D1591B}" presName="pictRect" presStyleLbl="node1" presStyleIdx="6" presStyleCnt="8"/>
      <dgm:spPr>
        <a:blipFill>
          <a:blip xmlns:r="http://schemas.openxmlformats.org/officeDocument/2006/relationships" r:embed="rId7">
            <a:extLst>
              <a:ext uri="{28A0092B-C50C-407E-A947-70E740481C1C}">
                <a14:useLocalDpi xmlns:a14="http://schemas.microsoft.com/office/drawing/2010/main" val="0"/>
              </a:ext>
            </a:extLst>
          </a:blip>
          <a:srcRect/>
          <a:stretch>
            <a:fillRect t="-2000" b="-2000"/>
          </a:stretch>
        </a:blipFill>
      </dgm:spPr>
      <dgm:t>
        <a:bodyPr/>
        <a:lstStyle/>
        <a:p>
          <a:endParaRPr lang="en-US"/>
        </a:p>
      </dgm:t>
    </dgm:pt>
    <dgm:pt modelId="{868E642D-88AE-4796-A22B-F674FC1A443A}" type="pres">
      <dgm:prSet presAssocID="{25F4A823-3EFB-4B2C-9907-250F51D1591B}" presName="textRect" presStyleLbl="revTx" presStyleIdx="6" presStyleCnt="8">
        <dgm:presLayoutVars>
          <dgm:bulletEnabled val="1"/>
        </dgm:presLayoutVars>
      </dgm:prSet>
      <dgm:spPr/>
      <dgm:t>
        <a:bodyPr/>
        <a:lstStyle/>
        <a:p>
          <a:endParaRPr lang="en-US"/>
        </a:p>
      </dgm:t>
    </dgm:pt>
    <dgm:pt modelId="{1D188258-556C-471C-A678-D14908071DCC}" type="pres">
      <dgm:prSet presAssocID="{0BBE06BB-0079-425A-BFE3-D1E215B88993}" presName="sibTrans" presStyleLbl="sibTrans2D1" presStyleIdx="0" presStyleCnt="0"/>
      <dgm:spPr/>
      <dgm:t>
        <a:bodyPr/>
        <a:lstStyle/>
        <a:p>
          <a:endParaRPr lang="en-US"/>
        </a:p>
      </dgm:t>
    </dgm:pt>
    <dgm:pt modelId="{0E5AC1DD-FAFB-44B3-8FE3-DD88318E6491}" type="pres">
      <dgm:prSet presAssocID="{1E88B5F4-E8EE-45C4-B9B1-EB5D56C20DEE}" presName="compNode" presStyleCnt="0"/>
      <dgm:spPr/>
    </dgm:pt>
    <dgm:pt modelId="{67661CDA-8151-4F64-A48E-3C9F32AC6C03}" type="pres">
      <dgm:prSet presAssocID="{1E88B5F4-E8EE-45C4-B9B1-EB5D56C20DEE}" presName="pictRect" presStyleLbl="node1" presStyleIdx="7" presStyleCnt="8" custLinFactNeighborX="-2019" custLinFactNeighborY="3514"/>
      <dgm:spPr>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20847" t="1917" r="15119" b="4593"/>
          </a:stretch>
        </a:blipFill>
      </dgm:spPr>
      <dgm:t>
        <a:bodyPr/>
        <a:lstStyle/>
        <a:p>
          <a:endParaRPr lang="en-US"/>
        </a:p>
      </dgm:t>
    </dgm:pt>
    <dgm:pt modelId="{6AEFE1D3-B95C-4253-AD58-49F36A1DB4A3}" type="pres">
      <dgm:prSet presAssocID="{1E88B5F4-E8EE-45C4-B9B1-EB5D56C20DEE}" presName="textRect" presStyleLbl="revTx" presStyleIdx="7" presStyleCnt="8">
        <dgm:presLayoutVars>
          <dgm:bulletEnabled val="1"/>
        </dgm:presLayoutVars>
      </dgm:prSet>
      <dgm:spPr/>
      <dgm:t>
        <a:bodyPr/>
        <a:lstStyle/>
        <a:p>
          <a:endParaRPr lang="en-US"/>
        </a:p>
      </dgm:t>
    </dgm:pt>
  </dgm:ptLst>
  <dgm:cxnLst>
    <dgm:cxn modelId="{A8FCAF59-80CE-4D86-A302-F2D6A73B27F2}" type="presOf" srcId="{70279050-BC7C-4EEA-9344-06E9C3EADCB8}" destId="{E76361EE-DCF8-430B-A490-66CACE862856}" srcOrd="0" destOrd="0" presId="urn:microsoft.com/office/officeart/2005/8/layout/pList1"/>
    <dgm:cxn modelId="{D4DC3835-9525-481C-A71F-B92EBCB4C7DB}" srcId="{B70A8BE5-5431-44DD-BD81-1E1240A0DDE8}" destId="{1E88B5F4-E8EE-45C4-B9B1-EB5D56C20DEE}" srcOrd="7" destOrd="0" parTransId="{15A9C4B3-57C3-4DE9-9314-7B8BA1445BF1}" sibTransId="{6A2472C0-371D-4C8A-841C-EABE7939DD4D}"/>
    <dgm:cxn modelId="{7B7989FF-F01B-496F-9FF1-D2B60D02C3ED}" type="presOf" srcId="{1E88B5F4-E8EE-45C4-B9B1-EB5D56C20DEE}" destId="{6AEFE1D3-B95C-4253-AD58-49F36A1DB4A3}" srcOrd="0" destOrd="0" presId="urn:microsoft.com/office/officeart/2005/8/layout/pList1"/>
    <dgm:cxn modelId="{71E8F64C-EFA7-4F7F-B8D0-503EB01DE007}" type="presOf" srcId="{231E88E4-DAE1-4367-8A78-E507F60FE79C}" destId="{A634C98D-FC3B-4B77-B3AE-13BE48C5316B}" srcOrd="0" destOrd="0" presId="urn:microsoft.com/office/officeart/2005/8/layout/pList1"/>
    <dgm:cxn modelId="{7584E063-ED10-4C76-87E7-9DFC21814237}" type="presOf" srcId="{79B3FF1E-EA1B-4F32-AFE2-65F300088842}" destId="{73C970B2-1A28-48CF-94E9-D6E812FE1ABC}" srcOrd="0" destOrd="0" presId="urn:microsoft.com/office/officeart/2005/8/layout/pList1"/>
    <dgm:cxn modelId="{E5C2F99F-FF10-4684-8652-DD59EFCEB307}" type="presOf" srcId="{8EA529C4-2102-4222-8059-82DBE50715AE}" destId="{186D3B20-51D0-4896-98CD-6F1FB85B3FD9}" srcOrd="0" destOrd="0" presId="urn:microsoft.com/office/officeart/2005/8/layout/pList1"/>
    <dgm:cxn modelId="{BA2B3ED6-8B7A-423F-A8EC-007250018C38}" type="presOf" srcId="{EF3C2662-6A43-44F2-8823-6095D07FD84A}" destId="{FC36CC0C-AAEF-448E-88F1-4F40FB03C731}" srcOrd="0" destOrd="0" presId="urn:microsoft.com/office/officeart/2005/8/layout/pList1"/>
    <dgm:cxn modelId="{E6B2C958-A318-4237-B770-4B6EC6BF24ED}" srcId="{B70A8BE5-5431-44DD-BD81-1E1240A0DDE8}" destId="{E05FC09A-5C83-47F8-995E-4247416E2D0A}" srcOrd="3" destOrd="0" parTransId="{32B774F8-A2B8-4782-AA3F-F3B978C45274}" sibTransId="{70279050-BC7C-4EEA-9344-06E9C3EADCB8}"/>
    <dgm:cxn modelId="{763A5241-3A9D-4AC8-BEC9-A7DC70A0CC64}" srcId="{B70A8BE5-5431-44DD-BD81-1E1240A0DDE8}" destId="{DD3519B9-9876-41B0-BF35-478B07EC29F2}" srcOrd="0" destOrd="0" parTransId="{E2238F26-B5EC-4CAA-A0F8-56635B5951D4}" sibTransId="{54E39CA6-96CC-4D3E-8673-5C91B391C193}"/>
    <dgm:cxn modelId="{631FFCBF-C05A-4C22-A620-5AEDE4C807CE}" type="presOf" srcId="{B70A8BE5-5431-44DD-BD81-1E1240A0DDE8}" destId="{F8BC2A7E-B452-46C5-8C7D-5456667E53F1}" srcOrd="0" destOrd="0" presId="urn:microsoft.com/office/officeart/2005/8/layout/pList1"/>
    <dgm:cxn modelId="{8BBFAF40-ACD9-431B-9C39-4D9605C4EED7}" type="presOf" srcId="{54E39CA6-96CC-4D3E-8673-5C91B391C193}" destId="{00D8BC52-40D6-4AE2-ACEC-42053975DE89}" srcOrd="0" destOrd="0" presId="urn:microsoft.com/office/officeart/2005/8/layout/pList1"/>
    <dgm:cxn modelId="{E24A8D1A-1807-4B4C-884D-92B1CDC344C4}" type="presOf" srcId="{C0DBB81C-AB22-4A27-B8FD-CA05B0DF5288}" destId="{AFF6236C-1487-4D80-9DD3-39E606BC763E}" srcOrd="0" destOrd="0" presId="urn:microsoft.com/office/officeart/2005/8/layout/pList1"/>
    <dgm:cxn modelId="{590694D1-CEE6-44D3-85FF-EC1EA84005EC}" srcId="{B70A8BE5-5431-44DD-BD81-1E1240A0DDE8}" destId="{67F0F351-0556-4A10-9708-2B1BAEB7BA4A}" srcOrd="2" destOrd="0" parTransId="{63C703B9-1388-4C37-89E0-9927A033CF29}" sibTransId="{79B3FF1E-EA1B-4F32-AFE2-65F300088842}"/>
    <dgm:cxn modelId="{4D400EF6-DCAC-457E-B64A-69F92AC2B6E3}" srcId="{B70A8BE5-5431-44DD-BD81-1E1240A0DDE8}" destId="{8EA529C4-2102-4222-8059-82DBE50715AE}" srcOrd="1" destOrd="0" parTransId="{7998A635-E8C6-4D35-948F-233D34E695C3}" sibTransId="{B63EEC60-2696-4E5E-828E-67285F311359}"/>
    <dgm:cxn modelId="{A73D7225-B531-4D06-B69D-B6C22263CD88}" type="presOf" srcId="{C17D1A48-9EE3-466B-8459-29F48A8794D7}" destId="{07233A2B-FE78-4A52-93D2-64D82608EA76}" srcOrd="0" destOrd="0" presId="urn:microsoft.com/office/officeart/2005/8/layout/pList1"/>
    <dgm:cxn modelId="{A1874AFB-7616-4C09-A629-2419F205510A}" type="presOf" srcId="{E05FC09A-5C83-47F8-995E-4247416E2D0A}" destId="{FEBA7585-8099-45C4-A9E1-6A1AB2B3A074}" srcOrd="0" destOrd="0" presId="urn:microsoft.com/office/officeart/2005/8/layout/pList1"/>
    <dgm:cxn modelId="{D47AA8F8-A1F7-4ACE-BF53-ACA306B8290D}" srcId="{B70A8BE5-5431-44DD-BD81-1E1240A0DDE8}" destId="{25F4A823-3EFB-4B2C-9907-250F51D1591B}" srcOrd="6" destOrd="0" parTransId="{38454967-1D20-4660-8127-B5BC76C14F0B}" sibTransId="{0BBE06BB-0079-425A-BFE3-D1E215B88993}"/>
    <dgm:cxn modelId="{D7C5EEF8-56CC-4A05-A03F-989DF8B19626}" type="presOf" srcId="{25F4A823-3EFB-4B2C-9907-250F51D1591B}" destId="{868E642D-88AE-4796-A22B-F674FC1A443A}" srcOrd="0" destOrd="0" presId="urn:microsoft.com/office/officeart/2005/8/layout/pList1"/>
    <dgm:cxn modelId="{86A62F7B-DDBE-4F5A-B2E7-072D7269D333}" srcId="{B70A8BE5-5431-44DD-BD81-1E1240A0DDE8}" destId="{EF3C2662-6A43-44F2-8823-6095D07FD84A}" srcOrd="4" destOrd="0" parTransId="{74FC6075-F3E7-4B2C-BBC0-E67C5E776C90}" sibTransId="{231E88E4-DAE1-4367-8A78-E507F60FE79C}"/>
    <dgm:cxn modelId="{BF6536C1-1A14-4A48-8188-6AE7326FD060}" type="presOf" srcId="{B63EEC60-2696-4E5E-828E-67285F311359}" destId="{9144A3F1-508F-4EF6-A651-6B75194D5C43}" srcOrd="0" destOrd="0" presId="urn:microsoft.com/office/officeart/2005/8/layout/pList1"/>
    <dgm:cxn modelId="{E0E5D3A4-6599-401D-8C74-35DD4032E34F}" type="presOf" srcId="{67F0F351-0556-4A10-9708-2B1BAEB7BA4A}" destId="{A6B875BB-2495-4513-9F24-C591A5D5F6F1}" srcOrd="0" destOrd="0" presId="urn:microsoft.com/office/officeart/2005/8/layout/pList1"/>
    <dgm:cxn modelId="{D53D5460-0EC8-4B98-AC00-8FF55BDC722A}" type="presOf" srcId="{DD3519B9-9876-41B0-BF35-478B07EC29F2}" destId="{B099BBA4-A6DC-46EA-A44E-CA5E910144C2}" srcOrd="0" destOrd="0" presId="urn:microsoft.com/office/officeart/2005/8/layout/pList1"/>
    <dgm:cxn modelId="{45395A6F-0738-421C-B920-42D0364B6449}" srcId="{B70A8BE5-5431-44DD-BD81-1E1240A0DDE8}" destId="{C0DBB81C-AB22-4A27-B8FD-CA05B0DF5288}" srcOrd="5" destOrd="0" parTransId="{F6DD9611-C5CA-4314-8986-A251C01E1D2F}" sibTransId="{C17D1A48-9EE3-466B-8459-29F48A8794D7}"/>
    <dgm:cxn modelId="{026B7B0F-1C40-443C-8533-324D6E3B1DA1}" type="presOf" srcId="{0BBE06BB-0079-425A-BFE3-D1E215B88993}" destId="{1D188258-556C-471C-A678-D14908071DCC}" srcOrd="0" destOrd="0" presId="urn:microsoft.com/office/officeart/2005/8/layout/pList1"/>
    <dgm:cxn modelId="{AC1D919B-171D-46F3-97E8-F9FECF0C1829}" type="presParOf" srcId="{F8BC2A7E-B452-46C5-8C7D-5456667E53F1}" destId="{14F9758E-A7E1-493A-8835-F1E7114B86FE}" srcOrd="0" destOrd="0" presId="urn:microsoft.com/office/officeart/2005/8/layout/pList1"/>
    <dgm:cxn modelId="{E0D7DB2D-DF39-40DE-9339-47FD31EC9E52}" type="presParOf" srcId="{14F9758E-A7E1-493A-8835-F1E7114B86FE}" destId="{D4A34B5F-D781-47B8-B28F-61B8C7330ECC}" srcOrd="0" destOrd="0" presId="urn:microsoft.com/office/officeart/2005/8/layout/pList1"/>
    <dgm:cxn modelId="{E07CD449-68AD-4F73-9B3E-86B454EFD1C4}" type="presParOf" srcId="{14F9758E-A7E1-493A-8835-F1E7114B86FE}" destId="{B099BBA4-A6DC-46EA-A44E-CA5E910144C2}" srcOrd="1" destOrd="0" presId="urn:microsoft.com/office/officeart/2005/8/layout/pList1"/>
    <dgm:cxn modelId="{CE842F40-73C0-41D0-B5F6-B55A695F5430}" type="presParOf" srcId="{F8BC2A7E-B452-46C5-8C7D-5456667E53F1}" destId="{00D8BC52-40D6-4AE2-ACEC-42053975DE89}" srcOrd="1" destOrd="0" presId="urn:microsoft.com/office/officeart/2005/8/layout/pList1"/>
    <dgm:cxn modelId="{75ED7490-0FAB-49F8-8332-AA77C5D054E5}" type="presParOf" srcId="{F8BC2A7E-B452-46C5-8C7D-5456667E53F1}" destId="{2AF93388-53E9-4C84-9FC5-ED0C1A698D5B}" srcOrd="2" destOrd="0" presId="urn:microsoft.com/office/officeart/2005/8/layout/pList1"/>
    <dgm:cxn modelId="{B259D0C4-1200-485A-B688-37B6FC13217B}" type="presParOf" srcId="{2AF93388-53E9-4C84-9FC5-ED0C1A698D5B}" destId="{CA694E28-1578-4CA9-964B-3ECB05AB516C}" srcOrd="0" destOrd="0" presId="urn:microsoft.com/office/officeart/2005/8/layout/pList1"/>
    <dgm:cxn modelId="{886B6FB6-D4CC-41C5-81CA-74F95F4F77D4}" type="presParOf" srcId="{2AF93388-53E9-4C84-9FC5-ED0C1A698D5B}" destId="{186D3B20-51D0-4896-98CD-6F1FB85B3FD9}" srcOrd="1" destOrd="0" presId="urn:microsoft.com/office/officeart/2005/8/layout/pList1"/>
    <dgm:cxn modelId="{0B16C340-FC20-4BBF-A2F0-6E93D31A9FF9}" type="presParOf" srcId="{F8BC2A7E-B452-46C5-8C7D-5456667E53F1}" destId="{9144A3F1-508F-4EF6-A651-6B75194D5C43}" srcOrd="3" destOrd="0" presId="urn:microsoft.com/office/officeart/2005/8/layout/pList1"/>
    <dgm:cxn modelId="{933B4E45-FF00-40F6-98BA-E21193C3B83B}" type="presParOf" srcId="{F8BC2A7E-B452-46C5-8C7D-5456667E53F1}" destId="{6606C446-599D-410F-B700-44C46C923FF4}" srcOrd="4" destOrd="0" presId="urn:microsoft.com/office/officeart/2005/8/layout/pList1"/>
    <dgm:cxn modelId="{EF582D5B-6ED9-4B09-91C8-5D4D21E39470}" type="presParOf" srcId="{6606C446-599D-410F-B700-44C46C923FF4}" destId="{17AE1F6C-B7E7-414F-AF1F-7F4BD78AB6C6}" srcOrd="0" destOrd="0" presId="urn:microsoft.com/office/officeart/2005/8/layout/pList1"/>
    <dgm:cxn modelId="{672E0D93-1194-4805-B8A4-AEC687E5A4CE}" type="presParOf" srcId="{6606C446-599D-410F-B700-44C46C923FF4}" destId="{A6B875BB-2495-4513-9F24-C591A5D5F6F1}" srcOrd="1" destOrd="0" presId="urn:microsoft.com/office/officeart/2005/8/layout/pList1"/>
    <dgm:cxn modelId="{41F777A6-35CD-4FF1-BBD7-09A33BA96E72}" type="presParOf" srcId="{F8BC2A7E-B452-46C5-8C7D-5456667E53F1}" destId="{73C970B2-1A28-48CF-94E9-D6E812FE1ABC}" srcOrd="5" destOrd="0" presId="urn:microsoft.com/office/officeart/2005/8/layout/pList1"/>
    <dgm:cxn modelId="{847D582A-1419-46A2-BBD1-22F4F2B7C772}" type="presParOf" srcId="{F8BC2A7E-B452-46C5-8C7D-5456667E53F1}" destId="{09766B3E-5F50-43D0-9A09-D2130F83AFDB}" srcOrd="6" destOrd="0" presId="urn:microsoft.com/office/officeart/2005/8/layout/pList1"/>
    <dgm:cxn modelId="{EA276CEB-24EB-4F43-8EC8-4A29C972B8E6}" type="presParOf" srcId="{09766B3E-5F50-43D0-9A09-D2130F83AFDB}" destId="{EAC6A9FD-001B-4258-80C8-49441BD37DCB}" srcOrd="0" destOrd="0" presId="urn:microsoft.com/office/officeart/2005/8/layout/pList1"/>
    <dgm:cxn modelId="{118DAF5D-2634-4C8C-8FA2-B877FD5C2651}" type="presParOf" srcId="{09766B3E-5F50-43D0-9A09-D2130F83AFDB}" destId="{FEBA7585-8099-45C4-A9E1-6A1AB2B3A074}" srcOrd="1" destOrd="0" presId="urn:microsoft.com/office/officeart/2005/8/layout/pList1"/>
    <dgm:cxn modelId="{78D583FF-8478-4931-B00C-754235D6C5E2}" type="presParOf" srcId="{F8BC2A7E-B452-46C5-8C7D-5456667E53F1}" destId="{E76361EE-DCF8-430B-A490-66CACE862856}" srcOrd="7" destOrd="0" presId="urn:microsoft.com/office/officeart/2005/8/layout/pList1"/>
    <dgm:cxn modelId="{9E13AE2E-4B64-4743-BF79-74B2436667D5}" type="presParOf" srcId="{F8BC2A7E-B452-46C5-8C7D-5456667E53F1}" destId="{B5DCA7BF-A22A-4D61-8706-D8DAFB645A2F}" srcOrd="8" destOrd="0" presId="urn:microsoft.com/office/officeart/2005/8/layout/pList1"/>
    <dgm:cxn modelId="{0941A278-4966-4DB6-9B57-5592178176F0}" type="presParOf" srcId="{B5DCA7BF-A22A-4D61-8706-D8DAFB645A2F}" destId="{D56A220F-F2AF-48F6-A48C-5E0EC58F2C14}" srcOrd="0" destOrd="0" presId="urn:microsoft.com/office/officeart/2005/8/layout/pList1"/>
    <dgm:cxn modelId="{42D982FC-A28D-41AD-806D-702C6337A73C}" type="presParOf" srcId="{B5DCA7BF-A22A-4D61-8706-D8DAFB645A2F}" destId="{FC36CC0C-AAEF-448E-88F1-4F40FB03C731}" srcOrd="1" destOrd="0" presId="urn:microsoft.com/office/officeart/2005/8/layout/pList1"/>
    <dgm:cxn modelId="{117532AB-36D2-4099-B509-5E5CC0DD1DC1}" type="presParOf" srcId="{F8BC2A7E-B452-46C5-8C7D-5456667E53F1}" destId="{A634C98D-FC3B-4B77-B3AE-13BE48C5316B}" srcOrd="9" destOrd="0" presId="urn:microsoft.com/office/officeart/2005/8/layout/pList1"/>
    <dgm:cxn modelId="{5312093E-0374-435D-9E55-185AE4F8CDF7}" type="presParOf" srcId="{F8BC2A7E-B452-46C5-8C7D-5456667E53F1}" destId="{9BDF981A-2EC2-4D11-A390-B9DE8CA8ABE0}" srcOrd="10" destOrd="0" presId="urn:microsoft.com/office/officeart/2005/8/layout/pList1"/>
    <dgm:cxn modelId="{F1F256FB-777F-4CC6-AFDA-F17EA4ACA29F}" type="presParOf" srcId="{9BDF981A-2EC2-4D11-A390-B9DE8CA8ABE0}" destId="{068E2D21-F2EA-4617-96D6-989C0EB5AF6B}" srcOrd="0" destOrd="0" presId="urn:microsoft.com/office/officeart/2005/8/layout/pList1"/>
    <dgm:cxn modelId="{534C0D9C-BB3D-4436-AE81-B7F376967EE6}" type="presParOf" srcId="{9BDF981A-2EC2-4D11-A390-B9DE8CA8ABE0}" destId="{AFF6236C-1487-4D80-9DD3-39E606BC763E}" srcOrd="1" destOrd="0" presId="urn:microsoft.com/office/officeart/2005/8/layout/pList1"/>
    <dgm:cxn modelId="{22AE59FC-BF23-4D85-9906-0D9EFE7D29F2}" type="presParOf" srcId="{F8BC2A7E-B452-46C5-8C7D-5456667E53F1}" destId="{07233A2B-FE78-4A52-93D2-64D82608EA76}" srcOrd="11" destOrd="0" presId="urn:microsoft.com/office/officeart/2005/8/layout/pList1"/>
    <dgm:cxn modelId="{E64CA1D2-98B9-4474-9705-9936303B1B97}" type="presParOf" srcId="{F8BC2A7E-B452-46C5-8C7D-5456667E53F1}" destId="{8F26A3F4-E7C6-4038-AD3D-50F8654EDD86}" srcOrd="12" destOrd="0" presId="urn:microsoft.com/office/officeart/2005/8/layout/pList1"/>
    <dgm:cxn modelId="{D00E56B2-288D-4151-8317-DEF8059F2AD3}" type="presParOf" srcId="{8F26A3F4-E7C6-4038-AD3D-50F8654EDD86}" destId="{4C57C563-275B-44D6-8BD9-AD6E3E9EF554}" srcOrd="0" destOrd="0" presId="urn:microsoft.com/office/officeart/2005/8/layout/pList1"/>
    <dgm:cxn modelId="{EABE3EBB-860D-475B-8D0A-7A92FF800E34}" type="presParOf" srcId="{8F26A3F4-E7C6-4038-AD3D-50F8654EDD86}" destId="{868E642D-88AE-4796-A22B-F674FC1A443A}" srcOrd="1" destOrd="0" presId="urn:microsoft.com/office/officeart/2005/8/layout/pList1"/>
    <dgm:cxn modelId="{20E14C82-49F2-445A-BABC-B24C4342AC10}" type="presParOf" srcId="{F8BC2A7E-B452-46C5-8C7D-5456667E53F1}" destId="{1D188258-556C-471C-A678-D14908071DCC}" srcOrd="13" destOrd="0" presId="urn:microsoft.com/office/officeart/2005/8/layout/pList1"/>
    <dgm:cxn modelId="{7C78AC8F-41FF-40F0-A5E4-98466BEFCBBA}" type="presParOf" srcId="{F8BC2A7E-B452-46C5-8C7D-5456667E53F1}" destId="{0E5AC1DD-FAFB-44B3-8FE3-DD88318E6491}" srcOrd="14" destOrd="0" presId="urn:microsoft.com/office/officeart/2005/8/layout/pList1"/>
    <dgm:cxn modelId="{6A2952FB-E1A6-4359-9961-C48CC77AB714}" type="presParOf" srcId="{0E5AC1DD-FAFB-44B3-8FE3-DD88318E6491}" destId="{67661CDA-8151-4F64-A48E-3C9F32AC6C03}" srcOrd="0" destOrd="0" presId="urn:microsoft.com/office/officeart/2005/8/layout/pList1"/>
    <dgm:cxn modelId="{BDC8A73A-2DFF-47BC-A356-B2CF841A4702}" type="presParOf" srcId="{0E5AC1DD-FAFB-44B3-8FE3-DD88318E6491}" destId="{6AEFE1D3-B95C-4253-AD58-49F36A1DB4A3}"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E7E7B50-4101-4D81-91F3-4A18124C5560}"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en-US"/>
        </a:p>
      </dgm:t>
    </dgm:pt>
    <dgm:pt modelId="{C9ABCE70-4A37-4282-8D93-5FAA26AB865C}">
      <dgm:prSet/>
      <dgm:spPr/>
      <dgm:t>
        <a:bodyPr/>
        <a:lstStyle/>
        <a:p>
          <a:pPr algn="ctr" rtl="0"/>
          <a:r>
            <a:rPr lang="en-US" dirty="0" smtClean="0"/>
            <a:t>Try some tutorials with Molehill API or </a:t>
          </a:r>
          <a:r>
            <a:rPr lang="en-US" dirty="0" err="1" smtClean="0"/>
            <a:t>WebGL</a:t>
          </a:r>
          <a:r>
            <a:rPr lang="en-US" dirty="0" smtClean="0"/>
            <a:t> to get an understanding of the pipeline</a:t>
          </a:r>
          <a:endParaRPr lang="en-US" dirty="0"/>
        </a:p>
      </dgm:t>
    </dgm:pt>
    <dgm:pt modelId="{C8F0D5D3-8BE1-401D-9D11-F9112AC80B0E}" type="parTrans" cxnId="{87D6D4E6-64A2-4CC9-A3D1-6AC4830635ED}">
      <dgm:prSet/>
      <dgm:spPr/>
      <dgm:t>
        <a:bodyPr/>
        <a:lstStyle/>
        <a:p>
          <a:endParaRPr lang="en-US"/>
        </a:p>
      </dgm:t>
    </dgm:pt>
    <dgm:pt modelId="{DA9E908C-C77D-42A5-8C68-8199F0372D76}" type="sibTrans" cxnId="{87D6D4E6-64A2-4CC9-A3D1-6AC4830635ED}">
      <dgm:prSet/>
      <dgm:spPr/>
      <dgm:t>
        <a:bodyPr/>
        <a:lstStyle/>
        <a:p>
          <a:endParaRPr lang="en-US"/>
        </a:p>
      </dgm:t>
    </dgm:pt>
    <dgm:pt modelId="{EDAB413C-00C3-4B4D-92E7-7464060026EE}">
      <dgm:prSet/>
      <dgm:spPr/>
      <dgm:t>
        <a:bodyPr/>
        <a:lstStyle/>
        <a:p>
          <a:pPr rtl="0"/>
          <a:r>
            <a:rPr lang="en-US" dirty="0" smtClean="0"/>
            <a:t>Read, follow, blog, get interested! </a:t>
          </a:r>
          <a:endParaRPr lang="en-US" dirty="0"/>
        </a:p>
      </dgm:t>
    </dgm:pt>
    <dgm:pt modelId="{E3445E41-FF37-47D8-8A67-D3A782D2CCEE}" type="parTrans" cxnId="{4FF74F71-D11A-4E0B-8A37-CDFE77F93AF7}">
      <dgm:prSet/>
      <dgm:spPr/>
      <dgm:t>
        <a:bodyPr/>
        <a:lstStyle/>
        <a:p>
          <a:endParaRPr lang="en-US"/>
        </a:p>
      </dgm:t>
    </dgm:pt>
    <dgm:pt modelId="{CE7D9D6A-5BA0-4CD9-85DA-0D9C5D5527A1}" type="sibTrans" cxnId="{4FF74F71-D11A-4E0B-8A37-CDFE77F93AF7}">
      <dgm:prSet/>
      <dgm:spPr/>
      <dgm:t>
        <a:bodyPr/>
        <a:lstStyle/>
        <a:p>
          <a:endParaRPr lang="en-US"/>
        </a:p>
      </dgm:t>
    </dgm:pt>
    <dgm:pt modelId="{7D374E4B-6341-4B6C-A8C7-6AA9BF7E30DF}">
      <dgm:prSet/>
      <dgm:spPr/>
      <dgm:t>
        <a:bodyPr/>
        <a:lstStyle/>
        <a:p>
          <a:pPr rtl="0"/>
          <a:r>
            <a:rPr lang="en-US" dirty="0" smtClean="0"/>
            <a:t>Pay attention to techniques outside your own field. SIGGRAPH, GPU gems, </a:t>
          </a:r>
          <a:r>
            <a:rPr lang="en-US" dirty="0" err="1" smtClean="0"/>
            <a:t>Nvidia</a:t>
          </a:r>
          <a:r>
            <a:rPr lang="en-US" dirty="0" smtClean="0"/>
            <a:t>.</a:t>
          </a:r>
          <a:endParaRPr lang="en-US" dirty="0"/>
        </a:p>
      </dgm:t>
    </dgm:pt>
    <dgm:pt modelId="{9E8E795E-C574-46E9-9F3E-0F8D580A1FA6}" type="parTrans" cxnId="{914838A1-99D7-461B-A416-742863494EE9}">
      <dgm:prSet/>
      <dgm:spPr/>
      <dgm:t>
        <a:bodyPr/>
        <a:lstStyle/>
        <a:p>
          <a:endParaRPr lang="en-US"/>
        </a:p>
      </dgm:t>
    </dgm:pt>
    <dgm:pt modelId="{E4E739FA-62EE-4E1C-978A-2F12ED9A3F9F}" type="sibTrans" cxnId="{914838A1-99D7-461B-A416-742863494EE9}">
      <dgm:prSet/>
      <dgm:spPr/>
      <dgm:t>
        <a:bodyPr/>
        <a:lstStyle/>
        <a:p>
          <a:endParaRPr lang="en-US"/>
        </a:p>
      </dgm:t>
    </dgm:pt>
    <dgm:pt modelId="{3A12F358-3AB1-4451-8074-287FB4C7778C}">
      <dgm:prSet/>
      <dgm:spPr/>
      <dgm:t>
        <a:bodyPr/>
        <a:lstStyle/>
        <a:p>
          <a:pPr rtl="0"/>
          <a:r>
            <a:rPr lang="en-US" dirty="0" smtClean="0"/>
            <a:t>Get familiar with existing work. We’ll get there eventually.</a:t>
          </a:r>
          <a:endParaRPr lang="en-US" dirty="0"/>
        </a:p>
      </dgm:t>
    </dgm:pt>
    <dgm:pt modelId="{25175FDF-BB27-4CBC-9BE4-859A5ECC0CBD}" type="parTrans" cxnId="{5786C147-5E84-4BC2-BA5C-7D191FE0F25D}">
      <dgm:prSet/>
      <dgm:spPr/>
      <dgm:t>
        <a:bodyPr/>
        <a:lstStyle/>
        <a:p>
          <a:endParaRPr lang="en-US"/>
        </a:p>
      </dgm:t>
    </dgm:pt>
    <dgm:pt modelId="{38F2BF12-89B3-4526-B8E1-FB012EDE1347}" type="sibTrans" cxnId="{5786C147-5E84-4BC2-BA5C-7D191FE0F25D}">
      <dgm:prSet/>
      <dgm:spPr/>
      <dgm:t>
        <a:bodyPr/>
        <a:lstStyle/>
        <a:p>
          <a:endParaRPr lang="en-US"/>
        </a:p>
      </dgm:t>
    </dgm:pt>
    <dgm:pt modelId="{039F8C98-66AB-4557-9CCD-461315A164CA}">
      <dgm:prSet/>
      <dgm:spPr/>
      <dgm:t>
        <a:bodyPr/>
        <a:lstStyle/>
        <a:p>
          <a:pPr rtl="0">
            <a:lnSpc>
              <a:spcPct val="50000"/>
            </a:lnSpc>
          </a:pPr>
          <a:r>
            <a:rPr lang="en-US" dirty="0" smtClean="0"/>
            <a:t>Port code </a:t>
          </a:r>
        </a:p>
        <a:p>
          <a:pPr rtl="0">
            <a:lnSpc>
              <a:spcPct val="50000"/>
            </a:lnSpc>
          </a:pPr>
          <a:r>
            <a:rPr lang="en-US" dirty="0" smtClean="0"/>
            <a:t>from another </a:t>
          </a:r>
        </a:p>
        <a:p>
          <a:pPr rtl="0">
            <a:lnSpc>
              <a:spcPct val="50000"/>
            </a:lnSpc>
          </a:pPr>
          <a:r>
            <a:rPr lang="en-US" dirty="0" smtClean="0"/>
            <a:t>language.</a:t>
          </a:r>
          <a:endParaRPr lang="en-US" dirty="0"/>
        </a:p>
      </dgm:t>
    </dgm:pt>
    <dgm:pt modelId="{291B48C6-E222-42C5-910C-34ABAA1E41FA}" type="parTrans" cxnId="{613F7A06-3FE8-4A3D-8976-DEE396FA8562}">
      <dgm:prSet/>
      <dgm:spPr/>
      <dgm:t>
        <a:bodyPr/>
        <a:lstStyle/>
        <a:p>
          <a:endParaRPr lang="en-US"/>
        </a:p>
      </dgm:t>
    </dgm:pt>
    <dgm:pt modelId="{1557BC60-5405-4EB0-97BB-B275BFC72A62}" type="sibTrans" cxnId="{613F7A06-3FE8-4A3D-8976-DEE396FA8562}">
      <dgm:prSet/>
      <dgm:spPr/>
      <dgm:t>
        <a:bodyPr/>
        <a:lstStyle/>
        <a:p>
          <a:endParaRPr lang="en-US"/>
        </a:p>
      </dgm:t>
    </dgm:pt>
    <dgm:pt modelId="{235EF140-E2FD-4531-BCB0-F2CE9D136FB2}">
      <dgm:prSet/>
      <dgm:spPr/>
      <dgm:t>
        <a:bodyPr/>
        <a:lstStyle/>
        <a:p>
          <a:pPr rtl="0"/>
          <a:r>
            <a:rPr lang="en-US" dirty="0" smtClean="0"/>
            <a:t>Tech is one thing, art is another. Good artwork is what makes it successful in the end. </a:t>
          </a:r>
          <a:endParaRPr lang="en-US" dirty="0"/>
        </a:p>
      </dgm:t>
    </dgm:pt>
    <dgm:pt modelId="{869257B1-86E3-4157-84A1-F6F4BCBAEB68}" type="parTrans" cxnId="{26ED9548-296B-4920-9396-8866DD427CE5}">
      <dgm:prSet/>
      <dgm:spPr/>
      <dgm:t>
        <a:bodyPr/>
        <a:lstStyle/>
        <a:p>
          <a:endParaRPr lang="en-US"/>
        </a:p>
      </dgm:t>
    </dgm:pt>
    <dgm:pt modelId="{9E29A9C2-B61B-49D8-A859-65164D0909B2}" type="sibTrans" cxnId="{26ED9548-296B-4920-9396-8866DD427CE5}">
      <dgm:prSet/>
      <dgm:spPr/>
      <dgm:t>
        <a:bodyPr/>
        <a:lstStyle/>
        <a:p>
          <a:endParaRPr lang="en-US"/>
        </a:p>
      </dgm:t>
    </dgm:pt>
    <dgm:pt modelId="{97D284AB-61BF-4229-B554-1D80CEAF8F16}">
      <dgm:prSet/>
      <dgm:spPr/>
      <dgm:t>
        <a:bodyPr/>
        <a:lstStyle/>
        <a:p>
          <a:pPr rtl="0">
            <a:lnSpc>
              <a:spcPct val="50000"/>
            </a:lnSpc>
            <a:spcBef>
              <a:spcPts val="0"/>
            </a:spcBef>
          </a:pPr>
          <a:r>
            <a:rPr lang="en-US" dirty="0" smtClean="0"/>
            <a:t>Stand on the </a:t>
          </a:r>
        </a:p>
        <a:p>
          <a:pPr rtl="0">
            <a:lnSpc>
              <a:spcPct val="50000"/>
            </a:lnSpc>
            <a:spcBef>
              <a:spcPts val="0"/>
            </a:spcBef>
          </a:pPr>
          <a:r>
            <a:rPr lang="en-US" dirty="0" smtClean="0"/>
            <a:t>shoulders of </a:t>
          </a:r>
        </a:p>
        <a:p>
          <a:pPr rtl="0">
            <a:lnSpc>
              <a:spcPct val="50000"/>
            </a:lnSpc>
            <a:spcBef>
              <a:spcPct val="0"/>
            </a:spcBef>
          </a:pPr>
          <a:r>
            <a:rPr lang="en-US" dirty="0" smtClean="0"/>
            <a:t>giants.</a:t>
          </a:r>
          <a:endParaRPr lang="en-US" dirty="0"/>
        </a:p>
      </dgm:t>
    </dgm:pt>
    <dgm:pt modelId="{2CF08F31-346C-4BCA-B166-84EA5ED86D4F}" type="parTrans" cxnId="{BBABA750-A829-4178-BAEE-C4EDA083463F}">
      <dgm:prSet/>
      <dgm:spPr/>
      <dgm:t>
        <a:bodyPr/>
        <a:lstStyle/>
        <a:p>
          <a:endParaRPr lang="en-US"/>
        </a:p>
      </dgm:t>
    </dgm:pt>
    <dgm:pt modelId="{4F50FFE3-5740-4A9C-94B8-B8F9B23AAC3A}" type="sibTrans" cxnId="{BBABA750-A829-4178-BAEE-C4EDA083463F}">
      <dgm:prSet/>
      <dgm:spPr/>
      <dgm:t>
        <a:bodyPr/>
        <a:lstStyle/>
        <a:p>
          <a:endParaRPr lang="en-US"/>
        </a:p>
      </dgm:t>
    </dgm:pt>
    <dgm:pt modelId="{832AB00A-EBBB-49C1-9C41-D3559F7CDE9C}" type="pres">
      <dgm:prSet presAssocID="{BE7E7B50-4101-4D81-91F3-4A18124C5560}" presName="diagram" presStyleCnt="0">
        <dgm:presLayoutVars>
          <dgm:dir/>
          <dgm:resizeHandles val="exact"/>
        </dgm:presLayoutVars>
      </dgm:prSet>
      <dgm:spPr/>
      <dgm:t>
        <a:bodyPr/>
        <a:lstStyle/>
        <a:p>
          <a:endParaRPr lang="en-US"/>
        </a:p>
      </dgm:t>
    </dgm:pt>
    <dgm:pt modelId="{7DB39210-61B2-4850-9C5B-3274CEA10AD6}" type="pres">
      <dgm:prSet presAssocID="{C9ABCE70-4A37-4282-8D93-5FAA26AB865C}" presName="node" presStyleLbl="node1" presStyleIdx="0" presStyleCnt="7">
        <dgm:presLayoutVars>
          <dgm:bulletEnabled val="1"/>
        </dgm:presLayoutVars>
      </dgm:prSet>
      <dgm:spPr/>
      <dgm:t>
        <a:bodyPr/>
        <a:lstStyle/>
        <a:p>
          <a:endParaRPr lang="en-US"/>
        </a:p>
      </dgm:t>
    </dgm:pt>
    <dgm:pt modelId="{B120BB7D-1FD6-412D-8140-185B8AE89E72}" type="pres">
      <dgm:prSet presAssocID="{DA9E908C-C77D-42A5-8C68-8199F0372D76}" presName="sibTrans" presStyleCnt="0"/>
      <dgm:spPr/>
    </dgm:pt>
    <dgm:pt modelId="{54803C2C-F585-4561-9209-C0C5D37806E5}" type="pres">
      <dgm:prSet presAssocID="{EDAB413C-00C3-4B4D-92E7-7464060026EE}" presName="node" presStyleLbl="node1" presStyleIdx="1" presStyleCnt="7">
        <dgm:presLayoutVars>
          <dgm:bulletEnabled val="1"/>
        </dgm:presLayoutVars>
      </dgm:prSet>
      <dgm:spPr/>
      <dgm:t>
        <a:bodyPr/>
        <a:lstStyle/>
        <a:p>
          <a:endParaRPr lang="en-US"/>
        </a:p>
      </dgm:t>
    </dgm:pt>
    <dgm:pt modelId="{B8F5ABFD-DB17-406A-B27C-BD34B85D716A}" type="pres">
      <dgm:prSet presAssocID="{CE7D9D6A-5BA0-4CD9-85DA-0D9C5D5527A1}" presName="sibTrans" presStyleCnt="0"/>
      <dgm:spPr/>
    </dgm:pt>
    <dgm:pt modelId="{36F9BF5F-5894-4620-B579-A705ED2787CF}" type="pres">
      <dgm:prSet presAssocID="{7D374E4B-6341-4B6C-A8C7-6AA9BF7E30DF}" presName="node" presStyleLbl="node1" presStyleIdx="2" presStyleCnt="7">
        <dgm:presLayoutVars>
          <dgm:bulletEnabled val="1"/>
        </dgm:presLayoutVars>
      </dgm:prSet>
      <dgm:spPr/>
      <dgm:t>
        <a:bodyPr/>
        <a:lstStyle/>
        <a:p>
          <a:endParaRPr lang="en-US"/>
        </a:p>
      </dgm:t>
    </dgm:pt>
    <dgm:pt modelId="{B4501598-CF3D-4A44-929C-571B2A264AAD}" type="pres">
      <dgm:prSet presAssocID="{E4E739FA-62EE-4E1C-978A-2F12ED9A3F9F}" presName="sibTrans" presStyleCnt="0"/>
      <dgm:spPr/>
    </dgm:pt>
    <dgm:pt modelId="{2BDE4357-5854-432B-9260-050FB165DD9D}" type="pres">
      <dgm:prSet presAssocID="{3A12F358-3AB1-4451-8074-287FB4C7778C}" presName="node" presStyleLbl="node1" presStyleIdx="3" presStyleCnt="7">
        <dgm:presLayoutVars>
          <dgm:bulletEnabled val="1"/>
        </dgm:presLayoutVars>
      </dgm:prSet>
      <dgm:spPr/>
      <dgm:t>
        <a:bodyPr/>
        <a:lstStyle/>
        <a:p>
          <a:endParaRPr lang="en-US"/>
        </a:p>
      </dgm:t>
    </dgm:pt>
    <dgm:pt modelId="{CA3233A8-86A1-4132-B12A-02411520CCA5}" type="pres">
      <dgm:prSet presAssocID="{38F2BF12-89B3-4526-B8E1-FB012EDE1347}" presName="sibTrans" presStyleCnt="0"/>
      <dgm:spPr/>
    </dgm:pt>
    <dgm:pt modelId="{63FDEAA4-0C6B-4F25-BE79-ABBD276B3D3E}" type="pres">
      <dgm:prSet presAssocID="{039F8C98-66AB-4557-9CCD-461315A164CA}" presName="node" presStyleLbl="node1" presStyleIdx="4" presStyleCnt="7">
        <dgm:presLayoutVars>
          <dgm:bulletEnabled val="1"/>
        </dgm:presLayoutVars>
      </dgm:prSet>
      <dgm:spPr/>
      <dgm:t>
        <a:bodyPr/>
        <a:lstStyle/>
        <a:p>
          <a:endParaRPr lang="en-US"/>
        </a:p>
      </dgm:t>
    </dgm:pt>
    <dgm:pt modelId="{6924DFE1-F728-444D-80A4-4B18AF0E4399}" type="pres">
      <dgm:prSet presAssocID="{1557BC60-5405-4EB0-97BB-B275BFC72A62}" presName="sibTrans" presStyleCnt="0"/>
      <dgm:spPr/>
    </dgm:pt>
    <dgm:pt modelId="{5A96C90B-D3D6-4E4B-9B40-265F67B9A45A}" type="pres">
      <dgm:prSet presAssocID="{235EF140-E2FD-4531-BCB0-F2CE9D136FB2}" presName="node" presStyleLbl="node1" presStyleIdx="5" presStyleCnt="7">
        <dgm:presLayoutVars>
          <dgm:bulletEnabled val="1"/>
        </dgm:presLayoutVars>
      </dgm:prSet>
      <dgm:spPr/>
      <dgm:t>
        <a:bodyPr/>
        <a:lstStyle/>
        <a:p>
          <a:endParaRPr lang="en-US"/>
        </a:p>
      </dgm:t>
    </dgm:pt>
    <dgm:pt modelId="{E91EA948-D5DE-4495-A937-0F2F40F27D99}" type="pres">
      <dgm:prSet presAssocID="{9E29A9C2-B61B-49D8-A859-65164D0909B2}" presName="sibTrans" presStyleCnt="0"/>
      <dgm:spPr/>
    </dgm:pt>
    <dgm:pt modelId="{07AFCC2D-16BB-4579-9A15-29F3D7A65C9D}" type="pres">
      <dgm:prSet presAssocID="{97D284AB-61BF-4229-B554-1D80CEAF8F16}" presName="node" presStyleLbl="node1" presStyleIdx="6" presStyleCnt="7">
        <dgm:presLayoutVars>
          <dgm:bulletEnabled val="1"/>
        </dgm:presLayoutVars>
      </dgm:prSet>
      <dgm:spPr/>
      <dgm:t>
        <a:bodyPr/>
        <a:lstStyle/>
        <a:p>
          <a:endParaRPr lang="en-US"/>
        </a:p>
      </dgm:t>
    </dgm:pt>
  </dgm:ptLst>
  <dgm:cxnLst>
    <dgm:cxn modelId="{B50D16F0-A56F-4BE3-BE50-270712B5945C}" type="presOf" srcId="{3A12F358-3AB1-4451-8074-287FB4C7778C}" destId="{2BDE4357-5854-432B-9260-050FB165DD9D}" srcOrd="0" destOrd="0" presId="urn:microsoft.com/office/officeart/2005/8/layout/default"/>
    <dgm:cxn modelId="{BBABA750-A829-4178-BAEE-C4EDA083463F}" srcId="{BE7E7B50-4101-4D81-91F3-4A18124C5560}" destId="{97D284AB-61BF-4229-B554-1D80CEAF8F16}" srcOrd="6" destOrd="0" parTransId="{2CF08F31-346C-4BCA-B166-84EA5ED86D4F}" sibTransId="{4F50FFE3-5740-4A9C-94B8-B8F9B23AAC3A}"/>
    <dgm:cxn modelId="{4FF74F71-D11A-4E0B-8A37-CDFE77F93AF7}" srcId="{BE7E7B50-4101-4D81-91F3-4A18124C5560}" destId="{EDAB413C-00C3-4B4D-92E7-7464060026EE}" srcOrd="1" destOrd="0" parTransId="{E3445E41-FF37-47D8-8A67-D3A782D2CCEE}" sibTransId="{CE7D9D6A-5BA0-4CD9-85DA-0D9C5D5527A1}"/>
    <dgm:cxn modelId="{05A5CAB7-50F9-48AB-85B4-55785B21D054}" type="presOf" srcId="{C9ABCE70-4A37-4282-8D93-5FAA26AB865C}" destId="{7DB39210-61B2-4850-9C5B-3274CEA10AD6}" srcOrd="0" destOrd="0" presId="urn:microsoft.com/office/officeart/2005/8/layout/default"/>
    <dgm:cxn modelId="{87D6D4E6-64A2-4CC9-A3D1-6AC4830635ED}" srcId="{BE7E7B50-4101-4D81-91F3-4A18124C5560}" destId="{C9ABCE70-4A37-4282-8D93-5FAA26AB865C}" srcOrd="0" destOrd="0" parTransId="{C8F0D5D3-8BE1-401D-9D11-F9112AC80B0E}" sibTransId="{DA9E908C-C77D-42A5-8C68-8199F0372D76}"/>
    <dgm:cxn modelId="{613F7A06-3FE8-4A3D-8976-DEE396FA8562}" srcId="{BE7E7B50-4101-4D81-91F3-4A18124C5560}" destId="{039F8C98-66AB-4557-9CCD-461315A164CA}" srcOrd="4" destOrd="0" parTransId="{291B48C6-E222-42C5-910C-34ABAA1E41FA}" sibTransId="{1557BC60-5405-4EB0-97BB-B275BFC72A62}"/>
    <dgm:cxn modelId="{8457111A-1117-4FDE-8C43-C9C9F8ECBC47}" type="presOf" srcId="{235EF140-E2FD-4531-BCB0-F2CE9D136FB2}" destId="{5A96C90B-D3D6-4E4B-9B40-265F67B9A45A}" srcOrd="0" destOrd="0" presId="urn:microsoft.com/office/officeart/2005/8/layout/default"/>
    <dgm:cxn modelId="{2F4C527A-28E7-41A1-BB3C-16E315CCF523}" type="presOf" srcId="{039F8C98-66AB-4557-9CCD-461315A164CA}" destId="{63FDEAA4-0C6B-4F25-BE79-ABBD276B3D3E}" srcOrd="0" destOrd="0" presId="urn:microsoft.com/office/officeart/2005/8/layout/default"/>
    <dgm:cxn modelId="{C60993E5-5A5A-4E04-B250-B800C049DBC2}" type="presOf" srcId="{7D374E4B-6341-4B6C-A8C7-6AA9BF7E30DF}" destId="{36F9BF5F-5894-4620-B579-A705ED2787CF}" srcOrd="0" destOrd="0" presId="urn:microsoft.com/office/officeart/2005/8/layout/default"/>
    <dgm:cxn modelId="{CF865D7D-3693-4726-A0F6-3524F21CE7B7}" type="presOf" srcId="{97D284AB-61BF-4229-B554-1D80CEAF8F16}" destId="{07AFCC2D-16BB-4579-9A15-29F3D7A65C9D}" srcOrd="0" destOrd="0" presId="urn:microsoft.com/office/officeart/2005/8/layout/default"/>
    <dgm:cxn modelId="{177D675A-B2DC-41C6-AE73-F2594F07D1DF}" type="presOf" srcId="{BE7E7B50-4101-4D81-91F3-4A18124C5560}" destId="{832AB00A-EBBB-49C1-9C41-D3559F7CDE9C}" srcOrd="0" destOrd="0" presId="urn:microsoft.com/office/officeart/2005/8/layout/default"/>
    <dgm:cxn modelId="{26ED9548-296B-4920-9396-8866DD427CE5}" srcId="{BE7E7B50-4101-4D81-91F3-4A18124C5560}" destId="{235EF140-E2FD-4531-BCB0-F2CE9D136FB2}" srcOrd="5" destOrd="0" parTransId="{869257B1-86E3-4157-84A1-F6F4BCBAEB68}" sibTransId="{9E29A9C2-B61B-49D8-A859-65164D0909B2}"/>
    <dgm:cxn modelId="{86BCDF44-C779-4375-A53E-AAACA8EA6C08}" type="presOf" srcId="{EDAB413C-00C3-4B4D-92E7-7464060026EE}" destId="{54803C2C-F585-4561-9209-C0C5D37806E5}" srcOrd="0" destOrd="0" presId="urn:microsoft.com/office/officeart/2005/8/layout/default"/>
    <dgm:cxn modelId="{914838A1-99D7-461B-A416-742863494EE9}" srcId="{BE7E7B50-4101-4D81-91F3-4A18124C5560}" destId="{7D374E4B-6341-4B6C-A8C7-6AA9BF7E30DF}" srcOrd="2" destOrd="0" parTransId="{9E8E795E-C574-46E9-9F3E-0F8D580A1FA6}" sibTransId="{E4E739FA-62EE-4E1C-978A-2F12ED9A3F9F}"/>
    <dgm:cxn modelId="{5786C147-5E84-4BC2-BA5C-7D191FE0F25D}" srcId="{BE7E7B50-4101-4D81-91F3-4A18124C5560}" destId="{3A12F358-3AB1-4451-8074-287FB4C7778C}" srcOrd="3" destOrd="0" parTransId="{25175FDF-BB27-4CBC-9BE4-859A5ECC0CBD}" sibTransId="{38F2BF12-89B3-4526-B8E1-FB012EDE1347}"/>
    <dgm:cxn modelId="{0129594E-EB14-44CA-922A-6947F576F113}" type="presParOf" srcId="{832AB00A-EBBB-49C1-9C41-D3559F7CDE9C}" destId="{7DB39210-61B2-4850-9C5B-3274CEA10AD6}" srcOrd="0" destOrd="0" presId="urn:microsoft.com/office/officeart/2005/8/layout/default"/>
    <dgm:cxn modelId="{D7081E51-ADC7-424D-8432-5637A405D5FC}" type="presParOf" srcId="{832AB00A-EBBB-49C1-9C41-D3559F7CDE9C}" destId="{B120BB7D-1FD6-412D-8140-185B8AE89E72}" srcOrd="1" destOrd="0" presId="urn:microsoft.com/office/officeart/2005/8/layout/default"/>
    <dgm:cxn modelId="{CF9D182B-BEB4-4F67-8079-B9E06A218C7A}" type="presParOf" srcId="{832AB00A-EBBB-49C1-9C41-D3559F7CDE9C}" destId="{54803C2C-F585-4561-9209-C0C5D37806E5}" srcOrd="2" destOrd="0" presId="urn:microsoft.com/office/officeart/2005/8/layout/default"/>
    <dgm:cxn modelId="{824618A9-C834-49D7-879F-6F0A1AD5AD6F}" type="presParOf" srcId="{832AB00A-EBBB-49C1-9C41-D3559F7CDE9C}" destId="{B8F5ABFD-DB17-406A-B27C-BD34B85D716A}" srcOrd="3" destOrd="0" presId="urn:microsoft.com/office/officeart/2005/8/layout/default"/>
    <dgm:cxn modelId="{C9073515-1086-434F-B647-F93E1C7A8050}" type="presParOf" srcId="{832AB00A-EBBB-49C1-9C41-D3559F7CDE9C}" destId="{36F9BF5F-5894-4620-B579-A705ED2787CF}" srcOrd="4" destOrd="0" presId="urn:microsoft.com/office/officeart/2005/8/layout/default"/>
    <dgm:cxn modelId="{65B4365F-9D26-438B-9C64-039AF655C87B}" type="presParOf" srcId="{832AB00A-EBBB-49C1-9C41-D3559F7CDE9C}" destId="{B4501598-CF3D-4A44-929C-571B2A264AAD}" srcOrd="5" destOrd="0" presId="urn:microsoft.com/office/officeart/2005/8/layout/default"/>
    <dgm:cxn modelId="{C8A7C699-87FF-40C8-AADE-2D0821E35F3D}" type="presParOf" srcId="{832AB00A-EBBB-49C1-9C41-D3559F7CDE9C}" destId="{2BDE4357-5854-432B-9260-050FB165DD9D}" srcOrd="6" destOrd="0" presId="urn:microsoft.com/office/officeart/2005/8/layout/default"/>
    <dgm:cxn modelId="{8D4896E2-40A6-417F-A58F-17559AECF55A}" type="presParOf" srcId="{832AB00A-EBBB-49C1-9C41-D3559F7CDE9C}" destId="{CA3233A8-86A1-4132-B12A-02411520CCA5}" srcOrd="7" destOrd="0" presId="urn:microsoft.com/office/officeart/2005/8/layout/default"/>
    <dgm:cxn modelId="{98B4DF50-A012-4D87-B398-01EED2ED2E1D}" type="presParOf" srcId="{832AB00A-EBBB-49C1-9C41-D3559F7CDE9C}" destId="{63FDEAA4-0C6B-4F25-BE79-ABBD276B3D3E}" srcOrd="8" destOrd="0" presId="urn:microsoft.com/office/officeart/2005/8/layout/default"/>
    <dgm:cxn modelId="{8E22072E-ACA8-4AA0-B5EA-CC3BDF2B177D}" type="presParOf" srcId="{832AB00A-EBBB-49C1-9C41-D3559F7CDE9C}" destId="{6924DFE1-F728-444D-80A4-4B18AF0E4399}" srcOrd="9" destOrd="0" presId="urn:microsoft.com/office/officeart/2005/8/layout/default"/>
    <dgm:cxn modelId="{281A0534-42E2-49DC-A8B0-B962E3934608}" type="presParOf" srcId="{832AB00A-EBBB-49C1-9C41-D3559F7CDE9C}" destId="{5A96C90B-D3D6-4E4B-9B40-265F67B9A45A}" srcOrd="10" destOrd="0" presId="urn:microsoft.com/office/officeart/2005/8/layout/default"/>
    <dgm:cxn modelId="{99256BBD-699F-4E8C-AAF5-9802BB2769C5}" type="presParOf" srcId="{832AB00A-EBBB-49C1-9C41-D3559F7CDE9C}" destId="{E91EA948-D5DE-4495-A937-0F2F40F27D99}" srcOrd="11" destOrd="0" presId="urn:microsoft.com/office/officeart/2005/8/layout/default"/>
    <dgm:cxn modelId="{3F0D1B55-FC1F-4FFF-BA5A-A0886FC31B41}" type="presParOf" srcId="{832AB00A-EBBB-49C1-9C41-D3559F7CDE9C}" destId="{07AFCC2D-16BB-4579-9A15-29F3D7A65C9D}"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1987687-B2B6-405D-8A20-16307AA13A09}" type="doc">
      <dgm:prSet loTypeId="urn:microsoft.com/office/officeart/2005/8/layout/vList2" loCatId="list" qsTypeId="urn:microsoft.com/office/officeart/2005/8/quickstyle/3d4" qsCatId="3D" csTypeId="urn:microsoft.com/office/officeart/2005/8/colors/accent1_2" csCatId="accent1" phldr="1"/>
      <dgm:spPr/>
      <dgm:t>
        <a:bodyPr/>
        <a:lstStyle/>
        <a:p>
          <a:endParaRPr lang="en-US"/>
        </a:p>
      </dgm:t>
    </dgm:pt>
    <dgm:pt modelId="{BF4B575A-4EEF-4AE0-A62A-59A69F7FB411}">
      <dgm:prSet custT="1"/>
      <dgm:spPr/>
      <dgm:t>
        <a:bodyPr bIns="36000" anchor="ctr" anchorCtr="0"/>
        <a:lstStyle/>
        <a:p>
          <a:pPr rtl="0"/>
          <a:r>
            <a:rPr lang="en-US" sz="1200" dirty="0" smtClean="0"/>
            <a:t>COMPUTER GRAPHICS</a:t>
          </a:r>
          <a:endParaRPr lang="en-US" sz="1200" dirty="0"/>
        </a:p>
      </dgm:t>
    </dgm:pt>
    <dgm:pt modelId="{722D2B24-969B-4E8C-B070-8167B8071E4C}" type="parTrans" cxnId="{39E060A3-522E-4D70-80A5-28D40F89C3A1}">
      <dgm:prSet/>
      <dgm:spPr/>
      <dgm:t>
        <a:bodyPr/>
        <a:lstStyle/>
        <a:p>
          <a:endParaRPr lang="en-US" sz="2800"/>
        </a:p>
      </dgm:t>
    </dgm:pt>
    <dgm:pt modelId="{46CBEEFD-17A2-4673-BCBD-FEFB7D8C4934}" type="sibTrans" cxnId="{39E060A3-522E-4D70-80A5-28D40F89C3A1}">
      <dgm:prSet/>
      <dgm:spPr/>
      <dgm:t>
        <a:bodyPr/>
        <a:lstStyle/>
        <a:p>
          <a:endParaRPr lang="en-US" sz="2800"/>
        </a:p>
      </dgm:t>
    </dgm:pt>
    <dgm:pt modelId="{A8B1BDA8-C935-4F02-B878-2DD95DB36858}">
      <dgm:prSet custT="1"/>
      <dgm:spPr/>
      <dgm:t>
        <a:bodyPr anchor="ctr" anchorCtr="0"/>
        <a:lstStyle/>
        <a:p>
          <a:pPr rtl="0"/>
          <a:r>
            <a:rPr lang="en-US" sz="1100" dirty="0" smtClean="0"/>
            <a:t>SIGGRAPH papers: </a:t>
          </a:r>
          <a:r>
            <a:rPr lang="en-US" sz="1100" dirty="0" smtClean="0">
              <a:hlinkClick xmlns:r="http://schemas.openxmlformats.org/officeDocument/2006/relationships" r:id="rId1"/>
            </a:rPr>
            <a:t>http://kesen.realtimerendering.com/</a:t>
          </a:r>
          <a:endParaRPr lang="en-US" sz="1100" dirty="0"/>
        </a:p>
      </dgm:t>
    </dgm:pt>
    <dgm:pt modelId="{4B8F807D-0A3F-4B3F-AA02-18075F91EFC8}" type="parTrans" cxnId="{3C195CDF-A51F-4FFF-89E7-813F0867CB5E}">
      <dgm:prSet/>
      <dgm:spPr/>
      <dgm:t>
        <a:bodyPr/>
        <a:lstStyle/>
        <a:p>
          <a:endParaRPr lang="en-US" sz="2800"/>
        </a:p>
      </dgm:t>
    </dgm:pt>
    <dgm:pt modelId="{415F7D5D-B7F4-4A42-97D5-79309B4EA211}" type="sibTrans" cxnId="{3C195CDF-A51F-4FFF-89E7-813F0867CB5E}">
      <dgm:prSet/>
      <dgm:spPr/>
      <dgm:t>
        <a:bodyPr/>
        <a:lstStyle/>
        <a:p>
          <a:endParaRPr lang="en-US" sz="2800"/>
        </a:p>
      </dgm:t>
    </dgm:pt>
    <dgm:pt modelId="{9F9F69BF-C64B-4845-8B26-B98E52B39D00}">
      <dgm:prSet custT="1"/>
      <dgm:spPr/>
      <dgm:t>
        <a:bodyPr bIns="36000" anchor="ctr" anchorCtr="0"/>
        <a:lstStyle/>
        <a:p>
          <a:pPr rtl="0"/>
          <a:r>
            <a:rPr lang="en-US" sz="1200" dirty="0" smtClean="0"/>
            <a:t>OpenGL / </a:t>
          </a:r>
          <a:r>
            <a:rPr lang="en-US" sz="1200" dirty="0" err="1" smtClean="0"/>
            <a:t>WebGL</a:t>
          </a:r>
          <a:endParaRPr lang="en-US" sz="1200" dirty="0"/>
        </a:p>
      </dgm:t>
    </dgm:pt>
    <dgm:pt modelId="{D30121C3-669B-4B1D-8DFC-0282058A1F73}" type="parTrans" cxnId="{2F4D0083-05EB-4810-A316-06058ED34512}">
      <dgm:prSet/>
      <dgm:spPr/>
      <dgm:t>
        <a:bodyPr/>
        <a:lstStyle/>
        <a:p>
          <a:endParaRPr lang="en-US" sz="2800"/>
        </a:p>
      </dgm:t>
    </dgm:pt>
    <dgm:pt modelId="{5CCDDE57-47F6-447A-ACD7-7EA08BBBFCBC}" type="sibTrans" cxnId="{2F4D0083-05EB-4810-A316-06058ED34512}">
      <dgm:prSet/>
      <dgm:spPr/>
      <dgm:t>
        <a:bodyPr/>
        <a:lstStyle/>
        <a:p>
          <a:endParaRPr lang="en-US" sz="2800"/>
        </a:p>
      </dgm:t>
    </dgm:pt>
    <dgm:pt modelId="{75DBB4E9-5CAA-46B0-B84A-00981848ADA9}">
      <dgm:prSet custT="1"/>
      <dgm:spPr/>
      <dgm:t>
        <a:bodyPr anchor="ctr" anchorCtr="0"/>
        <a:lstStyle/>
        <a:p>
          <a:pPr rtl="0"/>
          <a:r>
            <a:rPr lang="en-US" sz="1100" smtClean="0"/>
            <a:t>OpenGL resources: </a:t>
          </a:r>
          <a:r>
            <a:rPr lang="en-US" sz="1100" u="sng" smtClean="0">
              <a:hlinkClick xmlns:r="http://schemas.openxmlformats.org/officeDocument/2006/relationships" r:id="rId2"/>
            </a:rPr>
            <a:t>http://www.opengl.org/</a:t>
          </a:r>
          <a:endParaRPr lang="en-US" sz="1100"/>
        </a:p>
      </dgm:t>
    </dgm:pt>
    <dgm:pt modelId="{9991A592-1BC6-47C1-8128-B70AE20B60D9}" type="parTrans" cxnId="{1EA668E0-D387-4905-A284-7A2DF4486ABB}">
      <dgm:prSet/>
      <dgm:spPr/>
      <dgm:t>
        <a:bodyPr/>
        <a:lstStyle/>
        <a:p>
          <a:endParaRPr lang="en-US" sz="2800"/>
        </a:p>
      </dgm:t>
    </dgm:pt>
    <dgm:pt modelId="{9C8D90BD-EC38-4310-A201-5EA372520A67}" type="sibTrans" cxnId="{1EA668E0-D387-4905-A284-7A2DF4486ABB}">
      <dgm:prSet/>
      <dgm:spPr/>
      <dgm:t>
        <a:bodyPr/>
        <a:lstStyle/>
        <a:p>
          <a:endParaRPr lang="en-US" sz="2800"/>
        </a:p>
      </dgm:t>
    </dgm:pt>
    <dgm:pt modelId="{CB1BF0CB-BD6F-46A5-AB06-D5D7BAD01598}">
      <dgm:prSet custT="1"/>
      <dgm:spPr/>
      <dgm:t>
        <a:bodyPr anchor="ctr" anchorCtr="0"/>
        <a:lstStyle/>
        <a:p>
          <a:pPr rtl="0"/>
          <a:r>
            <a:rPr lang="en-US" sz="1100" smtClean="0"/>
            <a:t>Game programming community: </a:t>
          </a:r>
          <a:r>
            <a:rPr lang="en-US" sz="1100" u="sng" smtClean="0">
              <a:hlinkClick xmlns:r="http://schemas.openxmlformats.org/officeDocument/2006/relationships" r:id="rId3"/>
            </a:rPr>
            <a:t>http://www.gamedev.net/</a:t>
          </a:r>
          <a:endParaRPr lang="en-US" sz="1100"/>
        </a:p>
      </dgm:t>
    </dgm:pt>
    <dgm:pt modelId="{EE3789C8-AF78-43C4-81FC-2BD27B0AFAB6}" type="parTrans" cxnId="{0BDDC285-72C0-4F62-A489-579E411E83CB}">
      <dgm:prSet/>
      <dgm:spPr/>
      <dgm:t>
        <a:bodyPr/>
        <a:lstStyle/>
        <a:p>
          <a:endParaRPr lang="en-US" sz="2800"/>
        </a:p>
      </dgm:t>
    </dgm:pt>
    <dgm:pt modelId="{378F12CB-7404-487A-BC0E-D2F48E7087E3}" type="sibTrans" cxnId="{0BDDC285-72C0-4F62-A489-579E411E83CB}">
      <dgm:prSet/>
      <dgm:spPr/>
      <dgm:t>
        <a:bodyPr/>
        <a:lstStyle/>
        <a:p>
          <a:endParaRPr lang="en-US" sz="2800"/>
        </a:p>
      </dgm:t>
    </dgm:pt>
    <dgm:pt modelId="{88627279-B5FF-4A89-AB65-AEFA4732446B}">
      <dgm:prSet custT="1"/>
      <dgm:spPr/>
      <dgm:t>
        <a:bodyPr anchor="ctr" anchorCtr="0"/>
        <a:lstStyle/>
        <a:p>
          <a:pPr rtl="0"/>
          <a:r>
            <a:rPr lang="en-US" sz="1100" smtClean="0"/>
            <a:t>OpenGl tutorial: </a:t>
          </a:r>
          <a:r>
            <a:rPr lang="en-US" sz="1100" u="sng" smtClean="0">
              <a:hlinkClick xmlns:r="http://schemas.openxmlformats.org/officeDocument/2006/relationships" r:id="rId4"/>
            </a:rPr>
            <a:t>http://db-in.com/blog/2011/01/all-about-opengl-es-2-x-part-13/</a:t>
          </a:r>
          <a:endParaRPr lang="en-US" sz="1100"/>
        </a:p>
      </dgm:t>
    </dgm:pt>
    <dgm:pt modelId="{805AD5FC-297C-48F3-AF24-5F11CB9C563B}" type="parTrans" cxnId="{15A02EE7-160C-49C2-8C62-A9DF24BB1C1C}">
      <dgm:prSet/>
      <dgm:spPr/>
      <dgm:t>
        <a:bodyPr/>
        <a:lstStyle/>
        <a:p>
          <a:endParaRPr lang="en-US" sz="2800"/>
        </a:p>
      </dgm:t>
    </dgm:pt>
    <dgm:pt modelId="{E4E50E9C-3FDF-42B8-99B3-F876CD6C0EB5}" type="sibTrans" cxnId="{15A02EE7-160C-49C2-8C62-A9DF24BB1C1C}">
      <dgm:prSet/>
      <dgm:spPr/>
      <dgm:t>
        <a:bodyPr/>
        <a:lstStyle/>
        <a:p>
          <a:endParaRPr lang="en-US" sz="2800"/>
        </a:p>
      </dgm:t>
    </dgm:pt>
    <dgm:pt modelId="{64CBAA92-9529-4F14-8568-5F5DD238C1A8}">
      <dgm:prSet custT="1"/>
      <dgm:spPr/>
      <dgm:t>
        <a:bodyPr anchor="ctr" anchorCtr="0"/>
        <a:lstStyle/>
        <a:p>
          <a:pPr rtl="0"/>
          <a:r>
            <a:rPr lang="en-US" sz="1100" smtClean="0"/>
            <a:t>ShaderToy WebGL </a:t>
          </a:r>
          <a:r>
            <a:rPr lang="en-US" sz="1100" u="sng" smtClean="0">
              <a:hlinkClick xmlns:r="http://schemas.openxmlformats.org/officeDocument/2006/relationships" r:id="rId5"/>
            </a:rPr>
            <a:t>http://www.iquilezles.org/apps/shadertoy/</a:t>
          </a:r>
          <a:endParaRPr lang="en-US" sz="1100"/>
        </a:p>
      </dgm:t>
    </dgm:pt>
    <dgm:pt modelId="{AB0FF24A-457A-47F3-A243-50E7C3EAD623}" type="parTrans" cxnId="{D1EE61A3-05B3-4791-9FD4-9FE8F65E9165}">
      <dgm:prSet/>
      <dgm:spPr/>
      <dgm:t>
        <a:bodyPr/>
        <a:lstStyle/>
        <a:p>
          <a:endParaRPr lang="en-US" sz="2800"/>
        </a:p>
      </dgm:t>
    </dgm:pt>
    <dgm:pt modelId="{3494293C-F2E9-4C2F-AB0C-02DCAC0C29A0}" type="sibTrans" cxnId="{D1EE61A3-05B3-4791-9FD4-9FE8F65E9165}">
      <dgm:prSet/>
      <dgm:spPr/>
      <dgm:t>
        <a:bodyPr/>
        <a:lstStyle/>
        <a:p>
          <a:endParaRPr lang="en-US" sz="2800"/>
        </a:p>
      </dgm:t>
    </dgm:pt>
    <dgm:pt modelId="{31C2E0E5-3CB9-4FD6-80AE-7523B47E82C6}">
      <dgm:prSet custT="1"/>
      <dgm:spPr/>
      <dgm:t>
        <a:bodyPr anchor="ctr" anchorCtr="0"/>
        <a:lstStyle/>
        <a:p>
          <a:pPr rtl="0"/>
          <a:r>
            <a:rPr lang="en-US" sz="1100" smtClean="0"/>
            <a:t>Fractal Lab: </a:t>
          </a:r>
          <a:r>
            <a:rPr lang="en-US" sz="1100" u="sng" smtClean="0">
              <a:hlinkClick xmlns:r="http://schemas.openxmlformats.org/officeDocument/2006/relationships" r:id="rId6"/>
            </a:rPr>
            <a:t>http://fractal.io/</a:t>
          </a:r>
          <a:endParaRPr lang="en-US" sz="1100"/>
        </a:p>
      </dgm:t>
    </dgm:pt>
    <dgm:pt modelId="{23585989-9963-44B8-B134-047865E2BA70}" type="parTrans" cxnId="{D9682A04-71B1-4776-B664-518DB910879D}">
      <dgm:prSet/>
      <dgm:spPr/>
      <dgm:t>
        <a:bodyPr/>
        <a:lstStyle/>
        <a:p>
          <a:endParaRPr lang="en-US" sz="2800"/>
        </a:p>
      </dgm:t>
    </dgm:pt>
    <dgm:pt modelId="{645B72AC-637E-41EA-AD0E-0A7AB49B8A44}" type="sibTrans" cxnId="{D9682A04-71B1-4776-B664-518DB910879D}">
      <dgm:prSet/>
      <dgm:spPr/>
      <dgm:t>
        <a:bodyPr/>
        <a:lstStyle/>
        <a:p>
          <a:endParaRPr lang="en-US" sz="2800"/>
        </a:p>
      </dgm:t>
    </dgm:pt>
    <dgm:pt modelId="{3FB3B5BB-291A-4ACB-982F-09F29FDDA4E5}">
      <dgm:prSet custT="1"/>
      <dgm:spPr/>
      <dgm:t>
        <a:bodyPr anchor="ctr" anchorCtr="0"/>
        <a:lstStyle/>
        <a:p>
          <a:pPr rtl="0"/>
          <a:r>
            <a:rPr lang="en-US" sz="1100" dirty="0" smtClean="0"/>
            <a:t>CG tutorial: </a:t>
          </a:r>
          <a:r>
            <a:rPr lang="en-US" sz="1100" u="sng" dirty="0" smtClean="0">
              <a:hlinkClick xmlns:r="http://schemas.openxmlformats.org/officeDocument/2006/relationships" r:id="rId7"/>
            </a:rPr>
            <a:t>http://http.developer.nvidia.com/CgTutorial/cg_tutorial_chapter01.html</a:t>
          </a:r>
          <a:endParaRPr lang="en-US" sz="1100" dirty="0"/>
        </a:p>
      </dgm:t>
    </dgm:pt>
    <dgm:pt modelId="{431E75CA-3102-4A4A-B4D7-44F9867CD07B}" type="parTrans" cxnId="{2F436381-E007-42A4-8DF5-430958746AD1}">
      <dgm:prSet/>
      <dgm:spPr/>
      <dgm:t>
        <a:bodyPr/>
        <a:lstStyle/>
        <a:p>
          <a:endParaRPr lang="en-US" sz="2800"/>
        </a:p>
      </dgm:t>
    </dgm:pt>
    <dgm:pt modelId="{5C40041C-8FAB-4F28-85AA-CD6570716F2B}" type="sibTrans" cxnId="{2F436381-E007-42A4-8DF5-430958746AD1}">
      <dgm:prSet/>
      <dgm:spPr/>
      <dgm:t>
        <a:bodyPr/>
        <a:lstStyle/>
        <a:p>
          <a:endParaRPr lang="en-US" sz="2800"/>
        </a:p>
      </dgm:t>
    </dgm:pt>
    <dgm:pt modelId="{04D48B1C-DEF6-4B20-AA6A-B75B99DFBB3C}">
      <dgm:prSet custT="1"/>
      <dgm:spPr/>
      <dgm:t>
        <a:bodyPr bIns="36000" anchor="ctr" anchorCtr="0"/>
        <a:lstStyle/>
        <a:p>
          <a:pPr rtl="0"/>
          <a:r>
            <a:rPr lang="en-US" sz="1200" smtClean="0"/>
            <a:t>FLASH</a:t>
          </a:r>
          <a:endParaRPr lang="en-US" sz="1200"/>
        </a:p>
      </dgm:t>
    </dgm:pt>
    <dgm:pt modelId="{F22EFD8A-96D1-4DB1-BCB3-E707536307C3}" type="parTrans" cxnId="{3FF3BF86-5CA6-412E-9918-91629407159E}">
      <dgm:prSet/>
      <dgm:spPr/>
      <dgm:t>
        <a:bodyPr/>
        <a:lstStyle/>
        <a:p>
          <a:endParaRPr lang="en-US" sz="2800"/>
        </a:p>
      </dgm:t>
    </dgm:pt>
    <dgm:pt modelId="{724A3FEB-7958-4E93-A27B-39088EEDBCB3}" type="sibTrans" cxnId="{3FF3BF86-5CA6-412E-9918-91629407159E}">
      <dgm:prSet/>
      <dgm:spPr/>
      <dgm:t>
        <a:bodyPr/>
        <a:lstStyle/>
        <a:p>
          <a:endParaRPr lang="en-US" sz="2800"/>
        </a:p>
      </dgm:t>
    </dgm:pt>
    <dgm:pt modelId="{4BA0063F-1F46-4D63-8479-EA2B20E638C7}">
      <dgm:prSet custT="1"/>
      <dgm:spPr/>
      <dgm:t>
        <a:bodyPr anchor="ctr" anchorCtr="0"/>
        <a:lstStyle/>
        <a:p>
          <a:pPr rtl="0"/>
          <a:r>
            <a:rPr lang="en-US" sz="1100" smtClean="0"/>
            <a:t>Away3D 3.6 Tutorials: </a:t>
          </a:r>
          <a:r>
            <a:rPr lang="en-US" sz="1100" u="sng" smtClean="0">
              <a:hlinkClick xmlns:r="http://schemas.openxmlformats.org/officeDocument/2006/relationships" r:id="rId8"/>
            </a:rPr>
            <a:t>http://www.flashmagazine.com/Tutorials/category/3d/</a:t>
          </a:r>
          <a:endParaRPr lang="en-US" sz="1100"/>
        </a:p>
      </dgm:t>
    </dgm:pt>
    <dgm:pt modelId="{3A09CEBC-0D3F-4C06-B4C1-D4234D00A44D}" type="parTrans" cxnId="{AE17EE6B-4FAB-4202-9A4A-2DA66EA9FD09}">
      <dgm:prSet/>
      <dgm:spPr/>
      <dgm:t>
        <a:bodyPr/>
        <a:lstStyle/>
        <a:p>
          <a:endParaRPr lang="en-US" sz="2800"/>
        </a:p>
      </dgm:t>
    </dgm:pt>
    <dgm:pt modelId="{7A1492FB-0BEA-4B80-B167-2F7674B1D546}" type="sibTrans" cxnId="{AE17EE6B-4FAB-4202-9A4A-2DA66EA9FD09}">
      <dgm:prSet/>
      <dgm:spPr/>
      <dgm:t>
        <a:bodyPr/>
        <a:lstStyle/>
        <a:p>
          <a:endParaRPr lang="en-US" sz="2800"/>
        </a:p>
      </dgm:t>
    </dgm:pt>
    <dgm:pt modelId="{79469AD9-2E1D-4470-8748-A3025FF29F8E}">
      <dgm:prSet custT="1"/>
      <dgm:spPr/>
      <dgm:t>
        <a:bodyPr anchor="ctr" anchorCtr="0"/>
        <a:lstStyle/>
        <a:p>
          <a:pPr rtl="0"/>
          <a:r>
            <a:rPr lang="en-US" sz="1100" dirty="0" smtClean="0"/>
            <a:t>Creative coding podcast: </a:t>
          </a:r>
          <a:r>
            <a:rPr lang="en-US" sz="1100" u="sng" dirty="0" smtClean="0">
              <a:hlinkClick xmlns:r="http://schemas.openxmlformats.org/officeDocument/2006/relationships" r:id="rId9"/>
            </a:rPr>
            <a:t>http://creativecodingpodcast.com/</a:t>
          </a:r>
          <a:r>
            <a:rPr lang="en-US" sz="1100" dirty="0" smtClean="0"/>
            <a:t> </a:t>
          </a:r>
          <a:r>
            <a:rPr lang="en-US" sz="1100" dirty="0" smtClean="0"/>
            <a:t/>
          </a:r>
          <a:br>
            <a:rPr lang="en-US" sz="1100" dirty="0" smtClean="0"/>
          </a:br>
          <a:endParaRPr lang="en-US" sz="1100" dirty="0"/>
        </a:p>
      </dgm:t>
    </dgm:pt>
    <dgm:pt modelId="{E8F77136-A363-41E6-B514-8DA2511DD27A}" type="parTrans" cxnId="{9794D41E-C448-4AC6-A8E3-3E632E1B4398}">
      <dgm:prSet/>
      <dgm:spPr/>
      <dgm:t>
        <a:bodyPr/>
        <a:lstStyle/>
        <a:p>
          <a:endParaRPr lang="en-US" sz="2800"/>
        </a:p>
      </dgm:t>
    </dgm:pt>
    <dgm:pt modelId="{CC1AFB49-67DD-4F48-8FAC-3693E37AAF81}" type="sibTrans" cxnId="{9794D41E-C448-4AC6-A8E3-3E632E1B4398}">
      <dgm:prSet/>
      <dgm:spPr/>
      <dgm:t>
        <a:bodyPr/>
        <a:lstStyle/>
        <a:p>
          <a:endParaRPr lang="en-US" sz="2800"/>
        </a:p>
      </dgm:t>
    </dgm:pt>
    <dgm:pt modelId="{CA2BC70A-8C7D-4E12-B7D4-B788F4D47785}">
      <dgm:prSet custT="1"/>
      <dgm:spPr/>
      <dgm:t>
        <a:bodyPr anchor="ctr" anchorCtr="0"/>
        <a:lstStyle/>
        <a:p>
          <a:pPr rtl="0"/>
          <a:r>
            <a:rPr lang="sv-SE" sz="1100" dirty="0" smtClean="0"/>
            <a:t>GEEKS3D: </a:t>
          </a:r>
          <a:r>
            <a:rPr lang="en-US" sz="1100" dirty="0" smtClean="0">
              <a:hlinkClick xmlns:r="http://schemas.openxmlformats.org/officeDocument/2006/relationships" r:id="rId10"/>
            </a:rPr>
            <a:t>http://www.geeks3d.com/</a:t>
          </a:r>
          <a:endParaRPr lang="en-US" sz="1100" dirty="0"/>
        </a:p>
      </dgm:t>
    </dgm:pt>
    <dgm:pt modelId="{CDF15121-C50A-4EA3-A6D3-59075ADBE922}" type="parTrans" cxnId="{0097826E-6A60-447C-B5B4-0ADBD04D5464}">
      <dgm:prSet/>
      <dgm:spPr/>
      <dgm:t>
        <a:bodyPr/>
        <a:lstStyle/>
        <a:p>
          <a:endParaRPr lang="en-US"/>
        </a:p>
      </dgm:t>
    </dgm:pt>
    <dgm:pt modelId="{572A0CD3-9574-4141-8A2F-0B93BB1AE17E}" type="sibTrans" cxnId="{0097826E-6A60-447C-B5B4-0ADBD04D5464}">
      <dgm:prSet/>
      <dgm:spPr/>
      <dgm:t>
        <a:bodyPr/>
        <a:lstStyle/>
        <a:p>
          <a:endParaRPr lang="en-US"/>
        </a:p>
      </dgm:t>
    </dgm:pt>
    <dgm:pt modelId="{9A0DA587-8C3D-4BBE-821C-64F9D3CB1B66}">
      <dgm:prSet custT="1"/>
      <dgm:spPr/>
      <dgm:t>
        <a:bodyPr anchor="ctr" anchorCtr="0"/>
        <a:lstStyle/>
        <a:p>
          <a:pPr rtl="0"/>
          <a:r>
            <a:rPr lang="sv-SE" sz="1100" dirty="0" smtClean="0"/>
            <a:t>Miles Macklins Blog: </a:t>
          </a:r>
          <a:r>
            <a:rPr lang="en-US" sz="1100" dirty="0" smtClean="0">
              <a:hlinkClick xmlns:r="http://schemas.openxmlformats.org/officeDocument/2006/relationships" r:id="rId11"/>
            </a:rPr>
            <a:t>https://mmack.wordpress.com/</a:t>
          </a:r>
          <a:endParaRPr lang="en-US" sz="1100" dirty="0"/>
        </a:p>
      </dgm:t>
    </dgm:pt>
    <dgm:pt modelId="{6FBDB180-528D-462D-91C7-83FF340FB577}" type="parTrans" cxnId="{ED0BCA04-A050-4CFD-85E1-72494987D918}">
      <dgm:prSet/>
      <dgm:spPr/>
      <dgm:t>
        <a:bodyPr/>
        <a:lstStyle/>
        <a:p>
          <a:endParaRPr lang="en-US"/>
        </a:p>
      </dgm:t>
    </dgm:pt>
    <dgm:pt modelId="{552211AF-3026-4EE1-AEF2-EF3D12403AAA}" type="sibTrans" cxnId="{ED0BCA04-A050-4CFD-85E1-72494987D918}">
      <dgm:prSet/>
      <dgm:spPr/>
      <dgm:t>
        <a:bodyPr/>
        <a:lstStyle/>
        <a:p>
          <a:endParaRPr lang="en-US"/>
        </a:p>
      </dgm:t>
    </dgm:pt>
    <dgm:pt modelId="{2A165D80-8319-4A0E-B5FA-19E0DB614C86}">
      <dgm:prSet custT="1"/>
      <dgm:spPr/>
      <dgm:t>
        <a:bodyPr anchor="ctr" anchorCtr="0"/>
        <a:lstStyle/>
        <a:p>
          <a:pPr rtl="0"/>
          <a:r>
            <a:rPr lang="sv-SE" sz="1100" dirty="0" smtClean="0"/>
            <a:t>GAMEDEV: </a:t>
          </a:r>
          <a:r>
            <a:rPr lang="en-US" sz="1100" dirty="0" smtClean="0">
              <a:hlinkClick xmlns:r="http://schemas.openxmlformats.org/officeDocument/2006/relationships" r:id="rId12"/>
            </a:rPr>
            <a:t>http://www.gamedev.net/index</a:t>
          </a:r>
          <a:endParaRPr lang="en-US" sz="1100" dirty="0"/>
        </a:p>
      </dgm:t>
    </dgm:pt>
    <dgm:pt modelId="{5C640491-EB46-447D-BCA0-BBC4053C4D19}" type="parTrans" cxnId="{58D33527-B46F-42B0-9A42-9EE2C47DAE39}">
      <dgm:prSet/>
      <dgm:spPr/>
      <dgm:t>
        <a:bodyPr/>
        <a:lstStyle/>
        <a:p>
          <a:endParaRPr lang="en-US"/>
        </a:p>
      </dgm:t>
    </dgm:pt>
    <dgm:pt modelId="{042FD777-83CA-4B43-A7B6-1038312CCF47}" type="sibTrans" cxnId="{58D33527-B46F-42B0-9A42-9EE2C47DAE39}">
      <dgm:prSet/>
      <dgm:spPr/>
      <dgm:t>
        <a:bodyPr/>
        <a:lstStyle/>
        <a:p>
          <a:endParaRPr lang="en-US"/>
        </a:p>
      </dgm:t>
    </dgm:pt>
    <dgm:pt modelId="{11F9B736-F82F-4409-906C-5BA17FED5698}">
      <dgm:prSet custT="1"/>
      <dgm:spPr/>
      <dgm:t>
        <a:bodyPr anchor="ctr" anchorCtr="0"/>
        <a:lstStyle/>
        <a:p>
          <a:pPr rtl="0"/>
          <a:r>
            <a:rPr lang="sv-SE" sz="1100" dirty="0" smtClean="0"/>
            <a:t>ModelViewMatrix explained: </a:t>
          </a:r>
          <a:r>
            <a:rPr lang="en-US" sz="1100" dirty="0" smtClean="0">
              <a:hlinkClick xmlns:r="http://schemas.openxmlformats.org/officeDocument/2006/relationships" r:id="rId13"/>
            </a:rPr>
            <a:t>http://db-in.com/blog/2011/04/cameras-on-opengl-es-2-x/</a:t>
          </a:r>
          <a:endParaRPr lang="en-US" sz="1100" dirty="0"/>
        </a:p>
      </dgm:t>
    </dgm:pt>
    <dgm:pt modelId="{3784CC5C-3DB6-4BBE-9267-755971165DE0}" type="parTrans" cxnId="{55E1C45B-EFAE-44D1-BE47-1A792B194F83}">
      <dgm:prSet/>
      <dgm:spPr/>
      <dgm:t>
        <a:bodyPr/>
        <a:lstStyle/>
        <a:p>
          <a:endParaRPr lang="en-US"/>
        </a:p>
      </dgm:t>
    </dgm:pt>
    <dgm:pt modelId="{65562184-15F0-4A83-8382-E120C4FEBDBB}" type="sibTrans" cxnId="{55E1C45B-EFAE-44D1-BE47-1A792B194F83}">
      <dgm:prSet/>
      <dgm:spPr/>
      <dgm:t>
        <a:bodyPr/>
        <a:lstStyle/>
        <a:p>
          <a:endParaRPr lang="en-US"/>
        </a:p>
      </dgm:t>
    </dgm:pt>
    <dgm:pt modelId="{6C3BDA5F-BFBC-404B-8B5C-08885FAF0446}">
      <dgm:prSet custT="1"/>
      <dgm:spPr/>
      <dgm:t>
        <a:bodyPr anchor="ctr" anchorCtr="0"/>
        <a:lstStyle/>
        <a:p>
          <a:pPr rtl="0"/>
          <a:r>
            <a:rPr lang="sv-SE" sz="1100" dirty="0" smtClean="0"/>
            <a:t>Teaching machines: </a:t>
          </a:r>
          <a:r>
            <a:rPr lang="en-US" sz="1100" dirty="0" smtClean="0">
              <a:hlinkClick xmlns:r="http://schemas.openxmlformats.org/officeDocument/2006/relationships" r:id="rId14"/>
            </a:rPr>
            <a:t>http://www.twodee.org/blog/</a:t>
          </a:r>
          <a:endParaRPr lang="en-US" sz="1100" dirty="0"/>
        </a:p>
      </dgm:t>
    </dgm:pt>
    <dgm:pt modelId="{D0502580-8B69-46EC-AD67-8141089D3C87}" type="parTrans" cxnId="{3FD0023A-5A19-4D06-A4C0-12B899FCDD32}">
      <dgm:prSet/>
      <dgm:spPr/>
      <dgm:t>
        <a:bodyPr/>
        <a:lstStyle/>
        <a:p>
          <a:endParaRPr lang="en-US"/>
        </a:p>
      </dgm:t>
    </dgm:pt>
    <dgm:pt modelId="{C096D114-3FEF-46FA-B97F-774FB2375761}" type="sibTrans" cxnId="{3FD0023A-5A19-4D06-A4C0-12B899FCDD32}">
      <dgm:prSet/>
      <dgm:spPr/>
      <dgm:t>
        <a:bodyPr/>
        <a:lstStyle/>
        <a:p>
          <a:endParaRPr lang="en-US"/>
        </a:p>
      </dgm:t>
    </dgm:pt>
    <dgm:pt modelId="{C6BBC103-6192-455B-AA1C-1D8BE650A109}" type="pres">
      <dgm:prSet presAssocID="{61987687-B2B6-405D-8A20-16307AA13A09}" presName="linear" presStyleCnt="0">
        <dgm:presLayoutVars>
          <dgm:animLvl val="lvl"/>
          <dgm:resizeHandles val="exact"/>
        </dgm:presLayoutVars>
      </dgm:prSet>
      <dgm:spPr/>
      <dgm:t>
        <a:bodyPr/>
        <a:lstStyle/>
        <a:p>
          <a:endParaRPr lang="en-US"/>
        </a:p>
      </dgm:t>
    </dgm:pt>
    <dgm:pt modelId="{9BB13BCE-7CD0-4838-85CE-C32928174ED7}" type="pres">
      <dgm:prSet presAssocID="{BF4B575A-4EEF-4AE0-A62A-59A69F7FB411}" presName="parentText" presStyleLbl="node1" presStyleIdx="0" presStyleCnt="3">
        <dgm:presLayoutVars>
          <dgm:chMax val="0"/>
          <dgm:bulletEnabled val="1"/>
        </dgm:presLayoutVars>
      </dgm:prSet>
      <dgm:spPr/>
      <dgm:t>
        <a:bodyPr/>
        <a:lstStyle/>
        <a:p>
          <a:endParaRPr lang="en-US"/>
        </a:p>
      </dgm:t>
    </dgm:pt>
    <dgm:pt modelId="{BBB42178-5DC1-4F1B-B167-AD545BE97002}" type="pres">
      <dgm:prSet presAssocID="{BF4B575A-4EEF-4AE0-A62A-59A69F7FB411}" presName="childText" presStyleLbl="revTx" presStyleIdx="0" presStyleCnt="3">
        <dgm:presLayoutVars>
          <dgm:bulletEnabled val="1"/>
        </dgm:presLayoutVars>
      </dgm:prSet>
      <dgm:spPr/>
      <dgm:t>
        <a:bodyPr/>
        <a:lstStyle/>
        <a:p>
          <a:endParaRPr lang="en-US"/>
        </a:p>
      </dgm:t>
    </dgm:pt>
    <dgm:pt modelId="{B46C2574-B903-45EC-AA02-9B1F8A15D271}" type="pres">
      <dgm:prSet presAssocID="{9F9F69BF-C64B-4845-8B26-B98E52B39D00}" presName="parentText" presStyleLbl="node1" presStyleIdx="1" presStyleCnt="3">
        <dgm:presLayoutVars>
          <dgm:chMax val="0"/>
          <dgm:bulletEnabled val="1"/>
        </dgm:presLayoutVars>
      </dgm:prSet>
      <dgm:spPr/>
      <dgm:t>
        <a:bodyPr/>
        <a:lstStyle/>
        <a:p>
          <a:endParaRPr lang="en-US"/>
        </a:p>
      </dgm:t>
    </dgm:pt>
    <dgm:pt modelId="{461A4341-749C-4ECC-AFF0-C0DDC3FF3CF3}" type="pres">
      <dgm:prSet presAssocID="{9F9F69BF-C64B-4845-8B26-B98E52B39D00}" presName="childText" presStyleLbl="revTx" presStyleIdx="1" presStyleCnt="3">
        <dgm:presLayoutVars>
          <dgm:bulletEnabled val="1"/>
        </dgm:presLayoutVars>
      </dgm:prSet>
      <dgm:spPr/>
      <dgm:t>
        <a:bodyPr/>
        <a:lstStyle/>
        <a:p>
          <a:endParaRPr lang="en-US"/>
        </a:p>
      </dgm:t>
    </dgm:pt>
    <dgm:pt modelId="{782642C7-D8DD-40B4-AB5D-A6C4F39732DC}" type="pres">
      <dgm:prSet presAssocID="{04D48B1C-DEF6-4B20-AA6A-B75B99DFBB3C}" presName="parentText" presStyleLbl="node1" presStyleIdx="2" presStyleCnt="3">
        <dgm:presLayoutVars>
          <dgm:chMax val="0"/>
          <dgm:bulletEnabled val="1"/>
        </dgm:presLayoutVars>
      </dgm:prSet>
      <dgm:spPr/>
      <dgm:t>
        <a:bodyPr/>
        <a:lstStyle/>
        <a:p>
          <a:endParaRPr lang="en-US"/>
        </a:p>
      </dgm:t>
    </dgm:pt>
    <dgm:pt modelId="{F0287BBA-DA32-4A44-B6B9-AD8A3EEAFA02}" type="pres">
      <dgm:prSet presAssocID="{04D48B1C-DEF6-4B20-AA6A-B75B99DFBB3C}" presName="childText" presStyleLbl="revTx" presStyleIdx="2" presStyleCnt="3">
        <dgm:presLayoutVars>
          <dgm:bulletEnabled val="1"/>
        </dgm:presLayoutVars>
      </dgm:prSet>
      <dgm:spPr/>
      <dgm:t>
        <a:bodyPr/>
        <a:lstStyle/>
        <a:p>
          <a:endParaRPr lang="en-US"/>
        </a:p>
      </dgm:t>
    </dgm:pt>
  </dgm:ptLst>
  <dgm:cxnLst>
    <dgm:cxn modelId="{2F436381-E007-42A4-8DF5-430958746AD1}" srcId="{9F9F69BF-C64B-4845-8B26-B98E52B39D00}" destId="{3FB3B5BB-291A-4ACB-982F-09F29FDDA4E5}" srcOrd="5" destOrd="0" parTransId="{431E75CA-3102-4A4A-B4D7-44F9867CD07B}" sibTransId="{5C40041C-8FAB-4F28-85AA-CD6570716F2B}"/>
    <dgm:cxn modelId="{15A02EE7-160C-49C2-8C62-A9DF24BB1C1C}" srcId="{9F9F69BF-C64B-4845-8B26-B98E52B39D00}" destId="{88627279-B5FF-4A89-AB65-AEFA4732446B}" srcOrd="2" destOrd="0" parTransId="{805AD5FC-297C-48F3-AF24-5F11CB9C563B}" sibTransId="{E4E50E9C-3FDF-42B8-99B3-F876CD6C0EB5}"/>
    <dgm:cxn modelId="{6671DDDC-75EE-4621-9DCE-87514672E269}" type="presOf" srcId="{9A0DA587-8C3D-4BBE-821C-64F9D3CB1B66}" destId="{BBB42178-5DC1-4F1B-B167-AD545BE97002}" srcOrd="0" destOrd="2" presId="urn:microsoft.com/office/officeart/2005/8/layout/vList2"/>
    <dgm:cxn modelId="{1A913455-EB36-4956-A96A-03EA6C2A8CCC}" type="presOf" srcId="{79469AD9-2E1D-4470-8748-A3025FF29F8E}" destId="{F0287BBA-DA32-4A44-B6B9-AD8A3EEAFA02}" srcOrd="0" destOrd="1" presId="urn:microsoft.com/office/officeart/2005/8/layout/vList2"/>
    <dgm:cxn modelId="{819D58C4-0719-4CD2-8E9F-F31F80F97057}" type="presOf" srcId="{9F9F69BF-C64B-4845-8B26-B98E52B39D00}" destId="{B46C2574-B903-45EC-AA02-9B1F8A15D271}" srcOrd="0" destOrd="0" presId="urn:microsoft.com/office/officeart/2005/8/layout/vList2"/>
    <dgm:cxn modelId="{17C91009-D355-4B9B-B3D5-A8C70E519783}" type="presOf" srcId="{3FB3B5BB-291A-4ACB-982F-09F29FDDA4E5}" destId="{461A4341-749C-4ECC-AFF0-C0DDC3FF3CF3}" srcOrd="0" destOrd="5" presId="urn:microsoft.com/office/officeart/2005/8/layout/vList2"/>
    <dgm:cxn modelId="{420F6258-E7F6-4CF1-9E00-E4A5B2910638}" type="presOf" srcId="{64CBAA92-9529-4F14-8568-5F5DD238C1A8}" destId="{461A4341-749C-4ECC-AFF0-C0DDC3FF3CF3}" srcOrd="0" destOrd="3" presId="urn:microsoft.com/office/officeart/2005/8/layout/vList2"/>
    <dgm:cxn modelId="{D9682A04-71B1-4776-B664-518DB910879D}" srcId="{9F9F69BF-C64B-4845-8B26-B98E52B39D00}" destId="{31C2E0E5-3CB9-4FD6-80AE-7523B47E82C6}" srcOrd="4" destOrd="0" parTransId="{23585989-9963-44B8-B134-047865E2BA70}" sibTransId="{645B72AC-637E-41EA-AD0E-0A7AB49B8A44}"/>
    <dgm:cxn modelId="{3DDAFFBF-7BC3-418C-A90E-23C4CDEC6345}" type="presOf" srcId="{75DBB4E9-5CAA-46B0-B84A-00981848ADA9}" destId="{461A4341-749C-4ECC-AFF0-C0DDC3FF3CF3}" srcOrd="0" destOrd="0" presId="urn:microsoft.com/office/officeart/2005/8/layout/vList2"/>
    <dgm:cxn modelId="{0489323D-7408-48FA-9C89-EFA396E30B10}" type="presOf" srcId="{11F9B736-F82F-4409-906C-5BA17FED5698}" destId="{461A4341-749C-4ECC-AFF0-C0DDC3FF3CF3}" srcOrd="0" destOrd="6" presId="urn:microsoft.com/office/officeart/2005/8/layout/vList2"/>
    <dgm:cxn modelId="{3FD0023A-5A19-4D06-A4C0-12B899FCDD32}" srcId="{BF4B575A-4EEF-4AE0-A62A-59A69F7FB411}" destId="{6C3BDA5F-BFBC-404B-8B5C-08885FAF0446}" srcOrd="4" destOrd="0" parTransId="{D0502580-8B69-46EC-AD67-8141089D3C87}" sibTransId="{C096D114-3FEF-46FA-B97F-774FB2375761}"/>
    <dgm:cxn modelId="{3FF3BF86-5CA6-412E-9918-91629407159E}" srcId="{61987687-B2B6-405D-8A20-16307AA13A09}" destId="{04D48B1C-DEF6-4B20-AA6A-B75B99DFBB3C}" srcOrd="2" destOrd="0" parTransId="{F22EFD8A-96D1-4DB1-BCB3-E707536307C3}" sibTransId="{724A3FEB-7958-4E93-A27B-39088EEDBCB3}"/>
    <dgm:cxn modelId="{191C2325-CA6A-40B9-8DDD-85AE6C7B7EAC}" type="presOf" srcId="{CA2BC70A-8C7D-4E12-B7D4-B788F4D47785}" destId="{BBB42178-5DC1-4F1B-B167-AD545BE97002}" srcOrd="0" destOrd="1" presId="urn:microsoft.com/office/officeart/2005/8/layout/vList2"/>
    <dgm:cxn modelId="{9794D41E-C448-4AC6-A8E3-3E632E1B4398}" srcId="{04D48B1C-DEF6-4B20-AA6A-B75B99DFBB3C}" destId="{79469AD9-2E1D-4470-8748-A3025FF29F8E}" srcOrd="1" destOrd="0" parTransId="{E8F77136-A363-41E6-B514-8DA2511DD27A}" sibTransId="{CC1AFB49-67DD-4F48-8FAC-3693E37AAF81}"/>
    <dgm:cxn modelId="{104C5B4A-733F-416B-B3AA-BDF20059F36F}" type="presOf" srcId="{61987687-B2B6-405D-8A20-16307AA13A09}" destId="{C6BBC103-6192-455B-AA1C-1D8BE650A109}" srcOrd="0" destOrd="0" presId="urn:microsoft.com/office/officeart/2005/8/layout/vList2"/>
    <dgm:cxn modelId="{58D33527-B46F-42B0-9A42-9EE2C47DAE39}" srcId="{BF4B575A-4EEF-4AE0-A62A-59A69F7FB411}" destId="{2A165D80-8319-4A0E-B5FA-19E0DB614C86}" srcOrd="3" destOrd="0" parTransId="{5C640491-EB46-447D-BCA0-BBC4053C4D19}" sibTransId="{042FD777-83CA-4B43-A7B6-1038312CCF47}"/>
    <dgm:cxn modelId="{39E060A3-522E-4D70-80A5-28D40F89C3A1}" srcId="{61987687-B2B6-405D-8A20-16307AA13A09}" destId="{BF4B575A-4EEF-4AE0-A62A-59A69F7FB411}" srcOrd="0" destOrd="0" parTransId="{722D2B24-969B-4E8C-B070-8167B8071E4C}" sibTransId="{46CBEEFD-17A2-4673-BCBD-FEFB7D8C4934}"/>
    <dgm:cxn modelId="{ED0BCA04-A050-4CFD-85E1-72494987D918}" srcId="{BF4B575A-4EEF-4AE0-A62A-59A69F7FB411}" destId="{9A0DA587-8C3D-4BBE-821C-64F9D3CB1B66}" srcOrd="2" destOrd="0" parTransId="{6FBDB180-528D-462D-91C7-83FF340FB577}" sibTransId="{552211AF-3026-4EE1-AEF2-EF3D12403AAA}"/>
    <dgm:cxn modelId="{2F4D0083-05EB-4810-A316-06058ED34512}" srcId="{61987687-B2B6-405D-8A20-16307AA13A09}" destId="{9F9F69BF-C64B-4845-8B26-B98E52B39D00}" srcOrd="1" destOrd="0" parTransId="{D30121C3-669B-4B1D-8DFC-0282058A1F73}" sibTransId="{5CCDDE57-47F6-447A-ACD7-7EA08BBBFCBC}"/>
    <dgm:cxn modelId="{2DB54D6B-8484-4AD5-B27F-EDC53BE9F16D}" type="presOf" srcId="{4BA0063F-1F46-4D63-8479-EA2B20E638C7}" destId="{F0287BBA-DA32-4A44-B6B9-AD8A3EEAFA02}" srcOrd="0" destOrd="0" presId="urn:microsoft.com/office/officeart/2005/8/layout/vList2"/>
    <dgm:cxn modelId="{637EF005-02E0-484E-AA33-AFCA44DFCA15}" type="presOf" srcId="{BF4B575A-4EEF-4AE0-A62A-59A69F7FB411}" destId="{9BB13BCE-7CD0-4838-85CE-C32928174ED7}" srcOrd="0" destOrd="0" presId="urn:microsoft.com/office/officeart/2005/8/layout/vList2"/>
    <dgm:cxn modelId="{6D271203-ED2D-46B5-97EA-4E80D740A3ED}" type="presOf" srcId="{31C2E0E5-3CB9-4FD6-80AE-7523B47E82C6}" destId="{461A4341-749C-4ECC-AFF0-C0DDC3FF3CF3}" srcOrd="0" destOrd="4" presId="urn:microsoft.com/office/officeart/2005/8/layout/vList2"/>
    <dgm:cxn modelId="{1EA668E0-D387-4905-A284-7A2DF4486ABB}" srcId="{9F9F69BF-C64B-4845-8B26-B98E52B39D00}" destId="{75DBB4E9-5CAA-46B0-B84A-00981848ADA9}" srcOrd="0" destOrd="0" parTransId="{9991A592-1BC6-47C1-8128-B70AE20B60D9}" sibTransId="{9C8D90BD-EC38-4310-A201-5EA372520A67}"/>
    <dgm:cxn modelId="{0097826E-6A60-447C-B5B4-0ADBD04D5464}" srcId="{BF4B575A-4EEF-4AE0-A62A-59A69F7FB411}" destId="{CA2BC70A-8C7D-4E12-B7D4-B788F4D47785}" srcOrd="1" destOrd="0" parTransId="{CDF15121-C50A-4EA3-A6D3-59075ADBE922}" sibTransId="{572A0CD3-9574-4141-8A2F-0B93BB1AE17E}"/>
    <dgm:cxn modelId="{0BDDC285-72C0-4F62-A489-579E411E83CB}" srcId="{9F9F69BF-C64B-4845-8B26-B98E52B39D00}" destId="{CB1BF0CB-BD6F-46A5-AB06-D5D7BAD01598}" srcOrd="1" destOrd="0" parTransId="{EE3789C8-AF78-43C4-81FC-2BD27B0AFAB6}" sibTransId="{378F12CB-7404-487A-BC0E-D2F48E7087E3}"/>
    <dgm:cxn modelId="{20CEF215-5FC4-4B35-98C5-6D223BFB98E8}" type="presOf" srcId="{CB1BF0CB-BD6F-46A5-AB06-D5D7BAD01598}" destId="{461A4341-749C-4ECC-AFF0-C0DDC3FF3CF3}" srcOrd="0" destOrd="1" presId="urn:microsoft.com/office/officeart/2005/8/layout/vList2"/>
    <dgm:cxn modelId="{AE17EE6B-4FAB-4202-9A4A-2DA66EA9FD09}" srcId="{04D48B1C-DEF6-4B20-AA6A-B75B99DFBB3C}" destId="{4BA0063F-1F46-4D63-8479-EA2B20E638C7}" srcOrd="0" destOrd="0" parTransId="{3A09CEBC-0D3F-4C06-B4C1-D4234D00A44D}" sibTransId="{7A1492FB-0BEA-4B80-B167-2F7674B1D546}"/>
    <dgm:cxn modelId="{59D2EED8-D24A-4C3A-A541-02405D1E2A49}" type="presOf" srcId="{04D48B1C-DEF6-4B20-AA6A-B75B99DFBB3C}" destId="{782642C7-D8DD-40B4-AB5D-A6C4F39732DC}" srcOrd="0" destOrd="0" presId="urn:microsoft.com/office/officeart/2005/8/layout/vList2"/>
    <dgm:cxn modelId="{D1EE61A3-05B3-4791-9FD4-9FE8F65E9165}" srcId="{9F9F69BF-C64B-4845-8B26-B98E52B39D00}" destId="{64CBAA92-9529-4F14-8568-5F5DD238C1A8}" srcOrd="3" destOrd="0" parTransId="{AB0FF24A-457A-47F3-A243-50E7C3EAD623}" sibTransId="{3494293C-F2E9-4C2F-AB0C-02DCAC0C29A0}"/>
    <dgm:cxn modelId="{90BCEBD3-553E-45CB-9403-436123D18D11}" type="presOf" srcId="{6C3BDA5F-BFBC-404B-8B5C-08885FAF0446}" destId="{BBB42178-5DC1-4F1B-B167-AD545BE97002}" srcOrd="0" destOrd="4" presId="urn:microsoft.com/office/officeart/2005/8/layout/vList2"/>
    <dgm:cxn modelId="{9D32313D-80E8-4049-A347-DC51E8FD6390}" type="presOf" srcId="{A8B1BDA8-C935-4F02-B878-2DD95DB36858}" destId="{BBB42178-5DC1-4F1B-B167-AD545BE97002}" srcOrd="0" destOrd="0" presId="urn:microsoft.com/office/officeart/2005/8/layout/vList2"/>
    <dgm:cxn modelId="{3C195CDF-A51F-4FFF-89E7-813F0867CB5E}" srcId="{BF4B575A-4EEF-4AE0-A62A-59A69F7FB411}" destId="{A8B1BDA8-C935-4F02-B878-2DD95DB36858}" srcOrd="0" destOrd="0" parTransId="{4B8F807D-0A3F-4B3F-AA02-18075F91EFC8}" sibTransId="{415F7D5D-B7F4-4A42-97D5-79309B4EA211}"/>
    <dgm:cxn modelId="{55E1C45B-EFAE-44D1-BE47-1A792B194F83}" srcId="{9F9F69BF-C64B-4845-8B26-B98E52B39D00}" destId="{11F9B736-F82F-4409-906C-5BA17FED5698}" srcOrd="6" destOrd="0" parTransId="{3784CC5C-3DB6-4BBE-9267-755971165DE0}" sibTransId="{65562184-15F0-4A83-8382-E120C4FEBDBB}"/>
    <dgm:cxn modelId="{140577A7-E550-4A26-A67D-BF4C3C5BEE07}" type="presOf" srcId="{2A165D80-8319-4A0E-B5FA-19E0DB614C86}" destId="{BBB42178-5DC1-4F1B-B167-AD545BE97002}" srcOrd="0" destOrd="3" presId="urn:microsoft.com/office/officeart/2005/8/layout/vList2"/>
    <dgm:cxn modelId="{ED102296-3C12-4A68-B2E3-EBC1263E4FE6}" type="presOf" srcId="{88627279-B5FF-4A89-AB65-AEFA4732446B}" destId="{461A4341-749C-4ECC-AFF0-C0DDC3FF3CF3}" srcOrd="0" destOrd="2" presId="urn:microsoft.com/office/officeart/2005/8/layout/vList2"/>
    <dgm:cxn modelId="{7A5B9C78-F1C4-4AEF-AE77-0F37832F690A}" type="presParOf" srcId="{C6BBC103-6192-455B-AA1C-1D8BE650A109}" destId="{9BB13BCE-7CD0-4838-85CE-C32928174ED7}" srcOrd="0" destOrd="0" presId="urn:microsoft.com/office/officeart/2005/8/layout/vList2"/>
    <dgm:cxn modelId="{2E7A7688-679E-4681-81C4-6D14FDEF9233}" type="presParOf" srcId="{C6BBC103-6192-455B-AA1C-1D8BE650A109}" destId="{BBB42178-5DC1-4F1B-B167-AD545BE97002}" srcOrd="1" destOrd="0" presId="urn:microsoft.com/office/officeart/2005/8/layout/vList2"/>
    <dgm:cxn modelId="{02A190FF-CBEF-41FA-A830-21E91CB3D0F8}" type="presParOf" srcId="{C6BBC103-6192-455B-AA1C-1D8BE650A109}" destId="{B46C2574-B903-45EC-AA02-9B1F8A15D271}" srcOrd="2" destOrd="0" presId="urn:microsoft.com/office/officeart/2005/8/layout/vList2"/>
    <dgm:cxn modelId="{8DC979FC-30B4-437C-9DB9-7FD4F4E726F1}" type="presParOf" srcId="{C6BBC103-6192-455B-AA1C-1D8BE650A109}" destId="{461A4341-749C-4ECC-AFF0-C0DDC3FF3CF3}" srcOrd="3" destOrd="0" presId="urn:microsoft.com/office/officeart/2005/8/layout/vList2"/>
    <dgm:cxn modelId="{41F0E235-F1E2-40B3-8036-2BCB538EDCCF}" type="presParOf" srcId="{C6BBC103-6192-455B-AA1C-1D8BE650A109}" destId="{782642C7-D8DD-40B4-AB5D-A6C4F39732DC}" srcOrd="4" destOrd="0" presId="urn:microsoft.com/office/officeart/2005/8/layout/vList2"/>
    <dgm:cxn modelId="{FD1704A3-8C6B-4BF1-BC63-F26EEB1B8F87}" type="presParOf" srcId="{C6BBC103-6192-455B-AA1C-1D8BE650A109}" destId="{F0287BBA-DA32-4A44-B6B9-AD8A3EEAFA02}"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1987687-B2B6-405D-8A20-16307AA13A09}" type="doc">
      <dgm:prSet loTypeId="urn:microsoft.com/office/officeart/2005/8/layout/vList2" loCatId="list" qsTypeId="urn:microsoft.com/office/officeart/2005/8/quickstyle/3d4" qsCatId="3D" csTypeId="urn:microsoft.com/office/officeart/2005/8/colors/accent1_2" csCatId="accent1" phldr="1"/>
      <dgm:spPr/>
      <dgm:t>
        <a:bodyPr/>
        <a:lstStyle/>
        <a:p>
          <a:endParaRPr lang="en-US"/>
        </a:p>
      </dgm:t>
    </dgm:pt>
    <dgm:pt modelId="{3C974BA0-214C-494E-96F4-C0D125A00189}">
      <dgm:prSet custT="1"/>
      <dgm:spPr/>
      <dgm:t>
        <a:bodyPr anchor="ctr" anchorCtr="0"/>
        <a:lstStyle/>
        <a:p>
          <a:pPr algn="l" rtl="0"/>
          <a:r>
            <a:rPr lang="en-US" sz="1100" b="0" i="0" u="none" dirty="0" smtClean="0"/>
            <a:t>Video tutorials: </a:t>
          </a:r>
          <a:r>
            <a:rPr lang="en-US" sz="1100" b="0" i="0" dirty="0" smtClean="0">
              <a:hlinkClick xmlns:r="http://schemas.openxmlformats.org/officeDocument/2006/relationships" r:id="rId1"/>
            </a:rPr>
            <a:t>http://www.3dbuzz.com/vbforum/content.php?176</a:t>
          </a:r>
          <a:r>
            <a:rPr lang="en-US" sz="1100" dirty="0" smtClean="0"/>
            <a:t/>
          </a:r>
          <a:br>
            <a:rPr lang="en-US" sz="1100" dirty="0" smtClean="0"/>
          </a:br>
          <a:endParaRPr lang="en-US" sz="1100" dirty="0"/>
        </a:p>
      </dgm:t>
    </dgm:pt>
    <dgm:pt modelId="{68F34796-277F-4A29-9015-CDD00E0E03BE}" type="parTrans" cxnId="{15960A0C-D6AB-44B3-BBC3-C08AF144628F}">
      <dgm:prSet/>
      <dgm:spPr/>
      <dgm:t>
        <a:bodyPr/>
        <a:lstStyle/>
        <a:p>
          <a:pPr algn="l"/>
          <a:endParaRPr lang="en-US" sz="2800"/>
        </a:p>
      </dgm:t>
    </dgm:pt>
    <dgm:pt modelId="{C0BE2642-EB86-4732-A5A5-CF9F9541EC5A}" type="sibTrans" cxnId="{15960A0C-D6AB-44B3-BBC3-C08AF144628F}">
      <dgm:prSet/>
      <dgm:spPr/>
      <dgm:t>
        <a:bodyPr/>
        <a:lstStyle/>
        <a:p>
          <a:pPr algn="l"/>
          <a:endParaRPr lang="en-US" sz="2800"/>
        </a:p>
      </dgm:t>
    </dgm:pt>
    <dgm:pt modelId="{6B50A9D4-37F0-447E-BC8D-4C7B7D22B309}">
      <dgm:prSet custT="1"/>
      <dgm:spPr/>
      <dgm:t>
        <a:bodyPr anchor="ctr" anchorCtr="0"/>
        <a:lstStyle/>
        <a:p>
          <a:pPr algn="l" rtl="0"/>
          <a:r>
            <a:rPr lang="en-US" sz="1200" dirty="0" smtClean="0"/>
            <a:t>UNITY</a:t>
          </a:r>
          <a:endParaRPr lang="en-US" sz="1200" dirty="0"/>
        </a:p>
      </dgm:t>
    </dgm:pt>
    <dgm:pt modelId="{26979363-88A1-4E0A-B32A-970C0AA64D99}" type="sibTrans" cxnId="{DADCFB47-0FFA-4FEA-A792-4D34CCF1A386}">
      <dgm:prSet/>
      <dgm:spPr/>
      <dgm:t>
        <a:bodyPr/>
        <a:lstStyle/>
        <a:p>
          <a:pPr algn="l"/>
          <a:endParaRPr lang="en-US" sz="2800"/>
        </a:p>
      </dgm:t>
    </dgm:pt>
    <dgm:pt modelId="{6789A29B-AF69-4710-A44C-9BFC8E30037F}" type="parTrans" cxnId="{DADCFB47-0FFA-4FEA-A792-4D34CCF1A386}">
      <dgm:prSet/>
      <dgm:spPr/>
      <dgm:t>
        <a:bodyPr/>
        <a:lstStyle/>
        <a:p>
          <a:pPr algn="l"/>
          <a:endParaRPr lang="en-US" sz="2800"/>
        </a:p>
      </dgm:t>
    </dgm:pt>
    <dgm:pt modelId="{CC335AE8-0629-45D2-9C16-9112A5670721}">
      <dgm:prSet custT="1"/>
      <dgm:spPr/>
      <dgm:t>
        <a:bodyPr anchor="ctr" anchorCtr="0"/>
        <a:lstStyle/>
        <a:p>
          <a:pPr algn="l" rtl="0"/>
          <a:r>
            <a:rPr lang="en-US" sz="1100" dirty="0" smtClean="0"/>
            <a:t>Pix GPU profiling: </a:t>
          </a:r>
          <a:r>
            <a:rPr lang="en-US" sz="1100" u="sng" dirty="0" smtClean="0">
              <a:hlinkClick xmlns:r="http://schemas.openxmlformats.org/officeDocument/2006/relationships" r:id="rId2"/>
            </a:rPr>
            <a:t>http://msdn.microsoft.com/en-us/library/ee417072(v=VS.85).aspx</a:t>
          </a:r>
          <a:endParaRPr lang="en-US" sz="1100" dirty="0"/>
        </a:p>
      </dgm:t>
    </dgm:pt>
    <dgm:pt modelId="{7D320ED2-FCA2-438A-B17C-6E5301EA1A6E}">
      <dgm:prSet custT="1"/>
      <dgm:spPr/>
      <dgm:t>
        <a:bodyPr bIns="36000" anchor="ctr" anchorCtr="0"/>
        <a:lstStyle/>
        <a:p>
          <a:pPr algn="l" rtl="0"/>
          <a:r>
            <a:rPr lang="en-US" sz="1200" smtClean="0"/>
            <a:t>TOOLS</a:t>
          </a:r>
          <a:endParaRPr lang="en-US" sz="1200"/>
        </a:p>
      </dgm:t>
    </dgm:pt>
    <dgm:pt modelId="{CEB5E901-6C37-40A7-A3C6-63F62DDDE8BA}" type="sibTrans" cxnId="{81EBCA6F-B2D5-4027-954A-799CA59166A2}">
      <dgm:prSet/>
      <dgm:spPr/>
      <dgm:t>
        <a:bodyPr/>
        <a:lstStyle/>
        <a:p>
          <a:pPr algn="l"/>
          <a:endParaRPr lang="en-US" sz="2800"/>
        </a:p>
      </dgm:t>
    </dgm:pt>
    <dgm:pt modelId="{344A9BB3-9106-4CD6-B4CB-16E5C74948ED}" type="parTrans" cxnId="{81EBCA6F-B2D5-4027-954A-799CA59166A2}">
      <dgm:prSet/>
      <dgm:spPr/>
      <dgm:t>
        <a:bodyPr/>
        <a:lstStyle/>
        <a:p>
          <a:pPr algn="l"/>
          <a:endParaRPr lang="en-US" sz="2800"/>
        </a:p>
      </dgm:t>
    </dgm:pt>
    <dgm:pt modelId="{9F62CFFD-F636-4313-9F68-B7D8E56C1EE2}" type="sibTrans" cxnId="{4797CBC7-AE04-434D-AACB-267B0E2E08D0}">
      <dgm:prSet/>
      <dgm:spPr/>
      <dgm:t>
        <a:bodyPr/>
        <a:lstStyle/>
        <a:p>
          <a:pPr algn="l"/>
          <a:endParaRPr lang="en-US" sz="2800"/>
        </a:p>
      </dgm:t>
    </dgm:pt>
    <dgm:pt modelId="{DA4E6889-95CD-4E83-9E59-B1290537663D}" type="parTrans" cxnId="{4797CBC7-AE04-434D-AACB-267B0E2E08D0}">
      <dgm:prSet/>
      <dgm:spPr/>
      <dgm:t>
        <a:bodyPr/>
        <a:lstStyle/>
        <a:p>
          <a:pPr algn="l"/>
          <a:endParaRPr lang="en-US" sz="2800"/>
        </a:p>
      </dgm:t>
    </dgm:pt>
    <dgm:pt modelId="{802F1BE8-19BA-43CC-BDA2-EF6E279015E5}">
      <dgm:prSet custT="1"/>
      <dgm:spPr/>
      <dgm:t>
        <a:bodyPr anchor="ctr" anchorCtr="0"/>
        <a:lstStyle/>
        <a:p>
          <a:pPr algn="l" rtl="0"/>
          <a:r>
            <a:rPr lang="en-US" sz="1100" smtClean="0"/>
            <a:t>Slides about Zombie Tycoon: </a:t>
          </a:r>
          <a:r>
            <a:rPr lang="en-US" sz="1100" u="sng" smtClean="0">
              <a:hlinkClick xmlns:r="http://schemas.openxmlformats.org/officeDocument/2006/relationships" r:id="rId3"/>
            </a:rPr>
            <a:t>http://molehill.zombietycoon.com/FGSZombieNoVideos.pptx</a:t>
          </a:r>
          <a:endParaRPr lang="en-US" sz="1100"/>
        </a:p>
      </dgm:t>
    </dgm:pt>
    <dgm:pt modelId="{2FA45128-3DF8-44CA-8CAB-8724BD0021D5}">
      <dgm:prSet custT="1"/>
      <dgm:spPr/>
      <dgm:t>
        <a:bodyPr anchor="ctr" anchorCtr="0"/>
        <a:lstStyle/>
        <a:p>
          <a:pPr algn="l" rtl="0"/>
          <a:r>
            <a:rPr lang="en-US" sz="1100" smtClean="0"/>
            <a:t>Demystifying molehill: </a:t>
          </a:r>
          <a:r>
            <a:rPr lang="en-US" sz="1100" u="sng" smtClean="0">
              <a:hlinkClick xmlns:r="http://schemas.openxmlformats.org/officeDocument/2006/relationships" r:id="rId4"/>
            </a:rPr>
            <a:t>http://www.rictus.com/muchado/2011/02/28/demystifying-molehill-part-1/</a:t>
          </a:r>
          <a:endParaRPr lang="en-US" sz="1100"/>
        </a:p>
      </dgm:t>
    </dgm:pt>
    <dgm:pt modelId="{186FC92D-45B7-4A87-8F55-BB33C2C3A771}">
      <dgm:prSet custT="1"/>
      <dgm:spPr/>
      <dgm:t>
        <a:bodyPr anchor="ctr" anchorCtr="0"/>
        <a:lstStyle/>
        <a:p>
          <a:pPr algn="l" rtl="0"/>
          <a:r>
            <a:rPr lang="en-US" sz="1100" smtClean="0"/>
            <a:t>Molehill demos: </a:t>
          </a:r>
          <a:r>
            <a:rPr lang="en-US" sz="1100" u="sng" smtClean="0">
              <a:hlinkClick xmlns:r="http://schemas.openxmlformats.org/officeDocument/2006/relationships" r:id="rId5"/>
            </a:rPr>
            <a:t>http://tinyurl.com/molehilldemos</a:t>
          </a:r>
          <a:endParaRPr lang="en-US" sz="1100"/>
        </a:p>
      </dgm:t>
    </dgm:pt>
    <dgm:pt modelId="{03A68409-EADB-4B7A-A320-0CC6E4D2116B}">
      <dgm:prSet custT="1"/>
      <dgm:spPr/>
      <dgm:t>
        <a:bodyPr anchor="ctr" anchorCtr="0"/>
        <a:lstStyle/>
        <a:p>
          <a:pPr algn="l" rtl="0"/>
          <a:r>
            <a:rPr lang="en-US" sz="1100" smtClean="0"/>
            <a:t>Molehill resources: </a:t>
          </a:r>
          <a:r>
            <a:rPr lang="en-US" sz="1100" u="sng" smtClean="0">
              <a:hlinkClick xmlns:r="http://schemas.openxmlformats.org/officeDocument/2006/relationships" r:id="rId6"/>
            </a:rPr>
            <a:t>http://www.uza.lt/2011/02/27/molehill-roundup/</a:t>
          </a:r>
          <a:endParaRPr lang="en-US" sz="1100"/>
        </a:p>
      </dgm:t>
    </dgm:pt>
    <dgm:pt modelId="{086ACDCA-07D4-4807-A96A-3F471E1CFD38}">
      <dgm:prSet custT="1"/>
      <dgm:spPr/>
      <dgm:t>
        <a:bodyPr anchor="ctr" anchorCtr="0"/>
        <a:lstStyle/>
        <a:p>
          <a:pPr algn="l" rtl="0"/>
          <a:r>
            <a:rPr lang="en-US" sz="1100" smtClean="0"/>
            <a:t>Digging into Molehill API: </a:t>
          </a:r>
          <a:r>
            <a:rPr lang="en-US" sz="1100" u="sng" smtClean="0">
              <a:hlinkClick xmlns:r="http://schemas.openxmlformats.org/officeDocument/2006/relationships" r:id="rId7"/>
            </a:rPr>
            <a:t>http://www.bytearray.org/?p=2555</a:t>
          </a:r>
          <a:endParaRPr lang="en-US" sz="1100"/>
        </a:p>
      </dgm:t>
    </dgm:pt>
    <dgm:pt modelId="{B718C409-0945-47DB-8437-3A9A28311B30}">
      <dgm:prSet custT="1"/>
      <dgm:spPr/>
      <dgm:t>
        <a:bodyPr anchor="ctr" anchorCtr="0"/>
        <a:lstStyle/>
        <a:p>
          <a:pPr algn="l" rtl="0"/>
          <a:r>
            <a:rPr lang="en-US" sz="1100" smtClean="0"/>
            <a:t>Molehill getting started: </a:t>
          </a:r>
          <a:r>
            <a:rPr lang="en-US" sz="1100" u="sng" smtClean="0">
              <a:hlinkClick xmlns:r="http://schemas.openxmlformats.org/officeDocument/2006/relationships" r:id="rId8"/>
            </a:rPr>
            <a:t>http://labs.jam3.ca/2011/03/molehill-getting-started/</a:t>
          </a:r>
          <a:endParaRPr lang="en-US" sz="1100"/>
        </a:p>
      </dgm:t>
    </dgm:pt>
    <dgm:pt modelId="{5939981F-2A14-4F43-8F93-EFC02648EA70}">
      <dgm:prSet custT="1"/>
      <dgm:spPr/>
      <dgm:t>
        <a:bodyPr anchor="ctr" anchorCtr="0"/>
        <a:lstStyle/>
        <a:p>
          <a:pPr algn="l" rtl="0"/>
          <a:r>
            <a:rPr lang="en-US" sz="1100" smtClean="0"/>
            <a:t>3d vs. flash tips: </a:t>
          </a:r>
          <a:r>
            <a:rPr lang="en-US" sz="1100" u="sng" smtClean="0">
              <a:hlinkClick xmlns:r="http://schemas.openxmlformats.org/officeDocument/2006/relationships" r:id="rId9"/>
            </a:rPr>
            <a:t>http://blog.bengarney.com/2010/11/01/tips-for-flash-developers-looking-at-hardware-3d/</a:t>
          </a:r>
          <a:endParaRPr lang="en-US" sz="1100"/>
        </a:p>
      </dgm:t>
    </dgm:pt>
    <dgm:pt modelId="{4514A810-5A76-43CB-87F0-4D374E2A541E}">
      <dgm:prSet custT="1"/>
      <dgm:spPr/>
      <dgm:t>
        <a:bodyPr bIns="36000" anchor="ctr" anchorCtr="0"/>
        <a:lstStyle/>
        <a:p>
          <a:pPr algn="l" rtl="0"/>
          <a:r>
            <a:rPr lang="en-US" sz="1200" dirty="0" smtClean="0"/>
            <a:t>MOLEHILL</a:t>
          </a:r>
          <a:endParaRPr lang="en-US" sz="1200" dirty="0"/>
        </a:p>
      </dgm:t>
    </dgm:pt>
    <dgm:pt modelId="{F7424391-8FB4-4228-BF36-0B6166F82D5F}" type="sibTrans" cxnId="{65343BD8-A9C4-4DA7-A2E1-714632531934}">
      <dgm:prSet/>
      <dgm:spPr/>
      <dgm:t>
        <a:bodyPr/>
        <a:lstStyle/>
        <a:p>
          <a:pPr algn="l"/>
          <a:endParaRPr lang="en-US" sz="2800"/>
        </a:p>
      </dgm:t>
    </dgm:pt>
    <dgm:pt modelId="{676A4FFE-169D-4E8C-85B6-A5BE671B2ACC}" type="parTrans" cxnId="{65343BD8-A9C4-4DA7-A2E1-714632531934}">
      <dgm:prSet/>
      <dgm:spPr/>
      <dgm:t>
        <a:bodyPr/>
        <a:lstStyle/>
        <a:p>
          <a:pPr algn="l"/>
          <a:endParaRPr lang="en-US" sz="2800"/>
        </a:p>
      </dgm:t>
    </dgm:pt>
    <dgm:pt modelId="{E795940E-827B-4BCE-B295-C28582887940}" type="sibTrans" cxnId="{5E10AF12-F91A-48C8-8222-DAF903F6DF4D}">
      <dgm:prSet/>
      <dgm:spPr/>
      <dgm:t>
        <a:bodyPr/>
        <a:lstStyle/>
        <a:p>
          <a:pPr algn="l"/>
          <a:endParaRPr lang="en-US" sz="2800"/>
        </a:p>
      </dgm:t>
    </dgm:pt>
    <dgm:pt modelId="{8ECE7DB0-295D-4F0A-9A75-ED043F97BCDB}" type="parTrans" cxnId="{5E10AF12-F91A-48C8-8222-DAF903F6DF4D}">
      <dgm:prSet/>
      <dgm:spPr/>
      <dgm:t>
        <a:bodyPr/>
        <a:lstStyle/>
        <a:p>
          <a:pPr algn="l"/>
          <a:endParaRPr lang="en-US" sz="2800"/>
        </a:p>
      </dgm:t>
    </dgm:pt>
    <dgm:pt modelId="{9F1FF1DC-C22F-494D-B136-87CFB727419E}" type="sibTrans" cxnId="{42B25EB0-076A-45FB-96BD-142B52B06D7A}">
      <dgm:prSet/>
      <dgm:spPr/>
      <dgm:t>
        <a:bodyPr/>
        <a:lstStyle/>
        <a:p>
          <a:pPr algn="l"/>
          <a:endParaRPr lang="en-US" sz="2800"/>
        </a:p>
      </dgm:t>
    </dgm:pt>
    <dgm:pt modelId="{A140503D-2B0A-4378-909D-ACDB1C0588AC}" type="parTrans" cxnId="{42B25EB0-076A-45FB-96BD-142B52B06D7A}">
      <dgm:prSet/>
      <dgm:spPr/>
      <dgm:t>
        <a:bodyPr/>
        <a:lstStyle/>
        <a:p>
          <a:pPr algn="l"/>
          <a:endParaRPr lang="en-US" sz="2800"/>
        </a:p>
      </dgm:t>
    </dgm:pt>
    <dgm:pt modelId="{B0F38DA0-CE00-4F55-9889-92954A2366E0}" type="sibTrans" cxnId="{6D5F9E4B-A375-47B3-AD4B-9242122FD516}">
      <dgm:prSet/>
      <dgm:spPr/>
      <dgm:t>
        <a:bodyPr/>
        <a:lstStyle/>
        <a:p>
          <a:pPr algn="l"/>
          <a:endParaRPr lang="en-US" sz="2800"/>
        </a:p>
      </dgm:t>
    </dgm:pt>
    <dgm:pt modelId="{77C74213-ECDD-4C07-B986-4F80FF4EDCD6}" type="parTrans" cxnId="{6D5F9E4B-A375-47B3-AD4B-9242122FD516}">
      <dgm:prSet/>
      <dgm:spPr/>
      <dgm:t>
        <a:bodyPr/>
        <a:lstStyle/>
        <a:p>
          <a:pPr algn="l"/>
          <a:endParaRPr lang="en-US" sz="2800"/>
        </a:p>
      </dgm:t>
    </dgm:pt>
    <dgm:pt modelId="{F412F66C-5C3A-42BD-B1B6-D7FA270CCEE7}" type="sibTrans" cxnId="{F16CDB3E-D7E5-4F78-9727-EE654D6FB15E}">
      <dgm:prSet/>
      <dgm:spPr/>
      <dgm:t>
        <a:bodyPr/>
        <a:lstStyle/>
        <a:p>
          <a:pPr algn="l"/>
          <a:endParaRPr lang="en-US" sz="2800"/>
        </a:p>
      </dgm:t>
    </dgm:pt>
    <dgm:pt modelId="{0D5C03A6-64FA-47C5-9935-33876D93ED93}" type="parTrans" cxnId="{F16CDB3E-D7E5-4F78-9727-EE654D6FB15E}">
      <dgm:prSet/>
      <dgm:spPr/>
      <dgm:t>
        <a:bodyPr/>
        <a:lstStyle/>
        <a:p>
          <a:pPr algn="l"/>
          <a:endParaRPr lang="en-US" sz="2800"/>
        </a:p>
      </dgm:t>
    </dgm:pt>
    <dgm:pt modelId="{81AE0E96-AA96-420D-BEED-93C489CE2802}" type="sibTrans" cxnId="{00130E1E-B96B-47C0-9562-7E21139E3FFF}">
      <dgm:prSet/>
      <dgm:spPr/>
      <dgm:t>
        <a:bodyPr/>
        <a:lstStyle/>
        <a:p>
          <a:pPr algn="l"/>
          <a:endParaRPr lang="en-US" sz="2800"/>
        </a:p>
      </dgm:t>
    </dgm:pt>
    <dgm:pt modelId="{D74312A2-084E-42CA-920E-B0CE66EBECE5}" type="parTrans" cxnId="{00130E1E-B96B-47C0-9562-7E21139E3FFF}">
      <dgm:prSet/>
      <dgm:spPr/>
      <dgm:t>
        <a:bodyPr/>
        <a:lstStyle/>
        <a:p>
          <a:pPr algn="l"/>
          <a:endParaRPr lang="en-US" sz="2800"/>
        </a:p>
      </dgm:t>
    </dgm:pt>
    <dgm:pt modelId="{9B50B1E3-34D7-4CF0-A9AE-C703D4A2F911}" type="sibTrans" cxnId="{BD3F0700-0F42-4FE3-9CCB-796A23705B9A}">
      <dgm:prSet/>
      <dgm:spPr/>
      <dgm:t>
        <a:bodyPr/>
        <a:lstStyle/>
        <a:p>
          <a:pPr algn="l"/>
          <a:endParaRPr lang="en-US" sz="2800"/>
        </a:p>
      </dgm:t>
    </dgm:pt>
    <dgm:pt modelId="{CD8BA4AA-7AF3-42BB-9872-4474CBA63D06}" type="parTrans" cxnId="{BD3F0700-0F42-4FE3-9CCB-796A23705B9A}">
      <dgm:prSet/>
      <dgm:spPr/>
      <dgm:t>
        <a:bodyPr/>
        <a:lstStyle/>
        <a:p>
          <a:pPr algn="l"/>
          <a:endParaRPr lang="en-US" sz="2800"/>
        </a:p>
      </dgm:t>
    </dgm:pt>
    <dgm:pt modelId="{40E24F22-699A-4768-90A3-5AAF0D7E3EF3}" type="sibTrans" cxnId="{5C60B291-6B3D-47F3-B554-4B4F01F3E6A8}">
      <dgm:prSet/>
      <dgm:spPr/>
      <dgm:t>
        <a:bodyPr/>
        <a:lstStyle/>
        <a:p>
          <a:pPr algn="l"/>
          <a:endParaRPr lang="en-US" sz="2800"/>
        </a:p>
      </dgm:t>
    </dgm:pt>
    <dgm:pt modelId="{023008ED-771C-4642-A423-D8D2FC429C54}" type="parTrans" cxnId="{5C60B291-6B3D-47F3-B554-4B4F01F3E6A8}">
      <dgm:prSet/>
      <dgm:spPr/>
      <dgm:t>
        <a:bodyPr/>
        <a:lstStyle/>
        <a:p>
          <a:pPr algn="l"/>
          <a:endParaRPr lang="en-US" sz="2800"/>
        </a:p>
      </dgm:t>
    </dgm:pt>
    <dgm:pt modelId="{C6BBC103-6192-455B-AA1C-1D8BE650A109}" type="pres">
      <dgm:prSet presAssocID="{61987687-B2B6-405D-8A20-16307AA13A09}" presName="linear" presStyleCnt="0">
        <dgm:presLayoutVars>
          <dgm:animLvl val="lvl"/>
          <dgm:resizeHandles val="exact"/>
        </dgm:presLayoutVars>
      </dgm:prSet>
      <dgm:spPr/>
      <dgm:t>
        <a:bodyPr/>
        <a:lstStyle/>
        <a:p>
          <a:endParaRPr lang="en-US"/>
        </a:p>
      </dgm:t>
    </dgm:pt>
    <dgm:pt modelId="{767B043F-3262-4B9A-B391-859FA916725B}" type="pres">
      <dgm:prSet presAssocID="{4514A810-5A76-43CB-87F0-4D374E2A541E}" presName="parentText" presStyleLbl="node1" presStyleIdx="0" presStyleCnt="3">
        <dgm:presLayoutVars>
          <dgm:chMax val="0"/>
          <dgm:bulletEnabled val="1"/>
        </dgm:presLayoutVars>
      </dgm:prSet>
      <dgm:spPr/>
      <dgm:t>
        <a:bodyPr/>
        <a:lstStyle/>
        <a:p>
          <a:endParaRPr lang="en-US"/>
        </a:p>
      </dgm:t>
    </dgm:pt>
    <dgm:pt modelId="{2A48D343-5BDA-4C94-8877-D84C4765EAF2}" type="pres">
      <dgm:prSet presAssocID="{4514A810-5A76-43CB-87F0-4D374E2A541E}" presName="childText" presStyleLbl="revTx" presStyleIdx="0" presStyleCnt="3">
        <dgm:presLayoutVars>
          <dgm:bulletEnabled val="1"/>
        </dgm:presLayoutVars>
      </dgm:prSet>
      <dgm:spPr/>
      <dgm:t>
        <a:bodyPr/>
        <a:lstStyle/>
        <a:p>
          <a:endParaRPr lang="en-US"/>
        </a:p>
      </dgm:t>
    </dgm:pt>
    <dgm:pt modelId="{ADD710F5-E5AF-4CF7-9E2B-8BFCFF67522E}" type="pres">
      <dgm:prSet presAssocID="{7D320ED2-FCA2-438A-B17C-6E5301EA1A6E}" presName="parentText" presStyleLbl="node1" presStyleIdx="1" presStyleCnt="3">
        <dgm:presLayoutVars>
          <dgm:chMax val="0"/>
          <dgm:bulletEnabled val="1"/>
        </dgm:presLayoutVars>
      </dgm:prSet>
      <dgm:spPr/>
      <dgm:t>
        <a:bodyPr/>
        <a:lstStyle/>
        <a:p>
          <a:endParaRPr lang="en-US"/>
        </a:p>
      </dgm:t>
    </dgm:pt>
    <dgm:pt modelId="{F10EB418-1912-4856-872B-95E788D4CBD4}" type="pres">
      <dgm:prSet presAssocID="{7D320ED2-FCA2-438A-B17C-6E5301EA1A6E}" presName="childText" presStyleLbl="revTx" presStyleIdx="1" presStyleCnt="3">
        <dgm:presLayoutVars>
          <dgm:bulletEnabled val="1"/>
        </dgm:presLayoutVars>
      </dgm:prSet>
      <dgm:spPr/>
      <dgm:t>
        <a:bodyPr/>
        <a:lstStyle/>
        <a:p>
          <a:endParaRPr lang="en-US"/>
        </a:p>
      </dgm:t>
    </dgm:pt>
    <dgm:pt modelId="{85B04041-515B-4BFF-AEC1-A4425619BF0E}" type="pres">
      <dgm:prSet presAssocID="{6B50A9D4-37F0-447E-BC8D-4C7B7D22B309}" presName="parentText" presStyleLbl="node1" presStyleIdx="2" presStyleCnt="3">
        <dgm:presLayoutVars>
          <dgm:chMax val="0"/>
          <dgm:bulletEnabled val="1"/>
        </dgm:presLayoutVars>
      </dgm:prSet>
      <dgm:spPr/>
      <dgm:t>
        <a:bodyPr/>
        <a:lstStyle/>
        <a:p>
          <a:endParaRPr lang="en-US"/>
        </a:p>
      </dgm:t>
    </dgm:pt>
    <dgm:pt modelId="{C4BFFFAA-6262-48E4-95A8-77EDA8F04B5E}" type="pres">
      <dgm:prSet presAssocID="{6B50A9D4-37F0-447E-BC8D-4C7B7D22B309}" presName="childText" presStyleLbl="revTx" presStyleIdx="2" presStyleCnt="3">
        <dgm:presLayoutVars>
          <dgm:bulletEnabled val="1"/>
        </dgm:presLayoutVars>
      </dgm:prSet>
      <dgm:spPr/>
      <dgm:t>
        <a:bodyPr/>
        <a:lstStyle/>
        <a:p>
          <a:endParaRPr lang="en-US"/>
        </a:p>
      </dgm:t>
    </dgm:pt>
  </dgm:ptLst>
  <dgm:cxnLst>
    <dgm:cxn modelId="{28E86279-A8B9-421B-BA14-4147BAC51ACF}" type="presOf" srcId="{5939981F-2A14-4F43-8F93-EFC02648EA70}" destId="{2A48D343-5BDA-4C94-8877-D84C4765EAF2}" srcOrd="0" destOrd="0" presId="urn:microsoft.com/office/officeart/2005/8/layout/vList2"/>
    <dgm:cxn modelId="{5E10AF12-F91A-48C8-8222-DAF903F6DF4D}" srcId="{4514A810-5A76-43CB-87F0-4D374E2A541E}" destId="{802F1BE8-19BA-43CC-BDA2-EF6E279015E5}" srcOrd="6" destOrd="0" parTransId="{8ECE7DB0-295D-4F0A-9A75-ED043F97BCDB}" sibTransId="{E795940E-827B-4BCE-B295-C28582887940}"/>
    <dgm:cxn modelId="{F16CDB3E-D7E5-4F78-9727-EE654D6FB15E}" srcId="{4514A810-5A76-43CB-87F0-4D374E2A541E}" destId="{03A68409-EADB-4B7A-A320-0CC6E4D2116B}" srcOrd="3" destOrd="0" parTransId="{0D5C03A6-64FA-47C5-9935-33876D93ED93}" sibTransId="{F412F66C-5C3A-42BD-B1B6-D7FA270CCEE7}"/>
    <dgm:cxn modelId="{5784D080-97BF-4480-AA9F-E8968F8B283D}" type="presOf" srcId="{4514A810-5A76-43CB-87F0-4D374E2A541E}" destId="{767B043F-3262-4B9A-B391-859FA916725B}" srcOrd="0" destOrd="0" presId="urn:microsoft.com/office/officeart/2005/8/layout/vList2"/>
    <dgm:cxn modelId="{4321F66F-71EE-4DE2-AB3D-E4129362D17B}" type="presOf" srcId="{6B50A9D4-37F0-447E-BC8D-4C7B7D22B309}" destId="{85B04041-515B-4BFF-AEC1-A4425619BF0E}" srcOrd="0" destOrd="0" presId="urn:microsoft.com/office/officeart/2005/8/layout/vList2"/>
    <dgm:cxn modelId="{00130E1E-B96B-47C0-9562-7E21139E3FFF}" srcId="{4514A810-5A76-43CB-87F0-4D374E2A541E}" destId="{086ACDCA-07D4-4807-A96A-3F471E1CFD38}" srcOrd="2" destOrd="0" parTransId="{D74312A2-084E-42CA-920E-B0CE66EBECE5}" sibTransId="{81AE0E96-AA96-420D-BEED-93C489CE2802}"/>
    <dgm:cxn modelId="{5E387F08-CCA8-45FA-9AF2-51B5A00B2430}" type="presOf" srcId="{7D320ED2-FCA2-438A-B17C-6E5301EA1A6E}" destId="{ADD710F5-E5AF-4CF7-9E2B-8BFCFF67522E}" srcOrd="0" destOrd="0" presId="urn:microsoft.com/office/officeart/2005/8/layout/vList2"/>
    <dgm:cxn modelId="{FDF18F0A-970B-46CC-BA9F-C6943071CE51}" type="presOf" srcId="{086ACDCA-07D4-4807-A96A-3F471E1CFD38}" destId="{2A48D343-5BDA-4C94-8877-D84C4765EAF2}" srcOrd="0" destOrd="2" presId="urn:microsoft.com/office/officeart/2005/8/layout/vList2"/>
    <dgm:cxn modelId="{E943F474-E577-4207-946E-A78F82002634}" type="presOf" srcId="{61987687-B2B6-405D-8A20-16307AA13A09}" destId="{C6BBC103-6192-455B-AA1C-1D8BE650A109}" srcOrd="0" destOrd="0" presId="urn:microsoft.com/office/officeart/2005/8/layout/vList2"/>
    <dgm:cxn modelId="{65343BD8-A9C4-4DA7-A2E1-714632531934}" srcId="{61987687-B2B6-405D-8A20-16307AA13A09}" destId="{4514A810-5A76-43CB-87F0-4D374E2A541E}" srcOrd="0" destOrd="0" parTransId="{676A4FFE-169D-4E8C-85B6-A5BE671B2ACC}" sibTransId="{F7424391-8FB4-4228-BF36-0B6166F82D5F}"/>
    <dgm:cxn modelId="{052B9A53-F263-4A5C-B7C8-8E86465FAE91}" type="presOf" srcId="{03A68409-EADB-4B7A-A320-0CC6E4D2116B}" destId="{2A48D343-5BDA-4C94-8877-D84C4765EAF2}" srcOrd="0" destOrd="3" presId="urn:microsoft.com/office/officeart/2005/8/layout/vList2"/>
    <dgm:cxn modelId="{0E5E12B1-C3E7-4609-AA23-A4E8344ED2B2}" type="presOf" srcId="{3C974BA0-214C-494E-96F4-C0D125A00189}" destId="{C4BFFFAA-6262-48E4-95A8-77EDA8F04B5E}" srcOrd="0" destOrd="0" presId="urn:microsoft.com/office/officeart/2005/8/layout/vList2"/>
    <dgm:cxn modelId="{E79B0B5A-83FF-48D5-BC26-7251D78D7CDD}" type="presOf" srcId="{B718C409-0945-47DB-8437-3A9A28311B30}" destId="{2A48D343-5BDA-4C94-8877-D84C4765EAF2}" srcOrd="0" destOrd="1" presId="urn:microsoft.com/office/officeart/2005/8/layout/vList2"/>
    <dgm:cxn modelId="{DADCFB47-0FFA-4FEA-A792-4D34CCF1A386}" srcId="{61987687-B2B6-405D-8A20-16307AA13A09}" destId="{6B50A9D4-37F0-447E-BC8D-4C7B7D22B309}" srcOrd="2" destOrd="0" parTransId="{6789A29B-AF69-4710-A44C-9BFC8E30037F}" sibTransId="{26979363-88A1-4E0A-B32A-970C0AA64D99}"/>
    <dgm:cxn modelId="{BD3F0700-0F42-4FE3-9CCB-796A23705B9A}" srcId="{4514A810-5A76-43CB-87F0-4D374E2A541E}" destId="{B718C409-0945-47DB-8437-3A9A28311B30}" srcOrd="1" destOrd="0" parTransId="{CD8BA4AA-7AF3-42BB-9872-4474CBA63D06}" sibTransId="{9B50B1E3-34D7-4CF0-A9AE-C703D4A2F911}"/>
    <dgm:cxn modelId="{4797CBC7-AE04-434D-AACB-267B0E2E08D0}" srcId="{7D320ED2-FCA2-438A-B17C-6E5301EA1A6E}" destId="{CC335AE8-0629-45D2-9C16-9112A5670721}" srcOrd="0" destOrd="0" parTransId="{DA4E6889-95CD-4E83-9E59-B1290537663D}" sibTransId="{9F62CFFD-F636-4313-9F68-B7D8E56C1EE2}"/>
    <dgm:cxn modelId="{86A8D148-C5F4-4352-9A9C-58CD606B0B5B}" type="presOf" srcId="{2FA45128-3DF8-44CA-8CAB-8724BD0021D5}" destId="{2A48D343-5BDA-4C94-8877-D84C4765EAF2}" srcOrd="0" destOrd="5" presId="urn:microsoft.com/office/officeart/2005/8/layout/vList2"/>
    <dgm:cxn modelId="{6D5F9E4B-A375-47B3-AD4B-9242122FD516}" srcId="{4514A810-5A76-43CB-87F0-4D374E2A541E}" destId="{186FC92D-45B7-4A87-8F55-BB33C2C3A771}" srcOrd="4" destOrd="0" parTransId="{77C74213-ECDD-4C07-B986-4F80FF4EDCD6}" sibTransId="{B0F38DA0-CE00-4F55-9889-92954A2366E0}"/>
    <dgm:cxn modelId="{42B25EB0-076A-45FB-96BD-142B52B06D7A}" srcId="{4514A810-5A76-43CB-87F0-4D374E2A541E}" destId="{2FA45128-3DF8-44CA-8CAB-8724BD0021D5}" srcOrd="5" destOrd="0" parTransId="{A140503D-2B0A-4378-909D-ACDB1C0588AC}" sibTransId="{9F1FF1DC-C22F-494D-B136-87CFB727419E}"/>
    <dgm:cxn modelId="{81EBCA6F-B2D5-4027-954A-799CA59166A2}" srcId="{61987687-B2B6-405D-8A20-16307AA13A09}" destId="{7D320ED2-FCA2-438A-B17C-6E5301EA1A6E}" srcOrd="1" destOrd="0" parTransId="{344A9BB3-9106-4CD6-B4CB-16E5C74948ED}" sibTransId="{CEB5E901-6C37-40A7-A3C6-63F62DDDE8BA}"/>
    <dgm:cxn modelId="{AD50A5D2-7C0A-4914-B95C-B290757F58F1}" type="presOf" srcId="{802F1BE8-19BA-43CC-BDA2-EF6E279015E5}" destId="{2A48D343-5BDA-4C94-8877-D84C4765EAF2}" srcOrd="0" destOrd="6" presId="urn:microsoft.com/office/officeart/2005/8/layout/vList2"/>
    <dgm:cxn modelId="{5A5F5E4D-F4CA-475E-949E-04CA7D88F68B}" type="presOf" srcId="{CC335AE8-0629-45D2-9C16-9112A5670721}" destId="{F10EB418-1912-4856-872B-95E788D4CBD4}" srcOrd="0" destOrd="0" presId="urn:microsoft.com/office/officeart/2005/8/layout/vList2"/>
    <dgm:cxn modelId="{5C60B291-6B3D-47F3-B554-4B4F01F3E6A8}" srcId="{4514A810-5A76-43CB-87F0-4D374E2A541E}" destId="{5939981F-2A14-4F43-8F93-EFC02648EA70}" srcOrd="0" destOrd="0" parTransId="{023008ED-771C-4642-A423-D8D2FC429C54}" sibTransId="{40E24F22-699A-4768-90A3-5AAF0D7E3EF3}"/>
    <dgm:cxn modelId="{CE05E5C1-C7DC-4941-8A8E-85F9FCC7E2C3}" type="presOf" srcId="{186FC92D-45B7-4A87-8F55-BB33C2C3A771}" destId="{2A48D343-5BDA-4C94-8877-D84C4765EAF2}" srcOrd="0" destOrd="4" presId="urn:microsoft.com/office/officeart/2005/8/layout/vList2"/>
    <dgm:cxn modelId="{15960A0C-D6AB-44B3-BBC3-C08AF144628F}" srcId="{6B50A9D4-37F0-447E-BC8D-4C7B7D22B309}" destId="{3C974BA0-214C-494E-96F4-C0D125A00189}" srcOrd="0" destOrd="0" parTransId="{68F34796-277F-4A29-9015-CDD00E0E03BE}" sibTransId="{C0BE2642-EB86-4732-A5A5-CF9F9541EC5A}"/>
    <dgm:cxn modelId="{58B5B74C-C34D-48CD-BF77-DE4B932F1233}" type="presParOf" srcId="{C6BBC103-6192-455B-AA1C-1D8BE650A109}" destId="{767B043F-3262-4B9A-B391-859FA916725B}" srcOrd="0" destOrd="0" presId="urn:microsoft.com/office/officeart/2005/8/layout/vList2"/>
    <dgm:cxn modelId="{3AC5AF73-648D-4171-9BFE-B1C6DE863E37}" type="presParOf" srcId="{C6BBC103-6192-455B-AA1C-1D8BE650A109}" destId="{2A48D343-5BDA-4C94-8877-D84C4765EAF2}" srcOrd="1" destOrd="0" presId="urn:microsoft.com/office/officeart/2005/8/layout/vList2"/>
    <dgm:cxn modelId="{73EF30ED-C7B4-47ED-99A5-7D39185F8B58}" type="presParOf" srcId="{C6BBC103-6192-455B-AA1C-1D8BE650A109}" destId="{ADD710F5-E5AF-4CF7-9E2B-8BFCFF67522E}" srcOrd="2" destOrd="0" presId="urn:microsoft.com/office/officeart/2005/8/layout/vList2"/>
    <dgm:cxn modelId="{BB3C7A32-00FC-40BA-89AC-91B46451AF95}" type="presParOf" srcId="{C6BBC103-6192-455B-AA1C-1D8BE650A109}" destId="{F10EB418-1912-4856-872B-95E788D4CBD4}" srcOrd="3" destOrd="0" presId="urn:microsoft.com/office/officeart/2005/8/layout/vList2"/>
    <dgm:cxn modelId="{7908AAF8-19AB-482F-AB05-9A46832A4E38}" type="presParOf" srcId="{C6BBC103-6192-455B-AA1C-1D8BE650A109}" destId="{85B04041-515B-4BFF-AEC1-A4425619BF0E}" srcOrd="4" destOrd="0" presId="urn:microsoft.com/office/officeart/2005/8/layout/vList2"/>
    <dgm:cxn modelId="{F6C21ABE-4A6B-4D22-9ACD-5554D2B8AC41}" type="presParOf" srcId="{C6BBC103-6192-455B-AA1C-1D8BE650A109}" destId="{C4BFFFAA-6262-48E4-95A8-77EDA8F04B5E}" srcOrd="5"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0E65A8-DC24-43D8-A5FE-F597F096ED9D}" type="doc">
      <dgm:prSet loTypeId="urn:microsoft.com/office/officeart/2005/8/layout/pList1#2" loCatId="list" qsTypeId="urn:microsoft.com/office/officeart/2005/8/quickstyle/3d5" qsCatId="3D" csTypeId="urn:microsoft.com/office/officeart/2005/8/colors/accent1_2" csCatId="accent1" phldr="1"/>
      <dgm:spPr>
        <a:scene3d>
          <a:camera prst="isometricOffAxis2Left" zoom="95000"/>
          <a:lightRig rig="threePt" dir="t"/>
        </a:scene3d>
      </dgm:spPr>
      <dgm:t>
        <a:bodyPr/>
        <a:lstStyle/>
        <a:p>
          <a:endParaRPr lang="en-US"/>
        </a:p>
      </dgm:t>
    </dgm:pt>
    <dgm:pt modelId="{A0913F60-88D5-4AA0-96D1-5C0AC1CBBA30}">
      <dgm:prSet/>
      <dgm:spPr/>
      <dgm:t>
        <a:bodyPr/>
        <a:lstStyle/>
        <a:p>
          <a:pPr rtl="0"/>
          <a:r>
            <a:rPr lang="en-US" dirty="0" err="1" smtClean="0"/>
            <a:t>Ortographic</a:t>
          </a:r>
          <a:endParaRPr lang="en-US" dirty="0"/>
        </a:p>
      </dgm:t>
    </dgm:pt>
    <dgm:pt modelId="{33903BE9-8269-4A14-B928-0A122027825D}" type="parTrans" cxnId="{00E2438B-0C45-4356-9D20-CEF42C61343C}">
      <dgm:prSet/>
      <dgm:spPr/>
      <dgm:t>
        <a:bodyPr/>
        <a:lstStyle/>
        <a:p>
          <a:endParaRPr lang="en-US"/>
        </a:p>
      </dgm:t>
    </dgm:pt>
    <dgm:pt modelId="{21E2DBE1-B564-49EF-B9A8-5823E0E6E983}" type="sibTrans" cxnId="{00E2438B-0C45-4356-9D20-CEF42C61343C}">
      <dgm:prSet/>
      <dgm:spPr/>
      <dgm:t>
        <a:bodyPr/>
        <a:lstStyle/>
        <a:p>
          <a:endParaRPr lang="en-US"/>
        </a:p>
      </dgm:t>
    </dgm:pt>
    <dgm:pt modelId="{0FBF93DF-8B15-49E8-9D26-59F6BF75F2DD}">
      <dgm:prSet/>
      <dgm:spPr/>
      <dgm:t>
        <a:bodyPr/>
        <a:lstStyle/>
        <a:p>
          <a:pPr rtl="0"/>
          <a:r>
            <a:rPr lang="en-US" dirty="0" err="1" smtClean="0"/>
            <a:t>Parallell</a:t>
          </a:r>
          <a:r>
            <a:rPr lang="en-US" dirty="0" smtClean="0"/>
            <a:t> lines never meet</a:t>
          </a:r>
          <a:endParaRPr lang="en-US" dirty="0"/>
        </a:p>
      </dgm:t>
    </dgm:pt>
    <dgm:pt modelId="{DF8F8F5A-E19C-4813-A162-1E8F5B97BDCE}" type="parTrans" cxnId="{67724972-9A50-48BC-B091-CBAFA7F9E7B9}">
      <dgm:prSet/>
      <dgm:spPr/>
      <dgm:t>
        <a:bodyPr/>
        <a:lstStyle/>
        <a:p>
          <a:endParaRPr lang="en-US"/>
        </a:p>
      </dgm:t>
    </dgm:pt>
    <dgm:pt modelId="{F2A8D01D-E5BE-4456-8AAC-764739DC8FCD}" type="sibTrans" cxnId="{67724972-9A50-48BC-B091-CBAFA7F9E7B9}">
      <dgm:prSet/>
      <dgm:spPr/>
      <dgm:t>
        <a:bodyPr/>
        <a:lstStyle/>
        <a:p>
          <a:endParaRPr lang="en-US"/>
        </a:p>
      </dgm:t>
    </dgm:pt>
    <dgm:pt modelId="{A3FD5F0F-14F1-4A49-B293-E7D0B7BC41C7}">
      <dgm:prSet/>
      <dgm:spPr/>
      <dgm:t>
        <a:bodyPr/>
        <a:lstStyle/>
        <a:p>
          <a:pPr rtl="0"/>
          <a:r>
            <a:rPr lang="en-US" dirty="0" smtClean="0"/>
            <a:t>Isometric , </a:t>
          </a:r>
          <a:r>
            <a:rPr lang="en-US" dirty="0" err="1" smtClean="0"/>
            <a:t>Architechtual</a:t>
          </a:r>
          <a:r>
            <a:rPr lang="en-US" dirty="0" smtClean="0"/>
            <a:t> blueprints</a:t>
          </a:r>
          <a:endParaRPr lang="en-US" dirty="0"/>
        </a:p>
      </dgm:t>
    </dgm:pt>
    <dgm:pt modelId="{150332EF-A7D5-4AD9-B125-C191C670189A}" type="parTrans" cxnId="{44E72845-6407-43C7-8F1E-FF55A4ED0D17}">
      <dgm:prSet/>
      <dgm:spPr/>
      <dgm:t>
        <a:bodyPr/>
        <a:lstStyle/>
        <a:p>
          <a:endParaRPr lang="en-US"/>
        </a:p>
      </dgm:t>
    </dgm:pt>
    <dgm:pt modelId="{70C60B0C-4045-4AA5-A530-C83A45FAE8F8}" type="sibTrans" cxnId="{44E72845-6407-43C7-8F1E-FF55A4ED0D17}">
      <dgm:prSet/>
      <dgm:spPr/>
      <dgm:t>
        <a:bodyPr/>
        <a:lstStyle/>
        <a:p>
          <a:endParaRPr lang="en-US"/>
        </a:p>
      </dgm:t>
    </dgm:pt>
    <dgm:pt modelId="{5ADDF5BC-5675-4A42-92C8-D84C908A6EFD}">
      <dgm:prSet/>
      <dgm:spPr/>
      <dgm:t>
        <a:bodyPr/>
        <a:lstStyle/>
        <a:p>
          <a:pPr rtl="0"/>
          <a:r>
            <a:rPr lang="en-US" dirty="0" smtClean="0"/>
            <a:t>No vanish-point.</a:t>
          </a:r>
          <a:endParaRPr lang="en-US" dirty="0"/>
        </a:p>
      </dgm:t>
    </dgm:pt>
    <dgm:pt modelId="{3199B078-B0A7-4074-B7C6-2EBA183B0249}" type="parTrans" cxnId="{E1A9B887-2CE2-4536-B218-1B96EDD7E194}">
      <dgm:prSet/>
      <dgm:spPr/>
      <dgm:t>
        <a:bodyPr/>
        <a:lstStyle/>
        <a:p>
          <a:endParaRPr lang="en-US"/>
        </a:p>
      </dgm:t>
    </dgm:pt>
    <dgm:pt modelId="{71B93450-D33E-4F4B-B7CA-49475297AF09}" type="sibTrans" cxnId="{E1A9B887-2CE2-4536-B218-1B96EDD7E194}">
      <dgm:prSet/>
      <dgm:spPr/>
      <dgm:t>
        <a:bodyPr/>
        <a:lstStyle/>
        <a:p>
          <a:endParaRPr lang="en-US"/>
        </a:p>
      </dgm:t>
    </dgm:pt>
    <dgm:pt modelId="{202A9722-9EC5-42A5-9D7F-89AB0B9D5078}" type="pres">
      <dgm:prSet presAssocID="{AB0E65A8-DC24-43D8-A5FE-F597F096ED9D}" presName="Name0" presStyleCnt="0">
        <dgm:presLayoutVars>
          <dgm:dir/>
          <dgm:resizeHandles val="exact"/>
        </dgm:presLayoutVars>
      </dgm:prSet>
      <dgm:spPr/>
      <dgm:t>
        <a:bodyPr/>
        <a:lstStyle/>
        <a:p>
          <a:endParaRPr lang="en-US"/>
        </a:p>
      </dgm:t>
    </dgm:pt>
    <dgm:pt modelId="{BA9597DE-5EFB-43DA-AE32-A127DB47BE29}" type="pres">
      <dgm:prSet presAssocID="{A0913F60-88D5-4AA0-96D1-5C0AC1CBBA30}" presName="compNode" presStyleCnt="0"/>
      <dgm:spPr/>
    </dgm:pt>
    <dgm:pt modelId="{BE17B969-4DFD-479E-B47C-04EEE9AEB1A2}" type="pres">
      <dgm:prSet presAssocID="{A0913F60-88D5-4AA0-96D1-5C0AC1CBBA30}" presName="pictRect" presStyleLbl="node1" presStyleIdx="0" presStyleCnt="1"/>
      <dgm:spPr>
        <a:blipFill rotWithShape="0">
          <a:blip xmlns:r="http://schemas.openxmlformats.org/officeDocument/2006/relationships" r:embed="rId1"/>
          <a:stretch>
            <a:fillRect/>
          </a:stretch>
        </a:blipFill>
        <a:scene3d>
          <a:camera prst="isometricOffAxis2Left" zoom="95000"/>
          <a:lightRig rig="threePt" dir="t"/>
        </a:scene3d>
        <a:sp3d extrusionH="381000" contourW="19050" prstMaterial="matte">
          <a:extrusionClr>
            <a:schemeClr val="bg1"/>
          </a:extrusionClr>
          <a:contourClr>
            <a:schemeClr val="bg1">
              <a:lumMod val="50000"/>
            </a:schemeClr>
          </a:contourClr>
        </a:sp3d>
      </dgm:spPr>
      <dgm:t>
        <a:bodyPr/>
        <a:lstStyle/>
        <a:p>
          <a:endParaRPr lang="en-US"/>
        </a:p>
      </dgm:t>
    </dgm:pt>
    <dgm:pt modelId="{266BBF6D-45C6-4BED-BFA8-8A4DD8338E18}" type="pres">
      <dgm:prSet presAssocID="{A0913F60-88D5-4AA0-96D1-5C0AC1CBBA30}" presName="textRect" presStyleLbl="revTx" presStyleIdx="0" presStyleCnt="1">
        <dgm:presLayoutVars>
          <dgm:bulletEnabled val="1"/>
        </dgm:presLayoutVars>
      </dgm:prSet>
      <dgm:spPr/>
      <dgm:t>
        <a:bodyPr/>
        <a:lstStyle/>
        <a:p>
          <a:endParaRPr lang="en-US"/>
        </a:p>
      </dgm:t>
    </dgm:pt>
  </dgm:ptLst>
  <dgm:cxnLst>
    <dgm:cxn modelId="{57A40FD1-F12B-481B-92CF-95C77088B3C9}" type="presOf" srcId="{5ADDF5BC-5675-4A42-92C8-D84C908A6EFD}" destId="{266BBF6D-45C6-4BED-BFA8-8A4DD8338E18}" srcOrd="0" destOrd="1" presId="urn:microsoft.com/office/officeart/2005/8/layout/pList1#2"/>
    <dgm:cxn modelId="{9FE90AB6-C0CC-45FC-8B5F-B2996479A4E7}" type="presOf" srcId="{0FBF93DF-8B15-49E8-9D26-59F6BF75F2DD}" destId="{266BBF6D-45C6-4BED-BFA8-8A4DD8338E18}" srcOrd="0" destOrd="2" presId="urn:microsoft.com/office/officeart/2005/8/layout/pList1#2"/>
    <dgm:cxn modelId="{00E2438B-0C45-4356-9D20-CEF42C61343C}" srcId="{AB0E65A8-DC24-43D8-A5FE-F597F096ED9D}" destId="{A0913F60-88D5-4AA0-96D1-5C0AC1CBBA30}" srcOrd="0" destOrd="0" parTransId="{33903BE9-8269-4A14-B928-0A122027825D}" sibTransId="{21E2DBE1-B564-49EF-B9A8-5823E0E6E983}"/>
    <dgm:cxn modelId="{44E72845-6407-43C7-8F1E-FF55A4ED0D17}" srcId="{A0913F60-88D5-4AA0-96D1-5C0AC1CBBA30}" destId="{A3FD5F0F-14F1-4A49-B293-E7D0B7BC41C7}" srcOrd="2" destOrd="0" parTransId="{150332EF-A7D5-4AD9-B125-C191C670189A}" sibTransId="{70C60B0C-4045-4AA5-A530-C83A45FAE8F8}"/>
    <dgm:cxn modelId="{57D264E3-035F-4589-A24D-168C50EA916F}" type="presOf" srcId="{A3FD5F0F-14F1-4A49-B293-E7D0B7BC41C7}" destId="{266BBF6D-45C6-4BED-BFA8-8A4DD8338E18}" srcOrd="0" destOrd="3" presId="urn:microsoft.com/office/officeart/2005/8/layout/pList1#2"/>
    <dgm:cxn modelId="{67724972-9A50-48BC-B091-CBAFA7F9E7B9}" srcId="{A0913F60-88D5-4AA0-96D1-5C0AC1CBBA30}" destId="{0FBF93DF-8B15-49E8-9D26-59F6BF75F2DD}" srcOrd="1" destOrd="0" parTransId="{DF8F8F5A-E19C-4813-A162-1E8F5B97BDCE}" sibTransId="{F2A8D01D-E5BE-4456-8AAC-764739DC8FCD}"/>
    <dgm:cxn modelId="{E1A9B887-2CE2-4536-B218-1B96EDD7E194}" srcId="{A0913F60-88D5-4AA0-96D1-5C0AC1CBBA30}" destId="{5ADDF5BC-5675-4A42-92C8-D84C908A6EFD}" srcOrd="0" destOrd="0" parTransId="{3199B078-B0A7-4074-B7C6-2EBA183B0249}" sibTransId="{71B93450-D33E-4F4B-B7CA-49475297AF09}"/>
    <dgm:cxn modelId="{6AECDB59-A0F2-4CD3-B1BA-243ECA0C5AB3}" type="presOf" srcId="{A0913F60-88D5-4AA0-96D1-5C0AC1CBBA30}" destId="{266BBF6D-45C6-4BED-BFA8-8A4DD8338E18}" srcOrd="0" destOrd="0" presId="urn:microsoft.com/office/officeart/2005/8/layout/pList1#2"/>
    <dgm:cxn modelId="{2D7C602E-22B2-42D1-A88E-C9A00C769F4A}" type="presOf" srcId="{AB0E65A8-DC24-43D8-A5FE-F597F096ED9D}" destId="{202A9722-9EC5-42A5-9D7F-89AB0B9D5078}" srcOrd="0" destOrd="0" presId="urn:microsoft.com/office/officeart/2005/8/layout/pList1#2"/>
    <dgm:cxn modelId="{C8DCA915-F787-4F9D-BD86-3C60A03A4A3E}" type="presParOf" srcId="{202A9722-9EC5-42A5-9D7F-89AB0B9D5078}" destId="{BA9597DE-5EFB-43DA-AE32-A127DB47BE29}" srcOrd="0" destOrd="0" presId="urn:microsoft.com/office/officeart/2005/8/layout/pList1#2"/>
    <dgm:cxn modelId="{18408D6A-A641-4682-A2DD-F0D7F9CFCC1F}" type="presParOf" srcId="{BA9597DE-5EFB-43DA-AE32-A127DB47BE29}" destId="{BE17B969-4DFD-479E-B47C-04EEE9AEB1A2}" srcOrd="0" destOrd="0" presId="urn:microsoft.com/office/officeart/2005/8/layout/pList1#2"/>
    <dgm:cxn modelId="{50032EFC-60B4-40E7-B219-9750F3EDD7B6}" type="presParOf" srcId="{BA9597DE-5EFB-43DA-AE32-A127DB47BE29}" destId="{266BBF6D-45C6-4BED-BFA8-8A4DD8338E18}" srcOrd="1" destOrd="0" presId="urn:microsoft.com/office/officeart/2005/8/layout/pList1#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915EAA-8469-439B-B845-4BC1C58A3508}" type="doc">
      <dgm:prSet loTypeId="urn:microsoft.com/office/officeart/2005/8/layout/process2" loCatId="process" qsTypeId="urn:microsoft.com/office/officeart/2005/8/quickstyle/3d6" qsCatId="3D" csTypeId="urn:microsoft.com/office/officeart/2005/8/colors/accent1_2" csCatId="accent1" phldr="1"/>
      <dgm:spPr>
        <a:scene3d>
          <a:camera prst="perspectiveHeroicExtremeRightFacing" fov="6000000" zoom="92000">
            <a:rot lat="21496322" lon="20391064" rev="591064"/>
          </a:camera>
          <a:lightRig rig="twoPt" dir="t"/>
        </a:scene3d>
      </dgm:spPr>
      <dgm:t>
        <a:bodyPr/>
        <a:lstStyle/>
        <a:p>
          <a:endParaRPr lang="en-US"/>
        </a:p>
      </dgm:t>
    </dgm:pt>
    <dgm:pt modelId="{2E8608B9-9150-40FD-B689-E290763A25E8}">
      <dgm:prSet custT="1"/>
      <dgm:spPr>
        <a:effectLst/>
        <a:sp3d prstMaterial="plastic">
          <a:bevelB w="50800" h="50800"/>
        </a:sp3d>
      </dgm:spPr>
      <dgm:t>
        <a:bodyPr/>
        <a:lstStyle/>
        <a:p>
          <a:pPr rtl="0"/>
          <a:r>
            <a:rPr lang="en-US" sz="1200" dirty="0" smtClean="0"/>
            <a:t>Transformation</a:t>
          </a:r>
          <a:endParaRPr lang="en-US" sz="1200" dirty="0"/>
        </a:p>
      </dgm:t>
    </dgm:pt>
    <dgm:pt modelId="{C82EB5CE-D4F5-489B-9CDE-ED9C59D6F300}" type="parTrans" cxnId="{15F96AFB-B333-4A45-95A3-1DD0DBD0B259}">
      <dgm:prSet/>
      <dgm:spPr/>
      <dgm:t>
        <a:bodyPr/>
        <a:lstStyle/>
        <a:p>
          <a:endParaRPr lang="en-US"/>
        </a:p>
      </dgm:t>
    </dgm:pt>
    <dgm:pt modelId="{A9DB66E6-CF06-4721-A32A-CDC54F103093}" type="sibTrans" cxnId="{15F96AFB-B333-4A45-95A3-1DD0DBD0B259}">
      <dgm:prSet/>
      <dgm:spPr>
        <a:solidFill>
          <a:schemeClr val="bg1">
            <a:lumMod val="50000"/>
          </a:schemeClr>
        </a:solidFill>
        <a:ln>
          <a:noFill/>
        </a:ln>
        <a:effectLst/>
        <a:sp3d z="-25400" prstMaterial="plastic">
          <a:bevelB w="25400" h="25400"/>
        </a:sp3d>
      </dgm:spPr>
      <dgm:t>
        <a:bodyPr/>
        <a:lstStyle/>
        <a:p>
          <a:endParaRPr lang="en-US"/>
        </a:p>
      </dgm:t>
    </dgm:pt>
    <dgm:pt modelId="{B1C6EB79-2286-4ADE-9740-8FB5646CEA13}">
      <dgm:prSet custT="1"/>
      <dgm:spPr>
        <a:effectLst/>
        <a:sp3d prstMaterial="plastic">
          <a:bevelB w="50800" h="50800"/>
        </a:sp3d>
      </dgm:spPr>
      <dgm:t>
        <a:bodyPr/>
        <a:lstStyle/>
        <a:p>
          <a:pPr rtl="0"/>
          <a:r>
            <a:rPr lang="en-US" sz="1200" dirty="0" smtClean="0"/>
            <a:t>Display</a:t>
          </a:r>
          <a:endParaRPr lang="en-US" sz="1200" dirty="0"/>
        </a:p>
      </dgm:t>
    </dgm:pt>
    <dgm:pt modelId="{1AD9C43D-23B2-46EB-82FC-2A2BAF382B85}" type="sibTrans" cxnId="{29F58DE0-F579-400C-8F06-12DFB52C9357}">
      <dgm:prSet/>
      <dgm:spPr/>
      <dgm:t>
        <a:bodyPr/>
        <a:lstStyle/>
        <a:p>
          <a:endParaRPr lang="en-US"/>
        </a:p>
      </dgm:t>
    </dgm:pt>
    <dgm:pt modelId="{CB58E40F-1CEB-49AB-B700-2FDF475DC7B2}" type="parTrans" cxnId="{29F58DE0-F579-400C-8F06-12DFB52C9357}">
      <dgm:prSet/>
      <dgm:spPr/>
      <dgm:t>
        <a:bodyPr/>
        <a:lstStyle/>
        <a:p>
          <a:endParaRPr lang="en-US"/>
        </a:p>
      </dgm:t>
    </dgm:pt>
    <dgm:pt modelId="{DF13DF5A-5459-430F-8B96-7A83D2D8C397}">
      <dgm:prSet custT="1"/>
      <dgm:spPr>
        <a:effectLst/>
        <a:sp3d prstMaterial="plastic">
          <a:bevelB w="50800" h="50800"/>
        </a:sp3d>
      </dgm:spPr>
      <dgm:t>
        <a:bodyPr/>
        <a:lstStyle/>
        <a:p>
          <a:pPr rtl="0"/>
          <a:r>
            <a:rPr lang="en-US" sz="1200" dirty="0" smtClean="0"/>
            <a:t>Fragment processing</a:t>
          </a:r>
          <a:endParaRPr lang="en-US" sz="1200" dirty="0"/>
        </a:p>
      </dgm:t>
    </dgm:pt>
    <dgm:pt modelId="{A1941767-CFD5-41F7-AF7B-D243FFCE10F4}" type="sibTrans" cxnId="{B35A75C3-1D46-4E31-B878-DA20CC8F763F}">
      <dgm:prSet/>
      <dgm:spPr>
        <a:solidFill>
          <a:schemeClr val="bg1">
            <a:lumMod val="50000"/>
          </a:schemeClr>
        </a:solidFill>
        <a:ln>
          <a:noFill/>
        </a:ln>
        <a:effectLst/>
        <a:sp3d z="-25400" prstMaterial="plastic">
          <a:bevelB w="25400" h="25400"/>
        </a:sp3d>
      </dgm:spPr>
      <dgm:t>
        <a:bodyPr/>
        <a:lstStyle/>
        <a:p>
          <a:endParaRPr lang="en-US"/>
        </a:p>
      </dgm:t>
    </dgm:pt>
    <dgm:pt modelId="{6B881D1A-E31E-4BB6-A3D3-CFDD3BCC81A1}" type="parTrans" cxnId="{B35A75C3-1D46-4E31-B878-DA20CC8F763F}">
      <dgm:prSet/>
      <dgm:spPr/>
      <dgm:t>
        <a:bodyPr/>
        <a:lstStyle/>
        <a:p>
          <a:endParaRPr lang="en-US"/>
        </a:p>
      </dgm:t>
    </dgm:pt>
    <dgm:pt modelId="{7BA64AB5-9994-4D8A-BFDD-57858D67C19F}">
      <dgm:prSet custT="1"/>
      <dgm:spPr>
        <a:effectLst/>
        <a:sp3d prstMaterial="plastic">
          <a:bevelB w="50800" h="50800"/>
        </a:sp3d>
      </dgm:spPr>
      <dgm:t>
        <a:bodyPr/>
        <a:lstStyle/>
        <a:p>
          <a:pPr rtl="0"/>
          <a:r>
            <a:rPr lang="en-US" sz="1200" dirty="0" err="1" smtClean="0"/>
            <a:t>Rasterization</a:t>
          </a:r>
          <a:endParaRPr lang="en-US" sz="1200" dirty="0"/>
        </a:p>
      </dgm:t>
    </dgm:pt>
    <dgm:pt modelId="{F2E45322-3900-48BC-BC12-39C3D941A02B}" type="sibTrans" cxnId="{E073A016-280B-4C26-BEC3-5F09F271B78C}">
      <dgm:prSet/>
      <dgm:spPr>
        <a:solidFill>
          <a:schemeClr val="bg1">
            <a:lumMod val="50000"/>
          </a:schemeClr>
        </a:solidFill>
        <a:ln>
          <a:noFill/>
        </a:ln>
        <a:effectLst/>
        <a:sp3d z="-25400" prstMaterial="plastic">
          <a:bevelB w="25400" h="25400"/>
        </a:sp3d>
      </dgm:spPr>
      <dgm:t>
        <a:bodyPr/>
        <a:lstStyle/>
        <a:p>
          <a:endParaRPr lang="en-US"/>
        </a:p>
      </dgm:t>
    </dgm:pt>
    <dgm:pt modelId="{167C0BF2-AF2D-48B6-B68D-880FEA9AEFF9}" type="parTrans" cxnId="{E073A016-280B-4C26-BEC3-5F09F271B78C}">
      <dgm:prSet/>
      <dgm:spPr/>
      <dgm:t>
        <a:bodyPr/>
        <a:lstStyle/>
        <a:p>
          <a:endParaRPr lang="en-US"/>
        </a:p>
      </dgm:t>
    </dgm:pt>
    <dgm:pt modelId="{A6B87505-8457-4337-AAA9-79A5DEA069DF}">
      <dgm:prSet custT="1">
        <dgm:style>
          <a:lnRef idx="0">
            <a:schemeClr val="accent6"/>
          </a:lnRef>
          <a:fillRef idx="3">
            <a:schemeClr val="accent6"/>
          </a:fillRef>
          <a:effectRef idx="3">
            <a:schemeClr val="accent6"/>
          </a:effectRef>
          <a:fontRef idx="minor">
            <a:schemeClr val="lt1"/>
          </a:fontRef>
        </dgm:style>
      </dgm:prSet>
      <dgm:spPr>
        <a:effectLst/>
        <a:sp3d/>
      </dgm:spPr>
      <dgm:t>
        <a:bodyPr/>
        <a:lstStyle/>
        <a:p>
          <a:pPr rtl="0">
            <a:lnSpc>
              <a:spcPct val="100000"/>
            </a:lnSpc>
          </a:pPr>
          <a:r>
            <a:rPr lang="en-US" sz="1200" dirty="0" smtClean="0"/>
            <a:t>Viewport transformation</a:t>
          </a:r>
          <a:endParaRPr lang="en-US" sz="1200" dirty="0"/>
        </a:p>
      </dgm:t>
    </dgm:pt>
    <dgm:pt modelId="{237A9987-0ABB-4A93-97A9-FD27B95CD1D9}" type="sibTrans" cxnId="{EFC9E8F0-263C-441E-A14F-502ECDDB71B2}">
      <dgm:prSet/>
      <dgm:spPr>
        <a:solidFill>
          <a:schemeClr val="bg1">
            <a:lumMod val="50000"/>
          </a:schemeClr>
        </a:solidFill>
        <a:ln>
          <a:noFill/>
        </a:ln>
        <a:effectLst/>
        <a:sp3d z="-25400" prstMaterial="plastic">
          <a:bevelB w="25400" h="25400"/>
        </a:sp3d>
      </dgm:spPr>
      <dgm:t>
        <a:bodyPr/>
        <a:lstStyle/>
        <a:p>
          <a:endParaRPr lang="en-US"/>
        </a:p>
      </dgm:t>
    </dgm:pt>
    <dgm:pt modelId="{17560A8F-4C12-4EF7-9B37-C7769E025B12}" type="parTrans" cxnId="{EFC9E8F0-263C-441E-A14F-502ECDDB71B2}">
      <dgm:prSet/>
      <dgm:spPr/>
      <dgm:t>
        <a:bodyPr/>
        <a:lstStyle/>
        <a:p>
          <a:endParaRPr lang="en-US"/>
        </a:p>
      </dgm:t>
    </dgm:pt>
    <dgm:pt modelId="{FC0F903B-A645-4C35-95DD-5B204C039FD5}">
      <dgm:prSet custT="1"/>
      <dgm:spPr>
        <a:effectLst/>
        <a:sp3d prstMaterial="plastic">
          <a:bevelB w="50800" h="50800"/>
        </a:sp3d>
      </dgm:spPr>
      <dgm:t>
        <a:bodyPr/>
        <a:lstStyle/>
        <a:p>
          <a:pPr rtl="0"/>
          <a:r>
            <a:rPr lang="en-US" sz="1200" dirty="0" smtClean="0"/>
            <a:t>Clipping/Culling</a:t>
          </a:r>
          <a:endParaRPr lang="en-US" sz="1200" dirty="0"/>
        </a:p>
      </dgm:t>
    </dgm:pt>
    <dgm:pt modelId="{16D04672-60A2-43D7-9180-0C17B478B122}" type="sibTrans" cxnId="{17D0FDA3-4813-41EB-A856-948A4AA18B57}">
      <dgm:prSet/>
      <dgm:spPr>
        <a:solidFill>
          <a:schemeClr val="bg1">
            <a:lumMod val="50000"/>
          </a:schemeClr>
        </a:solidFill>
        <a:ln>
          <a:noFill/>
        </a:ln>
        <a:effectLst/>
        <a:sp3d z="-25400" prstMaterial="plastic">
          <a:bevelB w="25400" h="25400"/>
        </a:sp3d>
      </dgm:spPr>
      <dgm:t>
        <a:bodyPr/>
        <a:lstStyle/>
        <a:p>
          <a:endParaRPr lang="en-US"/>
        </a:p>
      </dgm:t>
    </dgm:pt>
    <dgm:pt modelId="{CA23C086-D12A-4C49-8F87-9ADA38BB36CD}" type="parTrans" cxnId="{17D0FDA3-4813-41EB-A856-948A4AA18B57}">
      <dgm:prSet/>
      <dgm:spPr/>
      <dgm:t>
        <a:bodyPr/>
        <a:lstStyle/>
        <a:p>
          <a:endParaRPr lang="en-US"/>
        </a:p>
      </dgm:t>
    </dgm:pt>
    <dgm:pt modelId="{2DFDA316-954C-4D0C-A793-0C11A6B5F0F4}">
      <dgm:prSet custT="1">
        <dgm:style>
          <a:lnRef idx="0">
            <a:schemeClr val="accent6"/>
          </a:lnRef>
          <a:fillRef idx="3">
            <a:schemeClr val="accent6"/>
          </a:fillRef>
          <a:effectRef idx="3">
            <a:schemeClr val="accent6"/>
          </a:effectRef>
          <a:fontRef idx="minor">
            <a:schemeClr val="lt1"/>
          </a:fontRef>
        </dgm:style>
      </dgm:prSet>
      <dgm:spPr>
        <a:effectLst/>
        <a:sp3d/>
      </dgm:spPr>
      <dgm:t>
        <a:bodyPr/>
        <a:lstStyle/>
        <a:p>
          <a:pPr rtl="0"/>
          <a:r>
            <a:rPr lang="en-US" sz="1200" dirty="0" smtClean="0"/>
            <a:t>Projection transformation</a:t>
          </a:r>
          <a:endParaRPr lang="en-US" sz="1200" dirty="0"/>
        </a:p>
      </dgm:t>
    </dgm:pt>
    <dgm:pt modelId="{7978B903-88AE-477B-A61B-D103D52B9F6D}" type="sibTrans" cxnId="{185E45E7-4442-4421-AD4C-34B6E8CEC45B}">
      <dgm:prSet/>
      <dgm:spPr>
        <a:solidFill>
          <a:schemeClr val="bg1">
            <a:lumMod val="50000"/>
          </a:schemeClr>
        </a:solidFill>
        <a:ln>
          <a:noFill/>
        </a:ln>
        <a:effectLst/>
        <a:sp3d z="-25400" prstMaterial="plastic">
          <a:bevelB w="25400" h="25400"/>
        </a:sp3d>
      </dgm:spPr>
      <dgm:t>
        <a:bodyPr/>
        <a:lstStyle/>
        <a:p>
          <a:endParaRPr lang="en-US"/>
        </a:p>
      </dgm:t>
    </dgm:pt>
    <dgm:pt modelId="{1F2DF0C7-6C06-41BC-844F-C4DAAB185152}" type="parTrans" cxnId="{185E45E7-4442-4421-AD4C-34B6E8CEC45B}">
      <dgm:prSet/>
      <dgm:spPr/>
      <dgm:t>
        <a:bodyPr/>
        <a:lstStyle/>
        <a:p>
          <a:endParaRPr lang="en-US"/>
        </a:p>
      </dgm:t>
    </dgm:pt>
    <dgm:pt modelId="{DABEFE1A-BE7A-41DD-B22B-0134DAC927A0}">
      <dgm:prSet custT="1"/>
      <dgm:spPr>
        <a:effectLst/>
        <a:sp3d prstMaterial="plastic">
          <a:bevelB w="50800" h="50800"/>
        </a:sp3d>
      </dgm:spPr>
      <dgm:t>
        <a:bodyPr/>
        <a:lstStyle/>
        <a:p>
          <a:pPr rtl="0"/>
          <a:r>
            <a:rPr lang="en-US" sz="1200" dirty="0" smtClean="0"/>
            <a:t>Primitive generation</a:t>
          </a:r>
          <a:endParaRPr lang="en-US" sz="1200" dirty="0"/>
        </a:p>
      </dgm:t>
    </dgm:pt>
    <dgm:pt modelId="{1F725CDA-EE0E-4A24-897B-EB1215D234E8}" type="sibTrans" cxnId="{B781B43F-E432-4FFC-9806-0C6E46C84B7D}">
      <dgm:prSet/>
      <dgm:spPr>
        <a:solidFill>
          <a:schemeClr val="bg1">
            <a:lumMod val="50000"/>
          </a:schemeClr>
        </a:solidFill>
        <a:ln>
          <a:noFill/>
        </a:ln>
        <a:effectLst/>
        <a:sp3d z="-25400" prstMaterial="plastic">
          <a:bevelB w="25400" h="25400"/>
        </a:sp3d>
      </dgm:spPr>
      <dgm:t>
        <a:bodyPr/>
        <a:lstStyle/>
        <a:p>
          <a:endParaRPr lang="en-US"/>
        </a:p>
      </dgm:t>
    </dgm:pt>
    <dgm:pt modelId="{5D7E61BD-5EB3-4D50-9C69-676111B3189B}" type="parTrans" cxnId="{B781B43F-E432-4FFC-9806-0C6E46C84B7D}">
      <dgm:prSet/>
      <dgm:spPr/>
      <dgm:t>
        <a:bodyPr/>
        <a:lstStyle/>
        <a:p>
          <a:endParaRPr lang="en-US"/>
        </a:p>
      </dgm:t>
    </dgm:pt>
    <dgm:pt modelId="{5F1728EC-983E-408C-938A-FD90A06F755C}">
      <dgm:prSet custT="1">
        <dgm:style>
          <a:lnRef idx="0">
            <a:schemeClr val="accent6"/>
          </a:lnRef>
          <a:fillRef idx="3">
            <a:schemeClr val="accent6"/>
          </a:fillRef>
          <a:effectRef idx="3">
            <a:schemeClr val="accent6"/>
          </a:effectRef>
          <a:fontRef idx="minor">
            <a:schemeClr val="lt1"/>
          </a:fontRef>
        </dgm:style>
      </dgm:prSet>
      <dgm:spPr>
        <a:effectLst/>
        <a:sp3d/>
      </dgm:spPr>
      <dgm:t>
        <a:bodyPr/>
        <a:lstStyle/>
        <a:p>
          <a:pPr rtl="0"/>
          <a:r>
            <a:rPr lang="en-US" sz="1200" dirty="0" smtClean="0"/>
            <a:t>Viewing transformation</a:t>
          </a:r>
          <a:endParaRPr lang="en-US" sz="1200" dirty="0"/>
        </a:p>
      </dgm:t>
    </dgm:pt>
    <dgm:pt modelId="{07EFECA9-A7DF-42B6-BD44-2418A3BE0208}" type="sibTrans" cxnId="{F7EF14B6-9CC9-4762-AAF8-F13121CED5E5}">
      <dgm:prSet/>
      <dgm:spPr>
        <a:solidFill>
          <a:schemeClr val="bg1">
            <a:lumMod val="50000"/>
          </a:schemeClr>
        </a:solidFill>
        <a:ln>
          <a:noFill/>
        </a:ln>
        <a:effectLst/>
        <a:sp3d z="-25400" prstMaterial="plastic">
          <a:bevelB w="25400" h="25400"/>
        </a:sp3d>
      </dgm:spPr>
      <dgm:t>
        <a:bodyPr/>
        <a:lstStyle/>
        <a:p>
          <a:endParaRPr lang="en-US"/>
        </a:p>
      </dgm:t>
    </dgm:pt>
    <dgm:pt modelId="{74180CF3-7B4B-4DF8-B612-D7244759D04C}" type="parTrans" cxnId="{F7EF14B6-9CC9-4762-AAF8-F13121CED5E5}">
      <dgm:prSet/>
      <dgm:spPr/>
      <dgm:t>
        <a:bodyPr/>
        <a:lstStyle/>
        <a:p>
          <a:endParaRPr lang="en-US"/>
        </a:p>
      </dgm:t>
    </dgm:pt>
    <dgm:pt modelId="{518CA829-3795-4532-BBD8-53BDA0E0CF11}">
      <dgm:prSet custT="1"/>
      <dgm:spPr>
        <a:effectLst/>
        <a:sp3d prstMaterial="plastic">
          <a:bevelB w="50800" h="50800"/>
        </a:sp3d>
      </dgm:spPr>
      <dgm:t>
        <a:bodyPr/>
        <a:lstStyle/>
        <a:p>
          <a:pPr rtl="0"/>
          <a:r>
            <a:rPr lang="sv-SE" sz="1200" dirty="0" smtClean="0"/>
            <a:t>Vertex processing</a:t>
          </a:r>
          <a:endParaRPr lang="en-US" sz="1200" dirty="0"/>
        </a:p>
      </dgm:t>
    </dgm:pt>
    <dgm:pt modelId="{EF48E733-B2EB-468B-AD69-B06E7756963E}" type="sibTrans" cxnId="{21A17FEB-4AC3-48A4-9380-BF989E80DF34}">
      <dgm:prSet/>
      <dgm:spPr>
        <a:solidFill>
          <a:schemeClr val="bg1">
            <a:lumMod val="50000"/>
          </a:schemeClr>
        </a:solidFill>
        <a:ln>
          <a:noFill/>
        </a:ln>
        <a:effectLst/>
        <a:sp3d z="-25400" prstMaterial="plastic">
          <a:bevelB w="25400" h="25400"/>
        </a:sp3d>
      </dgm:spPr>
      <dgm:t>
        <a:bodyPr/>
        <a:lstStyle/>
        <a:p>
          <a:endParaRPr lang="en-US"/>
        </a:p>
      </dgm:t>
    </dgm:pt>
    <dgm:pt modelId="{86C16F63-0A28-4912-BCEF-F724AEA32BF6}" type="parTrans" cxnId="{21A17FEB-4AC3-48A4-9380-BF989E80DF34}">
      <dgm:prSet/>
      <dgm:spPr/>
      <dgm:t>
        <a:bodyPr/>
        <a:lstStyle/>
        <a:p>
          <a:endParaRPr lang="en-US"/>
        </a:p>
      </dgm:t>
    </dgm:pt>
    <dgm:pt modelId="{8F4B7445-A6D9-4351-87D3-EF512DEA652E}" type="pres">
      <dgm:prSet presAssocID="{75915EAA-8469-439B-B845-4BC1C58A3508}" presName="linearFlow" presStyleCnt="0">
        <dgm:presLayoutVars>
          <dgm:resizeHandles val="exact"/>
        </dgm:presLayoutVars>
      </dgm:prSet>
      <dgm:spPr/>
      <dgm:t>
        <a:bodyPr/>
        <a:lstStyle/>
        <a:p>
          <a:endParaRPr lang="en-US"/>
        </a:p>
      </dgm:t>
    </dgm:pt>
    <dgm:pt modelId="{80B53D6E-1A45-46C3-B0FD-17CA01E26AEB}" type="pres">
      <dgm:prSet presAssocID="{2E8608B9-9150-40FD-B689-E290763A25E8}" presName="node" presStyleLbl="node1" presStyleIdx="0" presStyleCnt="10" custLinFactX="-14984" custLinFactY="96767" custLinFactNeighborX="-100000" custLinFactNeighborY="100000">
        <dgm:presLayoutVars>
          <dgm:bulletEnabled val="1"/>
        </dgm:presLayoutVars>
      </dgm:prSet>
      <dgm:spPr/>
      <dgm:t>
        <a:bodyPr/>
        <a:lstStyle/>
        <a:p>
          <a:endParaRPr lang="en-US"/>
        </a:p>
      </dgm:t>
    </dgm:pt>
    <dgm:pt modelId="{9A9006D3-DD62-41C1-A895-A38C9BA6A533}" type="pres">
      <dgm:prSet presAssocID="{A9DB66E6-CF06-4721-A32A-CDC54F103093}" presName="sibTrans" presStyleLbl="sibTrans2D1" presStyleIdx="0" presStyleCnt="9"/>
      <dgm:spPr/>
      <dgm:t>
        <a:bodyPr/>
        <a:lstStyle/>
        <a:p>
          <a:endParaRPr lang="en-US"/>
        </a:p>
      </dgm:t>
    </dgm:pt>
    <dgm:pt modelId="{85165F6E-C1B7-44B0-96B5-1C1A1B8AB52C}" type="pres">
      <dgm:prSet presAssocID="{A9DB66E6-CF06-4721-A32A-CDC54F103093}" presName="connectorText" presStyleLbl="sibTrans2D1" presStyleIdx="0" presStyleCnt="9"/>
      <dgm:spPr/>
      <dgm:t>
        <a:bodyPr/>
        <a:lstStyle/>
        <a:p>
          <a:endParaRPr lang="en-US"/>
        </a:p>
      </dgm:t>
    </dgm:pt>
    <dgm:pt modelId="{DC8C9C01-6CE1-4BC5-998D-2B2EEB66D52B}" type="pres">
      <dgm:prSet presAssocID="{518CA829-3795-4532-BBD8-53BDA0E0CF11}" presName="node" presStyleLbl="node1" presStyleIdx="1" presStyleCnt="10">
        <dgm:presLayoutVars>
          <dgm:bulletEnabled val="1"/>
        </dgm:presLayoutVars>
      </dgm:prSet>
      <dgm:spPr/>
      <dgm:t>
        <a:bodyPr/>
        <a:lstStyle/>
        <a:p>
          <a:endParaRPr lang="en-US"/>
        </a:p>
      </dgm:t>
    </dgm:pt>
    <dgm:pt modelId="{A42769F0-4443-40D4-A41E-2352F3E9D755}" type="pres">
      <dgm:prSet presAssocID="{EF48E733-B2EB-468B-AD69-B06E7756963E}" presName="sibTrans" presStyleLbl="sibTrans2D1" presStyleIdx="1" presStyleCnt="9"/>
      <dgm:spPr/>
      <dgm:t>
        <a:bodyPr/>
        <a:lstStyle/>
        <a:p>
          <a:endParaRPr lang="en-US"/>
        </a:p>
      </dgm:t>
    </dgm:pt>
    <dgm:pt modelId="{728F4202-A843-43F9-B916-3CC88BCD1D3E}" type="pres">
      <dgm:prSet presAssocID="{EF48E733-B2EB-468B-AD69-B06E7756963E}" presName="connectorText" presStyleLbl="sibTrans2D1" presStyleIdx="1" presStyleCnt="9"/>
      <dgm:spPr/>
      <dgm:t>
        <a:bodyPr/>
        <a:lstStyle/>
        <a:p>
          <a:endParaRPr lang="en-US"/>
        </a:p>
      </dgm:t>
    </dgm:pt>
    <dgm:pt modelId="{DD4AB748-5CBE-42F0-A19F-9DAC6D3BD6CC}" type="pres">
      <dgm:prSet presAssocID="{5F1728EC-983E-408C-938A-FD90A06F755C}" presName="node" presStyleLbl="node1" presStyleIdx="2" presStyleCnt="10">
        <dgm:presLayoutVars>
          <dgm:bulletEnabled val="1"/>
        </dgm:presLayoutVars>
      </dgm:prSet>
      <dgm:spPr/>
      <dgm:t>
        <a:bodyPr/>
        <a:lstStyle/>
        <a:p>
          <a:endParaRPr lang="en-US"/>
        </a:p>
      </dgm:t>
    </dgm:pt>
    <dgm:pt modelId="{0E41751B-B738-4DFC-867C-D572DC96A02A}" type="pres">
      <dgm:prSet presAssocID="{07EFECA9-A7DF-42B6-BD44-2418A3BE0208}" presName="sibTrans" presStyleLbl="sibTrans2D1" presStyleIdx="2" presStyleCnt="9"/>
      <dgm:spPr/>
      <dgm:t>
        <a:bodyPr/>
        <a:lstStyle/>
        <a:p>
          <a:endParaRPr lang="en-US"/>
        </a:p>
      </dgm:t>
    </dgm:pt>
    <dgm:pt modelId="{DF5C3719-3A5A-4449-AC68-1B9E08D34CEC}" type="pres">
      <dgm:prSet presAssocID="{07EFECA9-A7DF-42B6-BD44-2418A3BE0208}" presName="connectorText" presStyleLbl="sibTrans2D1" presStyleIdx="2" presStyleCnt="9"/>
      <dgm:spPr/>
      <dgm:t>
        <a:bodyPr/>
        <a:lstStyle/>
        <a:p>
          <a:endParaRPr lang="en-US"/>
        </a:p>
      </dgm:t>
    </dgm:pt>
    <dgm:pt modelId="{0FC4885B-EE1C-49EF-852C-D24055BED19E}" type="pres">
      <dgm:prSet presAssocID="{DABEFE1A-BE7A-41DD-B22B-0134DAC927A0}" presName="node" presStyleLbl="node1" presStyleIdx="3" presStyleCnt="10">
        <dgm:presLayoutVars>
          <dgm:bulletEnabled val="1"/>
        </dgm:presLayoutVars>
      </dgm:prSet>
      <dgm:spPr/>
      <dgm:t>
        <a:bodyPr/>
        <a:lstStyle/>
        <a:p>
          <a:endParaRPr lang="en-US"/>
        </a:p>
      </dgm:t>
    </dgm:pt>
    <dgm:pt modelId="{E925BDCD-131C-4DE1-B314-0C30BA7C82C4}" type="pres">
      <dgm:prSet presAssocID="{1F725CDA-EE0E-4A24-897B-EB1215D234E8}" presName="sibTrans" presStyleLbl="sibTrans2D1" presStyleIdx="3" presStyleCnt="9"/>
      <dgm:spPr/>
      <dgm:t>
        <a:bodyPr/>
        <a:lstStyle/>
        <a:p>
          <a:endParaRPr lang="en-US"/>
        </a:p>
      </dgm:t>
    </dgm:pt>
    <dgm:pt modelId="{502C203C-D3DC-4BD4-8DED-C4F2D52E01D4}" type="pres">
      <dgm:prSet presAssocID="{1F725CDA-EE0E-4A24-897B-EB1215D234E8}" presName="connectorText" presStyleLbl="sibTrans2D1" presStyleIdx="3" presStyleCnt="9"/>
      <dgm:spPr/>
      <dgm:t>
        <a:bodyPr/>
        <a:lstStyle/>
        <a:p>
          <a:endParaRPr lang="en-US"/>
        </a:p>
      </dgm:t>
    </dgm:pt>
    <dgm:pt modelId="{5E9D9ABB-4622-4D66-AA80-438C72FB525F}" type="pres">
      <dgm:prSet presAssocID="{2DFDA316-954C-4D0C-A793-0C11A6B5F0F4}" presName="node" presStyleLbl="node1" presStyleIdx="4" presStyleCnt="10">
        <dgm:presLayoutVars>
          <dgm:bulletEnabled val="1"/>
        </dgm:presLayoutVars>
      </dgm:prSet>
      <dgm:spPr/>
      <dgm:t>
        <a:bodyPr/>
        <a:lstStyle/>
        <a:p>
          <a:endParaRPr lang="en-US"/>
        </a:p>
      </dgm:t>
    </dgm:pt>
    <dgm:pt modelId="{59512EA9-685D-410B-BAAA-06DECC6F6711}" type="pres">
      <dgm:prSet presAssocID="{7978B903-88AE-477B-A61B-D103D52B9F6D}" presName="sibTrans" presStyleLbl="sibTrans2D1" presStyleIdx="4" presStyleCnt="9"/>
      <dgm:spPr/>
      <dgm:t>
        <a:bodyPr/>
        <a:lstStyle/>
        <a:p>
          <a:endParaRPr lang="en-US"/>
        </a:p>
      </dgm:t>
    </dgm:pt>
    <dgm:pt modelId="{06430D30-B4EB-425E-8916-084AB5167565}" type="pres">
      <dgm:prSet presAssocID="{7978B903-88AE-477B-A61B-D103D52B9F6D}" presName="connectorText" presStyleLbl="sibTrans2D1" presStyleIdx="4" presStyleCnt="9"/>
      <dgm:spPr/>
      <dgm:t>
        <a:bodyPr/>
        <a:lstStyle/>
        <a:p>
          <a:endParaRPr lang="en-US"/>
        </a:p>
      </dgm:t>
    </dgm:pt>
    <dgm:pt modelId="{683DBD13-1204-4A62-913C-6060F908BB03}" type="pres">
      <dgm:prSet presAssocID="{FC0F903B-A645-4C35-95DD-5B204C039FD5}" presName="node" presStyleLbl="node1" presStyleIdx="5" presStyleCnt="10">
        <dgm:presLayoutVars>
          <dgm:bulletEnabled val="1"/>
        </dgm:presLayoutVars>
      </dgm:prSet>
      <dgm:spPr/>
      <dgm:t>
        <a:bodyPr/>
        <a:lstStyle/>
        <a:p>
          <a:endParaRPr lang="en-US"/>
        </a:p>
      </dgm:t>
    </dgm:pt>
    <dgm:pt modelId="{18320FE2-C296-40DD-B62A-EAAFE3598971}" type="pres">
      <dgm:prSet presAssocID="{16D04672-60A2-43D7-9180-0C17B478B122}" presName="sibTrans" presStyleLbl="sibTrans2D1" presStyleIdx="5" presStyleCnt="9"/>
      <dgm:spPr/>
      <dgm:t>
        <a:bodyPr/>
        <a:lstStyle/>
        <a:p>
          <a:endParaRPr lang="en-US"/>
        </a:p>
      </dgm:t>
    </dgm:pt>
    <dgm:pt modelId="{615777A7-C56F-4CC2-A127-A2ED2D3F1E4B}" type="pres">
      <dgm:prSet presAssocID="{16D04672-60A2-43D7-9180-0C17B478B122}" presName="connectorText" presStyleLbl="sibTrans2D1" presStyleIdx="5" presStyleCnt="9"/>
      <dgm:spPr/>
      <dgm:t>
        <a:bodyPr/>
        <a:lstStyle/>
        <a:p>
          <a:endParaRPr lang="en-US"/>
        </a:p>
      </dgm:t>
    </dgm:pt>
    <dgm:pt modelId="{A301C233-4B8C-462C-9E39-0C1CC8F9FF36}" type="pres">
      <dgm:prSet presAssocID="{A6B87505-8457-4337-AAA9-79A5DEA069DF}" presName="node" presStyleLbl="node1" presStyleIdx="6" presStyleCnt="10">
        <dgm:presLayoutVars>
          <dgm:bulletEnabled val="1"/>
        </dgm:presLayoutVars>
      </dgm:prSet>
      <dgm:spPr/>
      <dgm:t>
        <a:bodyPr/>
        <a:lstStyle/>
        <a:p>
          <a:endParaRPr lang="en-US"/>
        </a:p>
      </dgm:t>
    </dgm:pt>
    <dgm:pt modelId="{43C49B47-FFA8-4F0A-B084-E6F239D2C256}" type="pres">
      <dgm:prSet presAssocID="{237A9987-0ABB-4A93-97A9-FD27B95CD1D9}" presName="sibTrans" presStyleLbl="sibTrans2D1" presStyleIdx="6" presStyleCnt="9"/>
      <dgm:spPr/>
      <dgm:t>
        <a:bodyPr/>
        <a:lstStyle/>
        <a:p>
          <a:endParaRPr lang="en-US"/>
        </a:p>
      </dgm:t>
    </dgm:pt>
    <dgm:pt modelId="{192DABDA-84D6-485C-B5D1-91C15921C981}" type="pres">
      <dgm:prSet presAssocID="{237A9987-0ABB-4A93-97A9-FD27B95CD1D9}" presName="connectorText" presStyleLbl="sibTrans2D1" presStyleIdx="6" presStyleCnt="9"/>
      <dgm:spPr/>
      <dgm:t>
        <a:bodyPr/>
        <a:lstStyle/>
        <a:p>
          <a:endParaRPr lang="en-US"/>
        </a:p>
      </dgm:t>
    </dgm:pt>
    <dgm:pt modelId="{8671659F-C2DC-4F48-975C-746D29B7C70D}" type="pres">
      <dgm:prSet presAssocID="{7BA64AB5-9994-4D8A-BFDD-57858D67C19F}" presName="node" presStyleLbl="node1" presStyleIdx="7" presStyleCnt="10">
        <dgm:presLayoutVars>
          <dgm:bulletEnabled val="1"/>
        </dgm:presLayoutVars>
      </dgm:prSet>
      <dgm:spPr/>
      <dgm:t>
        <a:bodyPr/>
        <a:lstStyle/>
        <a:p>
          <a:endParaRPr lang="en-US"/>
        </a:p>
      </dgm:t>
    </dgm:pt>
    <dgm:pt modelId="{65A989A6-D554-4B46-980B-25024A5913CA}" type="pres">
      <dgm:prSet presAssocID="{F2E45322-3900-48BC-BC12-39C3D941A02B}" presName="sibTrans" presStyleLbl="sibTrans2D1" presStyleIdx="7" presStyleCnt="9"/>
      <dgm:spPr/>
      <dgm:t>
        <a:bodyPr/>
        <a:lstStyle/>
        <a:p>
          <a:endParaRPr lang="en-US"/>
        </a:p>
      </dgm:t>
    </dgm:pt>
    <dgm:pt modelId="{C5BAAC59-3A04-40DA-AF87-4E577FE2C8CB}" type="pres">
      <dgm:prSet presAssocID="{F2E45322-3900-48BC-BC12-39C3D941A02B}" presName="connectorText" presStyleLbl="sibTrans2D1" presStyleIdx="7" presStyleCnt="9"/>
      <dgm:spPr/>
      <dgm:t>
        <a:bodyPr/>
        <a:lstStyle/>
        <a:p>
          <a:endParaRPr lang="en-US"/>
        </a:p>
      </dgm:t>
    </dgm:pt>
    <dgm:pt modelId="{A618EE85-772E-46AF-9517-C7F5F5ECD980}" type="pres">
      <dgm:prSet presAssocID="{DF13DF5A-5459-430F-8B96-7A83D2D8C397}" presName="node" presStyleLbl="node1" presStyleIdx="8" presStyleCnt="10">
        <dgm:presLayoutVars>
          <dgm:bulletEnabled val="1"/>
        </dgm:presLayoutVars>
      </dgm:prSet>
      <dgm:spPr/>
      <dgm:t>
        <a:bodyPr/>
        <a:lstStyle/>
        <a:p>
          <a:endParaRPr lang="en-US"/>
        </a:p>
      </dgm:t>
    </dgm:pt>
    <dgm:pt modelId="{23932AF0-4A78-4649-B21C-87B69E18B65C}" type="pres">
      <dgm:prSet presAssocID="{A1941767-CFD5-41F7-AF7B-D243FFCE10F4}" presName="sibTrans" presStyleLbl="sibTrans2D1" presStyleIdx="8" presStyleCnt="9"/>
      <dgm:spPr/>
      <dgm:t>
        <a:bodyPr/>
        <a:lstStyle/>
        <a:p>
          <a:endParaRPr lang="en-US"/>
        </a:p>
      </dgm:t>
    </dgm:pt>
    <dgm:pt modelId="{B6F66B99-29FB-4BA0-880C-EEF939AE8ACD}" type="pres">
      <dgm:prSet presAssocID="{A1941767-CFD5-41F7-AF7B-D243FFCE10F4}" presName="connectorText" presStyleLbl="sibTrans2D1" presStyleIdx="8" presStyleCnt="9"/>
      <dgm:spPr/>
      <dgm:t>
        <a:bodyPr/>
        <a:lstStyle/>
        <a:p>
          <a:endParaRPr lang="en-US"/>
        </a:p>
      </dgm:t>
    </dgm:pt>
    <dgm:pt modelId="{E91B1D73-6850-4B93-90C5-DE9D7206B103}" type="pres">
      <dgm:prSet presAssocID="{B1C6EB79-2286-4ADE-9740-8FB5646CEA13}" presName="node" presStyleLbl="node1" presStyleIdx="9" presStyleCnt="10" custLinFactX="29952" custLinFactY="-94083" custLinFactNeighborX="100000" custLinFactNeighborY="-100000">
        <dgm:presLayoutVars>
          <dgm:bulletEnabled val="1"/>
        </dgm:presLayoutVars>
      </dgm:prSet>
      <dgm:spPr/>
      <dgm:t>
        <a:bodyPr/>
        <a:lstStyle/>
        <a:p>
          <a:endParaRPr lang="en-US"/>
        </a:p>
      </dgm:t>
    </dgm:pt>
  </dgm:ptLst>
  <dgm:cxnLst>
    <dgm:cxn modelId="{6D012C2D-F345-4C22-AAB7-21E7D730DA0F}" type="presOf" srcId="{F2E45322-3900-48BC-BC12-39C3D941A02B}" destId="{C5BAAC59-3A04-40DA-AF87-4E577FE2C8CB}" srcOrd="1" destOrd="0" presId="urn:microsoft.com/office/officeart/2005/8/layout/process2"/>
    <dgm:cxn modelId="{E073A016-280B-4C26-BEC3-5F09F271B78C}" srcId="{75915EAA-8469-439B-B845-4BC1C58A3508}" destId="{7BA64AB5-9994-4D8A-BFDD-57858D67C19F}" srcOrd="7" destOrd="0" parTransId="{167C0BF2-AF2D-48B6-B68D-880FEA9AEFF9}" sibTransId="{F2E45322-3900-48BC-BC12-39C3D941A02B}"/>
    <dgm:cxn modelId="{DEB9244E-6AE2-4628-BA79-7C40E54CBD17}" type="presOf" srcId="{16D04672-60A2-43D7-9180-0C17B478B122}" destId="{615777A7-C56F-4CC2-A127-A2ED2D3F1E4B}" srcOrd="1" destOrd="0" presId="urn:microsoft.com/office/officeart/2005/8/layout/process2"/>
    <dgm:cxn modelId="{B35A75C3-1D46-4E31-B878-DA20CC8F763F}" srcId="{75915EAA-8469-439B-B845-4BC1C58A3508}" destId="{DF13DF5A-5459-430F-8B96-7A83D2D8C397}" srcOrd="8" destOrd="0" parTransId="{6B881D1A-E31E-4BB6-A3D3-CFDD3BCC81A1}" sibTransId="{A1941767-CFD5-41F7-AF7B-D243FFCE10F4}"/>
    <dgm:cxn modelId="{5C80695F-AD35-47EE-B6D6-C130CBB57312}" type="presOf" srcId="{518CA829-3795-4532-BBD8-53BDA0E0CF11}" destId="{DC8C9C01-6CE1-4BC5-998D-2B2EEB66D52B}" srcOrd="0" destOrd="0" presId="urn:microsoft.com/office/officeart/2005/8/layout/process2"/>
    <dgm:cxn modelId="{A685CE97-87A0-45DC-A889-9BA063DEC20B}" type="presOf" srcId="{EF48E733-B2EB-468B-AD69-B06E7756963E}" destId="{728F4202-A843-43F9-B916-3CC88BCD1D3E}" srcOrd="1" destOrd="0" presId="urn:microsoft.com/office/officeart/2005/8/layout/process2"/>
    <dgm:cxn modelId="{18287C14-45C4-47E8-B979-4A72B52157EC}" type="presOf" srcId="{A1941767-CFD5-41F7-AF7B-D243FFCE10F4}" destId="{B6F66B99-29FB-4BA0-880C-EEF939AE8ACD}" srcOrd="1" destOrd="0" presId="urn:microsoft.com/office/officeart/2005/8/layout/process2"/>
    <dgm:cxn modelId="{7ADA9251-6F24-443C-8CE4-7C2AA9FD4598}" type="presOf" srcId="{1F725CDA-EE0E-4A24-897B-EB1215D234E8}" destId="{E925BDCD-131C-4DE1-B314-0C30BA7C82C4}" srcOrd="0" destOrd="0" presId="urn:microsoft.com/office/officeart/2005/8/layout/process2"/>
    <dgm:cxn modelId="{B781B43F-E432-4FFC-9806-0C6E46C84B7D}" srcId="{75915EAA-8469-439B-B845-4BC1C58A3508}" destId="{DABEFE1A-BE7A-41DD-B22B-0134DAC927A0}" srcOrd="3" destOrd="0" parTransId="{5D7E61BD-5EB3-4D50-9C69-676111B3189B}" sibTransId="{1F725CDA-EE0E-4A24-897B-EB1215D234E8}"/>
    <dgm:cxn modelId="{E281620A-4D44-4038-9AF8-00A1972F9742}" type="presOf" srcId="{75915EAA-8469-439B-B845-4BC1C58A3508}" destId="{8F4B7445-A6D9-4351-87D3-EF512DEA652E}" srcOrd="0" destOrd="0" presId="urn:microsoft.com/office/officeart/2005/8/layout/process2"/>
    <dgm:cxn modelId="{9F157A51-FF13-4BAA-BC91-E2D0F243369C}" type="presOf" srcId="{7978B903-88AE-477B-A61B-D103D52B9F6D}" destId="{59512EA9-685D-410B-BAAA-06DECC6F6711}" srcOrd="0" destOrd="0" presId="urn:microsoft.com/office/officeart/2005/8/layout/process2"/>
    <dgm:cxn modelId="{4A46803B-093E-4742-A0C4-58367917E7BD}" type="presOf" srcId="{7978B903-88AE-477B-A61B-D103D52B9F6D}" destId="{06430D30-B4EB-425E-8916-084AB5167565}" srcOrd="1" destOrd="0" presId="urn:microsoft.com/office/officeart/2005/8/layout/process2"/>
    <dgm:cxn modelId="{F7EF14B6-9CC9-4762-AAF8-F13121CED5E5}" srcId="{75915EAA-8469-439B-B845-4BC1C58A3508}" destId="{5F1728EC-983E-408C-938A-FD90A06F755C}" srcOrd="2" destOrd="0" parTransId="{74180CF3-7B4B-4DF8-B612-D7244759D04C}" sibTransId="{07EFECA9-A7DF-42B6-BD44-2418A3BE0208}"/>
    <dgm:cxn modelId="{EFC9E8F0-263C-441E-A14F-502ECDDB71B2}" srcId="{75915EAA-8469-439B-B845-4BC1C58A3508}" destId="{A6B87505-8457-4337-AAA9-79A5DEA069DF}" srcOrd="6" destOrd="0" parTransId="{17560A8F-4C12-4EF7-9B37-C7769E025B12}" sibTransId="{237A9987-0ABB-4A93-97A9-FD27B95CD1D9}"/>
    <dgm:cxn modelId="{0D4905A2-1276-43C9-B321-18F98337432D}" type="presOf" srcId="{EF48E733-B2EB-468B-AD69-B06E7756963E}" destId="{A42769F0-4443-40D4-A41E-2352F3E9D755}" srcOrd="0" destOrd="0" presId="urn:microsoft.com/office/officeart/2005/8/layout/process2"/>
    <dgm:cxn modelId="{83DDA5F7-BFF8-4729-A69E-328D3B4BB48B}" type="presOf" srcId="{5F1728EC-983E-408C-938A-FD90A06F755C}" destId="{DD4AB748-5CBE-42F0-A19F-9DAC6D3BD6CC}" srcOrd="0" destOrd="0" presId="urn:microsoft.com/office/officeart/2005/8/layout/process2"/>
    <dgm:cxn modelId="{731FCBF8-875C-4F67-926B-320B97AF8EA4}" type="presOf" srcId="{A9DB66E6-CF06-4721-A32A-CDC54F103093}" destId="{85165F6E-C1B7-44B0-96B5-1C1A1B8AB52C}" srcOrd="1" destOrd="0" presId="urn:microsoft.com/office/officeart/2005/8/layout/process2"/>
    <dgm:cxn modelId="{29F58DE0-F579-400C-8F06-12DFB52C9357}" srcId="{75915EAA-8469-439B-B845-4BC1C58A3508}" destId="{B1C6EB79-2286-4ADE-9740-8FB5646CEA13}" srcOrd="9" destOrd="0" parTransId="{CB58E40F-1CEB-49AB-B700-2FDF475DC7B2}" sibTransId="{1AD9C43D-23B2-46EB-82FC-2A2BAF382B85}"/>
    <dgm:cxn modelId="{17D0FDA3-4813-41EB-A856-948A4AA18B57}" srcId="{75915EAA-8469-439B-B845-4BC1C58A3508}" destId="{FC0F903B-A645-4C35-95DD-5B204C039FD5}" srcOrd="5" destOrd="0" parTransId="{CA23C086-D12A-4C49-8F87-9ADA38BB36CD}" sibTransId="{16D04672-60A2-43D7-9180-0C17B478B122}"/>
    <dgm:cxn modelId="{02CE20C9-2B86-4F20-BDB3-B77756395BA1}" type="presOf" srcId="{07EFECA9-A7DF-42B6-BD44-2418A3BE0208}" destId="{0E41751B-B738-4DFC-867C-D572DC96A02A}" srcOrd="0" destOrd="0" presId="urn:microsoft.com/office/officeart/2005/8/layout/process2"/>
    <dgm:cxn modelId="{2DBFE225-6118-437F-9E93-C5F46EC54AAA}" type="presOf" srcId="{237A9987-0ABB-4A93-97A9-FD27B95CD1D9}" destId="{192DABDA-84D6-485C-B5D1-91C15921C981}" srcOrd="1" destOrd="0" presId="urn:microsoft.com/office/officeart/2005/8/layout/process2"/>
    <dgm:cxn modelId="{318CA4C5-49CE-487B-9E37-D9A50C2F54D5}" type="presOf" srcId="{7BA64AB5-9994-4D8A-BFDD-57858D67C19F}" destId="{8671659F-C2DC-4F48-975C-746D29B7C70D}" srcOrd="0" destOrd="0" presId="urn:microsoft.com/office/officeart/2005/8/layout/process2"/>
    <dgm:cxn modelId="{31C54961-30F2-48FE-BDBE-01273D1ACE31}" type="presOf" srcId="{A9DB66E6-CF06-4721-A32A-CDC54F103093}" destId="{9A9006D3-DD62-41C1-A895-A38C9BA6A533}" srcOrd="0" destOrd="0" presId="urn:microsoft.com/office/officeart/2005/8/layout/process2"/>
    <dgm:cxn modelId="{4621D932-8D1C-4354-AA75-FC73284B4055}" type="presOf" srcId="{FC0F903B-A645-4C35-95DD-5B204C039FD5}" destId="{683DBD13-1204-4A62-913C-6060F908BB03}" srcOrd="0" destOrd="0" presId="urn:microsoft.com/office/officeart/2005/8/layout/process2"/>
    <dgm:cxn modelId="{4DCD4A7F-65C6-4B43-A4B6-AA26C2B31164}" type="presOf" srcId="{16D04672-60A2-43D7-9180-0C17B478B122}" destId="{18320FE2-C296-40DD-B62A-EAAFE3598971}" srcOrd="0" destOrd="0" presId="urn:microsoft.com/office/officeart/2005/8/layout/process2"/>
    <dgm:cxn modelId="{723CA2CF-D7DA-4F45-BE7B-557ACD5D5957}" type="presOf" srcId="{DABEFE1A-BE7A-41DD-B22B-0134DAC927A0}" destId="{0FC4885B-EE1C-49EF-852C-D24055BED19E}" srcOrd="0" destOrd="0" presId="urn:microsoft.com/office/officeart/2005/8/layout/process2"/>
    <dgm:cxn modelId="{15F96AFB-B333-4A45-95A3-1DD0DBD0B259}" srcId="{75915EAA-8469-439B-B845-4BC1C58A3508}" destId="{2E8608B9-9150-40FD-B689-E290763A25E8}" srcOrd="0" destOrd="0" parTransId="{C82EB5CE-D4F5-489B-9CDE-ED9C59D6F300}" sibTransId="{A9DB66E6-CF06-4721-A32A-CDC54F103093}"/>
    <dgm:cxn modelId="{6A2F0303-4161-4236-963D-BBFBD99AB803}" type="presOf" srcId="{F2E45322-3900-48BC-BC12-39C3D941A02B}" destId="{65A989A6-D554-4B46-980B-25024A5913CA}" srcOrd="0" destOrd="0" presId="urn:microsoft.com/office/officeart/2005/8/layout/process2"/>
    <dgm:cxn modelId="{BB70AB19-673E-42FC-8A77-D07CDEB13586}" type="presOf" srcId="{07EFECA9-A7DF-42B6-BD44-2418A3BE0208}" destId="{DF5C3719-3A5A-4449-AC68-1B9E08D34CEC}" srcOrd="1" destOrd="0" presId="urn:microsoft.com/office/officeart/2005/8/layout/process2"/>
    <dgm:cxn modelId="{24288D0A-078B-4822-97CC-9085D0FC350A}" type="presOf" srcId="{2DFDA316-954C-4D0C-A793-0C11A6B5F0F4}" destId="{5E9D9ABB-4622-4D66-AA80-438C72FB525F}" srcOrd="0" destOrd="0" presId="urn:microsoft.com/office/officeart/2005/8/layout/process2"/>
    <dgm:cxn modelId="{55227F95-1959-4456-96BE-772597B434EC}" type="presOf" srcId="{A6B87505-8457-4337-AAA9-79A5DEA069DF}" destId="{A301C233-4B8C-462C-9E39-0C1CC8F9FF36}" srcOrd="0" destOrd="0" presId="urn:microsoft.com/office/officeart/2005/8/layout/process2"/>
    <dgm:cxn modelId="{185E45E7-4442-4421-AD4C-34B6E8CEC45B}" srcId="{75915EAA-8469-439B-B845-4BC1C58A3508}" destId="{2DFDA316-954C-4D0C-A793-0C11A6B5F0F4}" srcOrd="4" destOrd="0" parTransId="{1F2DF0C7-6C06-41BC-844F-C4DAAB185152}" sibTransId="{7978B903-88AE-477B-A61B-D103D52B9F6D}"/>
    <dgm:cxn modelId="{8A978D23-EF16-4B56-9E81-1327CADD84CB}" type="presOf" srcId="{DF13DF5A-5459-430F-8B96-7A83D2D8C397}" destId="{A618EE85-772E-46AF-9517-C7F5F5ECD980}" srcOrd="0" destOrd="0" presId="urn:microsoft.com/office/officeart/2005/8/layout/process2"/>
    <dgm:cxn modelId="{50C435CC-58F6-45BA-B44A-681418973ED6}" type="presOf" srcId="{A1941767-CFD5-41F7-AF7B-D243FFCE10F4}" destId="{23932AF0-4A78-4649-B21C-87B69E18B65C}" srcOrd="0" destOrd="0" presId="urn:microsoft.com/office/officeart/2005/8/layout/process2"/>
    <dgm:cxn modelId="{21A17FEB-4AC3-48A4-9380-BF989E80DF34}" srcId="{75915EAA-8469-439B-B845-4BC1C58A3508}" destId="{518CA829-3795-4532-BBD8-53BDA0E0CF11}" srcOrd="1" destOrd="0" parTransId="{86C16F63-0A28-4912-BCEF-F724AEA32BF6}" sibTransId="{EF48E733-B2EB-468B-AD69-B06E7756963E}"/>
    <dgm:cxn modelId="{1E368B4E-7640-4E0D-B40B-064D5BA9AE59}" type="presOf" srcId="{237A9987-0ABB-4A93-97A9-FD27B95CD1D9}" destId="{43C49B47-FFA8-4F0A-B084-E6F239D2C256}" srcOrd="0" destOrd="0" presId="urn:microsoft.com/office/officeart/2005/8/layout/process2"/>
    <dgm:cxn modelId="{F9593F36-0582-4623-94A4-088219F53B10}" type="presOf" srcId="{2E8608B9-9150-40FD-B689-E290763A25E8}" destId="{80B53D6E-1A45-46C3-B0FD-17CA01E26AEB}" srcOrd="0" destOrd="0" presId="urn:microsoft.com/office/officeart/2005/8/layout/process2"/>
    <dgm:cxn modelId="{DAEED995-5856-4C05-B1A2-02B3EAF3AD3B}" type="presOf" srcId="{B1C6EB79-2286-4ADE-9740-8FB5646CEA13}" destId="{E91B1D73-6850-4B93-90C5-DE9D7206B103}" srcOrd="0" destOrd="0" presId="urn:microsoft.com/office/officeart/2005/8/layout/process2"/>
    <dgm:cxn modelId="{969415E0-7977-4E8B-AED2-4C3548F7FCCD}" type="presOf" srcId="{1F725CDA-EE0E-4A24-897B-EB1215D234E8}" destId="{502C203C-D3DC-4BD4-8DED-C4F2D52E01D4}" srcOrd="1" destOrd="0" presId="urn:microsoft.com/office/officeart/2005/8/layout/process2"/>
    <dgm:cxn modelId="{C334150A-9B76-466D-AA9A-B38F7262264F}" type="presParOf" srcId="{8F4B7445-A6D9-4351-87D3-EF512DEA652E}" destId="{80B53D6E-1A45-46C3-B0FD-17CA01E26AEB}" srcOrd="0" destOrd="0" presId="urn:microsoft.com/office/officeart/2005/8/layout/process2"/>
    <dgm:cxn modelId="{1B3C0D8B-643F-4FEA-8699-D5684F8BE25B}" type="presParOf" srcId="{8F4B7445-A6D9-4351-87D3-EF512DEA652E}" destId="{9A9006D3-DD62-41C1-A895-A38C9BA6A533}" srcOrd="1" destOrd="0" presId="urn:microsoft.com/office/officeart/2005/8/layout/process2"/>
    <dgm:cxn modelId="{06B2EC3C-11A8-4441-B0C1-072ECC987E1A}" type="presParOf" srcId="{9A9006D3-DD62-41C1-A895-A38C9BA6A533}" destId="{85165F6E-C1B7-44B0-96B5-1C1A1B8AB52C}" srcOrd="0" destOrd="0" presId="urn:microsoft.com/office/officeart/2005/8/layout/process2"/>
    <dgm:cxn modelId="{7BF1F06B-ADDE-4C85-8092-6421481E09B6}" type="presParOf" srcId="{8F4B7445-A6D9-4351-87D3-EF512DEA652E}" destId="{DC8C9C01-6CE1-4BC5-998D-2B2EEB66D52B}" srcOrd="2" destOrd="0" presId="urn:microsoft.com/office/officeart/2005/8/layout/process2"/>
    <dgm:cxn modelId="{F390970B-1C3E-412E-908D-D85C43FBB8E7}" type="presParOf" srcId="{8F4B7445-A6D9-4351-87D3-EF512DEA652E}" destId="{A42769F0-4443-40D4-A41E-2352F3E9D755}" srcOrd="3" destOrd="0" presId="urn:microsoft.com/office/officeart/2005/8/layout/process2"/>
    <dgm:cxn modelId="{563985A4-3DD1-442B-877B-6563D97BC1DF}" type="presParOf" srcId="{A42769F0-4443-40D4-A41E-2352F3E9D755}" destId="{728F4202-A843-43F9-B916-3CC88BCD1D3E}" srcOrd="0" destOrd="0" presId="urn:microsoft.com/office/officeart/2005/8/layout/process2"/>
    <dgm:cxn modelId="{4DA62FDB-610D-41E7-89A6-897CE1ECDBF9}" type="presParOf" srcId="{8F4B7445-A6D9-4351-87D3-EF512DEA652E}" destId="{DD4AB748-5CBE-42F0-A19F-9DAC6D3BD6CC}" srcOrd="4" destOrd="0" presId="urn:microsoft.com/office/officeart/2005/8/layout/process2"/>
    <dgm:cxn modelId="{C8A35523-62BA-444D-9F0B-85C9C8D17B10}" type="presParOf" srcId="{8F4B7445-A6D9-4351-87D3-EF512DEA652E}" destId="{0E41751B-B738-4DFC-867C-D572DC96A02A}" srcOrd="5" destOrd="0" presId="urn:microsoft.com/office/officeart/2005/8/layout/process2"/>
    <dgm:cxn modelId="{AE90EB57-765D-409C-9570-AC55BE768635}" type="presParOf" srcId="{0E41751B-B738-4DFC-867C-D572DC96A02A}" destId="{DF5C3719-3A5A-4449-AC68-1B9E08D34CEC}" srcOrd="0" destOrd="0" presId="urn:microsoft.com/office/officeart/2005/8/layout/process2"/>
    <dgm:cxn modelId="{E517AB3A-7487-458E-B7E5-5648685CC7CD}" type="presParOf" srcId="{8F4B7445-A6D9-4351-87D3-EF512DEA652E}" destId="{0FC4885B-EE1C-49EF-852C-D24055BED19E}" srcOrd="6" destOrd="0" presId="urn:microsoft.com/office/officeart/2005/8/layout/process2"/>
    <dgm:cxn modelId="{40E244AC-2859-44B1-B103-B144973A479D}" type="presParOf" srcId="{8F4B7445-A6D9-4351-87D3-EF512DEA652E}" destId="{E925BDCD-131C-4DE1-B314-0C30BA7C82C4}" srcOrd="7" destOrd="0" presId="urn:microsoft.com/office/officeart/2005/8/layout/process2"/>
    <dgm:cxn modelId="{E1B35BD8-A52A-4F05-873D-02CC5EBD9B6D}" type="presParOf" srcId="{E925BDCD-131C-4DE1-B314-0C30BA7C82C4}" destId="{502C203C-D3DC-4BD4-8DED-C4F2D52E01D4}" srcOrd="0" destOrd="0" presId="urn:microsoft.com/office/officeart/2005/8/layout/process2"/>
    <dgm:cxn modelId="{3AA45BD1-ADAC-47B3-97C7-757705702C26}" type="presParOf" srcId="{8F4B7445-A6D9-4351-87D3-EF512DEA652E}" destId="{5E9D9ABB-4622-4D66-AA80-438C72FB525F}" srcOrd="8" destOrd="0" presId="urn:microsoft.com/office/officeart/2005/8/layout/process2"/>
    <dgm:cxn modelId="{026E5CF4-19E8-4F0F-BEEC-4F5386E6FEF6}" type="presParOf" srcId="{8F4B7445-A6D9-4351-87D3-EF512DEA652E}" destId="{59512EA9-685D-410B-BAAA-06DECC6F6711}" srcOrd="9" destOrd="0" presId="urn:microsoft.com/office/officeart/2005/8/layout/process2"/>
    <dgm:cxn modelId="{06F96CE5-9F3F-40E0-9024-2555EE014B72}" type="presParOf" srcId="{59512EA9-685D-410B-BAAA-06DECC6F6711}" destId="{06430D30-B4EB-425E-8916-084AB5167565}" srcOrd="0" destOrd="0" presId="urn:microsoft.com/office/officeart/2005/8/layout/process2"/>
    <dgm:cxn modelId="{47C33AFD-852D-429D-93A4-D45E5AEA9D8C}" type="presParOf" srcId="{8F4B7445-A6D9-4351-87D3-EF512DEA652E}" destId="{683DBD13-1204-4A62-913C-6060F908BB03}" srcOrd="10" destOrd="0" presId="urn:microsoft.com/office/officeart/2005/8/layout/process2"/>
    <dgm:cxn modelId="{8DC5953A-90A2-43F3-9EA5-0147650A02C7}" type="presParOf" srcId="{8F4B7445-A6D9-4351-87D3-EF512DEA652E}" destId="{18320FE2-C296-40DD-B62A-EAAFE3598971}" srcOrd="11" destOrd="0" presId="urn:microsoft.com/office/officeart/2005/8/layout/process2"/>
    <dgm:cxn modelId="{40224286-68DC-4CDC-9213-1FD964F38D9D}" type="presParOf" srcId="{18320FE2-C296-40DD-B62A-EAAFE3598971}" destId="{615777A7-C56F-4CC2-A127-A2ED2D3F1E4B}" srcOrd="0" destOrd="0" presId="urn:microsoft.com/office/officeart/2005/8/layout/process2"/>
    <dgm:cxn modelId="{7DCCC6FB-66CD-451F-B456-38C3C8C17B36}" type="presParOf" srcId="{8F4B7445-A6D9-4351-87D3-EF512DEA652E}" destId="{A301C233-4B8C-462C-9E39-0C1CC8F9FF36}" srcOrd="12" destOrd="0" presId="urn:microsoft.com/office/officeart/2005/8/layout/process2"/>
    <dgm:cxn modelId="{C334BDE5-7DBB-4E2B-9F71-0A8B3D29A437}" type="presParOf" srcId="{8F4B7445-A6D9-4351-87D3-EF512DEA652E}" destId="{43C49B47-FFA8-4F0A-B084-E6F239D2C256}" srcOrd="13" destOrd="0" presId="urn:microsoft.com/office/officeart/2005/8/layout/process2"/>
    <dgm:cxn modelId="{F2AD3744-05DB-4819-BDB3-0B267B2A8BA9}" type="presParOf" srcId="{43C49B47-FFA8-4F0A-B084-E6F239D2C256}" destId="{192DABDA-84D6-485C-B5D1-91C15921C981}" srcOrd="0" destOrd="0" presId="urn:microsoft.com/office/officeart/2005/8/layout/process2"/>
    <dgm:cxn modelId="{CDF72FB7-CCD9-423F-9B2C-B1592024995C}" type="presParOf" srcId="{8F4B7445-A6D9-4351-87D3-EF512DEA652E}" destId="{8671659F-C2DC-4F48-975C-746D29B7C70D}" srcOrd="14" destOrd="0" presId="urn:microsoft.com/office/officeart/2005/8/layout/process2"/>
    <dgm:cxn modelId="{EF174D4A-437C-4DD0-AD8E-9F3CD6F0AD5D}" type="presParOf" srcId="{8F4B7445-A6D9-4351-87D3-EF512DEA652E}" destId="{65A989A6-D554-4B46-980B-25024A5913CA}" srcOrd="15" destOrd="0" presId="urn:microsoft.com/office/officeart/2005/8/layout/process2"/>
    <dgm:cxn modelId="{11F5BC0C-FF65-4683-AA1D-8C4FD0AF478C}" type="presParOf" srcId="{65A989A6-D554-4B46-980B-25024A5913CA}" destId="{C5BAAC59-3A04-40DA-AF87-4E577FE2C8CB}" srcOrd="0" destOrd="0" presId="urn:microsoft.com/office/officeart/2005/8/layout/process2"/>
    <dgm:cxn modelId="{93864F6C-86C5-438D-971C-73AF3F8A1E29}" type="presParOf" srcId="{8F4B7445-A6D9-4351-87D3-EF512DEA652E}" destId="{A618EE85-772E-46AF-9517-C7F5F5ECD980}" srcOrd="16" destOrd="0" presId="urn:microsoft.com/office/officeart/2005/8/layout/process2"/>
    <dgm:cxn modelId="{9030EE98-A3A9-4FF8-966E-AE6C26F57A14}" type="presParOf" srcId="{8F4B7445-A6D9-4351-87D3-EF512DEA652E}" destId="{23932AF0-4A78-4649-B21C-87B69E18B65C}" srcOrd="17" destOrd="0" presId="urn:microsoft.com/office/officeart/2005/8/layout/process2"/>
    <dgm:cxn modelId="{D7AD7623-38EE-4684-80A7-C986FB468463}" type="presParOf" srcId="{23932AF0-4A78-4649-B21C-87B69E18B65C}" destId="{B6F66B99-29FB-4BA0-880C-EEF939AE8ACD}" srcOrd="0" destOrd="0" presId="urn:microsoft.com/office/officeart/2005/8/layout/process2"/>
    <dgm:cxn modelId="{7E8DA53E-41F6-48AF-8EB5-1B05B71851E0}" type="presParOf" srcId="{8F4B7445-A6D9-4351-87D3-EF512DEA652E}" destId="{E91B1D73-6850-4B93-90C5-DE9D7206B103}" srcOrd="18" destOrd="0" presId="urn:microsoft.com/office/officeart/2005/8/layout/process2"/>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C1EE99-E339-4D73-A42A-24C018DB7535}" type="doc">
      <dgm:prSet loTypeId="urn:microsoft.com/office/officeart/2005/8/layout/hChevron3" loCatId="process" qsTypeId="urn:microsoft.com/office/officeart/2005/8/quickstyle/simple1" qsCatId="simple" csTypeId="urn:microsoft.com/office/officeart/2005/8/colors/accent1_2" csCatId="accent1"/>
      <dgm:spPr/>
      <dgm:t>
        <a:bodyPr/>
        <a:lstStyle/>
        <a:p>
          <a:endParaRPr lang="en-US"/>
        </a:p>
      </dgm:t>
    </dgm:pt>
    <dgm:pt modelId="{1E1B1643-76FE-4CD5-B368-7D6C9AE846F9}">
      <dgm:prSet/>
      <dgm:spPr/>
      <dgm:t>
        <a:bodyPr/>
        <a:lstStyle/>
        <a:p>
          <a:pPr rtl="0"/>
          <a:r>
            <a:rPr lang="en-US" b="0" dirty="0" smtClean="0"/>
            <a:t>Scissor</a:t>
          </a:r>
          <a:endParaRPr lang="en-US" b="0" dirty="0"/>
        </a:p>
      </dgm:t>
    </dgm:pt>
    <dgm:pt modelId="{3677B14F-232A-45FD-AAE5-9CB0ADD52A82}" type="parTrans" cxnId="{23D0D3B7-5180-4A88-A5EB-C5FD83DEB5FA}">
      <dgm:prSet/>
      <dgm:spPr/>
      <dgm:t>
        <a:bodyPr/>
        <a:lstStyle/>
        <a:p>
          <a:endParaRPr lang="en-US"/>
        </a:p>
      </dgm:t>
    </dgm:pt>
    <dgm:pt modelId="{428F80CD-3767-47B0-BA66-236E9B019170}" type="sibTrans" cxnId="{23D0D3B7-5180-4A88-A5EB-C5FD83DEB5FA}">
      <dgm:prSet/>
      <dgm:spPr/>
      <dgm:t>
        <a:bodyPr/>
        <a:lstStyle/>
        <a:p>
          <a:endParaRPr lang="en-US"/>
        </a:p>
      </dgm:t>
    </dgm:pt>
    <dgm:pt modelId="{890D4D6E-5C2C-41E3-BD60-32F160A1B564}">
      <dgm:prSet/>
      <dgm:spPr/>
      <dgm:t>
        <a:bodyPr/>
        <a:lstStyle/>
        <a:p>
          <a:pPr rtl="0"/>
          <a:r>
            <a:rPr lang="en-US" b="0" dirty="0" smtClean="0"/>
            <a:t>Alpha</a:t>
          </a:r>
          <a:endParaRPr lang="en-US" b="0" dirty="0"/>
        </a:p>
      </dgm:t>
    </dgm:pt>
    <dgm:pt modelId="{FD40CC12-D752-4515-8786-0DA4A1413B62}" type="parTrans" cxnId="{9C756226-3EC9-4F5D-8F8F-22AE79A885FC}">
      <dgm:prSet/>
      <dgm:spPr/>
      <dgm:t>
        <a:bodyPr/>
        <a:lstStyle/>
        <a:p>
          <a:endParaRPr lang="en-US"/>
        </a:p>
      </dgm:t>
    </dgm:pt>
    <dgm:pt modelId="{EFA747F6-5239-4BEB-A941-56031892C8B7}" type="sibTrans" cxnId="{9C756226-3EC9-4F5D-8F8F-22AE79A885FC}">
      <dgm:prSet/>
      <dgm:spPr/>
      <dgm:t>
        <a:bodyPr/>
        <a:lstStyle/>
        <a:p>
          <a:endParaRPr lang="en-US"/>
        </a:p>
      </dgm:t>
    </dgm:pt>
    <dgm:pt modelId="{86BF397B-3A8A-4842-B9F6-6BDEDA8EC760}">
      <dgm:prSet/>
      <dgm:spPr/>
      <dgm:t>
        <a:bodyPr/>
        <a:lstStyle/>
        <a:p>
          <a:pPr rtl="0"/>
          <a:r>
            <a:rPr lang="en-US" b="0" dirty="0" smtClean="0"/>
            <a:t>Stencil</a:t>
          </a:r>
          <a:endParaRPr lang="en-US" b="0" dirty="0"/>
        </a:p>
      </dgm:t>
    </dgm:pt>
    <dgm:pt modelId="{8AAA18A8-F2F3-4C07-A98C-3F055424FF3B}" type="parTrans" cxnId="{1EDA611E-16A9-4297-83C2-842A840B308D}">
      <dgm:prSet/>
      <dgm:spPr/>
      <dgm:t>
        <a:bodyPr/>
        <a:lstStyle/>
        <a:p>
          <a:endParaRPr lang="en-US"/>
        </a:p>
      </dgm:t>
    </dgm:pt>
    <dgm:pt modelId="{6C99A839-E446-4CD4-AC35-90652D6E66DF}" type="sibTrans" cxnId="{1EDA611E-16A9-4297-83C2-842A840B308D}">
      <dgm:prSet/>
      <dgm:spPr/>
      <dgm:t>
        <a:bodyPr/>
        <a:lstStyle/>
        <a:p>
          <a:endParaRPr lang="en-US"/>
        </a:p>
      </dgm:t>
    </dgm:pt>
    <dgm:pt modelId="{B0426770-ADE6-4070-AF5E-E7751F907E32}">
      <dgm:prSet/>
      <dgm:spPr/>
      <dgm:t>
        <a:bodyPr/>
        <a:lstStyle/>
        <a:p>
          <a:pPr rtl="0"/>
          <a:r>
            <a:rPr lang="en-US" b="0" dirty="0" smtClean="0"/>
            <a:t>Depth</a:t>
          </a:r>
          <a:endParaRPr lang="en-US" b="0" dirty="0"/>
        </a:p>
      </dgm:t>
    </dgm:pt>
    <dgm:pt modelId="{79980AAC-6A2C-4B48-AA8C-2F460AC5C4E2}" type="parTrans" cxnId="{24FC455C-D9B2-4711-8237-C754404C3474}">
      <dgm:prSet/>
      <dgm:spPr/>
      <dgm:t>
        <a:bodyPr/>
        <a:lstStyle/>
        <a:p>
          <a:endParaRPr lang="en-US"/>
        </a:p>
      </dgm:t>
    </dgm:pt>
    <dgm:pt modelId="{C0E9DFC3-EDB9-4F49-8774-8C099B69E66A}" type="sibTrans" cxnId="{24FC455C-D9B2-4711-8237-C754404C3474}">
      <dgm:prSet/>
      <dgm:spPr/>
      <dgm:t>
        <a:bodyPr/>
        <a:lstStyle/>
        <a:p>
          <a:endParaRPr lang="en-US"/>
        </a:p>
      </dgm:t>
    </dgm:pt>
    <dgm:pt modelId="{0895520E-F6D5-4F56-B615-DB12A568E348}">
      <dgm:prSet/>
      <dgm:spPr/>
      <dgm:t>
        <a:bodyPr/>
        <a:lstStyle/>
        <a:p>
          <a:pPr rtl="0"/>
          <a:r>
            <a:rPr lang="en-US" b="0" dirty="0" smtClean="0"/>
            <a:t>Blend</a:t>
          </a:r>
          <a:endParaRPr lang="en-US" b="0" dirty="0"/>
        </a:p>
      </dgm:t>
    </dgm:pt>
    <dgm:pt modelId="{16A81E96-4D55-4608-A92E-36ADD9615AFE}" type="parTrans" cxnId="{B5A51294-956F-4C7D-9471-65031D6DB6A8}">
      <dgm:prSet/>
      <dgm:spPr/>
      <dgm:t>
        <a:bodyPr/>
        <a:lstStyle/>
        <a:p>
          <a:endParaRPr lang="en-US"/>
        </a:p>
      </dgm:t>
    </dgm:pt>
    <dgm:pt modelId="{937091C3-35BB-44C4-B687-528DB33FFD55}" type="sibTrans" cxnId="{B5A51294-956F-4C7D-9471-65031D6DB6A8}">
      <dgm:prSet/>
      <dgm:spPr/>
      <dgm:t>
        <a:bodyPr/>
        <a:lstStyle/>
        <a:p>
          <a:endParaRPr lang="en-US"/>
        </a:p>
      </dgm:t>
    </dgm:pt>
    <dgm:pt modelId="{77FE6BDA-184B-4216-AE81-E6D73A6F37D2}" type="pres">
      <dgm:prSet presAssocID="{C4C1EE99-E339-4D73-A42A-24C018DB7535}" presName="Name0" presStyleCnt="0">
        <dgm:presLayoutVars>
          <dgm:dir/>
          <dgm:resizeHandles val="exact"/>
        </dgm:presLayoutVars>
      </dgm:prSet>
      <dgm:spPr/>
      <dgm:t>
        <a:bodyPr/>
        <a:lstStyle/>
        <a:p>
          <a:endParaRPr lang="en-US"/>
        </a:p>
      </dgm:t>
    </dgm:pt>
    <dgm:pt modelId="{FC89BE1A-E791-48B7-8485-21BDEA83DEA9}" type="pres">
      <dgm:prSet presAssocID="{1E1B1643-76FE-4CD5-B368-7D6C9AE846F9}" presName="parTxOnly" presStyleLbl="node1" presStyleIdx="0" presStyleCnt="5">
        <dgm:presLayoutVars>
          <dgm:bulletEnabled val="1"/>
        </dgm:presLayoutVars>
      </dgm:prSet>
      <dgm:spPr/>
      <dgm:t>
        <a:bodyPr/>
        <a:lstStyle/>
        <a:p>
          <a:endParaRPr lang="en-US"/>
        </a:p>
      </dgm:t>
    </dgm:pt>
    <dgm:pt modelId="{4977D58A-0777-40BD-BCFA-80A9B47519D6}" type="pres">
      <dgm:prSet presAssocID="{428F80CD-3767-47B0-BA66-236E9B019170}" presName="parSpace" presStyleCnt="0"/>
      <dgm:spPr/>
    </dgm:pt>
    <dgm:pt modelId="{CC5F7182-89F9-4731-8548-07D04A3602CD}" type="pres">
      <dgm:prSet presAssocID="{890D4D6E-5C2C-41E3-BD60-32F160A1B564}" presName="parTxOnly" presStyleLbl="node1" presStyleIdx="1" presStyleCnt="5">
        <dgm:presLayoutVars>
          <dgm:bulletEnabled val="1"/>
        </dgm:presLayoutVars>
      </dgm:prSet>
      <dgm:spPr/>
      <dgm:t>
        <a:bodyPr/>
        <a:lstStyle/>
        <a:p>
          <a:endParaRPr lang="en-US"/>
        </a:p>
      </dgm:t>
    </dgm:pt>
    <dgm:pt modelId="{59D36DEE-2D45-414A-8F33-F85B10B439C2}" type="pres">
      <dgm:prSet presAssocID="{EFA747F6-5239-4BEB-A941-56031892C8B7}" presName="parSpace" presStyleCnt="0"/>
      <dgm:spPr/>
    </dgm:pt>
    <dgm:pt modelId="{355540B9-2B4B-40E6-80B4-75104DC55D1C}" type="pres">
      <dgm:prSet presAssocID="{86BF397B-3A8A-4842-B9F6-6BDEDA8EC760}" presName="parTxOnly" presStyleLbl="node1" presStyleIdx="2" presStyleCnt="5">
        <dgm:presLayoutVars>
          <dgm:bulletEnabled val="1"/>
        </dgm:presLayoutVars>
      </dgm:prSet>
      <dgm:spPr/>
      <dgm:t>
        <a:bodyPr/>
        <a:lstStyle/>
        <a:p>
          <a:endParaRPr lang="en-US"/>
        </a:p>
      </dgm:t>
    </dgm:pt>
    <dgm:pt modelId="{4A1548DA-0F49-4BA5-AACD-A59C66706878}" type="pres">
      <dgm:prSet presAssocID="{6C99A839-E446-4CD4-AC35-90652D6E66DF}" presName="parSpace" presStyleCnt="0"/>
      <dgm:spPr/>
    </dgm:pt>
    <dgm:pt modelId="{84AC932F-20A8-4037-8CF7-CEE1F171EEAC}" type="pres">
      <dgm:prSet presAssocID="{B0426770-ADE6-4070-AF5E-E7751F907E32}" presName="parTxOnly" presStyleLbl="node1" presStyleIdx="3" presStyleCnt="5">
        <dgm:presLayoutVars>
          <dgm:bulletEnabled val="1"/>
        </dgm:presLayoutVars>
      </dgm:prSet>
      <dgm:spPr/>
      <dgm:t>
        <a:bodyPr/>
        <a:lstStyle/>
        <a:p>
          <a:endParaRPr lang="en-US"/>
        </a:p>
      </dgm:t>
    </dgm:pt>
    <dgm:pt modelId="{5B7C764A-528D-4CD3-AA08-CEE943B8EFA1}" type="pres">
      <dgm:prSet presAssocID="{C0E9DFC3-EDB9-4F49-8774-8C099B69E66A}" presName="parSpace" presStyleCnt="0"/>
      <dgm:spPr/>
    </dgm:pt>
    <dgm:pt modelId="{D2320D63-DE6A-411F-973E-B93701790DF5}" type="pres">
      <dgm:prSet presAssocID="{0895520E-F6D5-4F56-B615-DB12A568E348}" presName="parTxOnly" presStyleLbl="node1" presStyleIdx="4" presStyleCnt="5">
        <dgm:presLayoutVars>
          <dgm:bulletEnabled val="1"/>
        </dgm:presLayoutVars>
      </dgm:prSet>
      <dgm:spPr/>
      <dgm:t>
        <a:bodyPr/>
        <a:lstStyle/>
        <a:p>
          <a:endParaRPr lang="en-US"/>
        </a:p>
      </dgm:t>
    </dgm:pt>
  </dgm:ptLst>
  <dgm:cxnLst>
    <dgm:cxn modelId="{9C756226-3EC9-4F5D-8F8F-22AE79A885FC}" srcId="{C4C1EE99-E339-4D73-A42A-24C018DB7535}" destId="{890D4D6E-5C2C-41E3-BD60-32F160A1B564}" srcOrd="1" destOrd="0" parTransId="{FD40CC12-D752-4515-8786-0DA4A1413B62}" sibTransId="{EFA747F6-5239-4BEB-A941-56031892C8B7}"/>
    <dgm:cxn modelId="{B5A51294-956F-4C7D-9471-65031D6DB6A8}" srcId="{C4C1EE99-E339-4D73-A42A-24C018DB7535}" destId="{0895520E-F6D5-4F56-B615-DB12A568E348}" srcOrd="4" destOrd="0" parTransId="{16A81E96-4D55-4608-A92E-36ADD9615AFE}" sibTransId="{937091C3-35BB-44C4-B687-528DB33FFD55}"/>
    <dgm:cxn modelId="{23D0D3B7-5180-4A88-A5EB-C5FD83DEB5FA}" srcId="{C4C1EE99-E339-4D73-A42A-24C018DB7535}" destId="{1E1B1643-76FE-4CD5-B368-7D6C9AE846F9}" srcOrd="0" destOrd="0" parTransId="{3677B14F-232A-45FD-AAE5-9CB0ADD52A82}" sibTransId="{428F80CD-3767-47B0-BA66-236E9B019170}"/>
    <dgm:cxn modelId="{D72FFA6F-0EB6-4FC8-B69A-8E0501F74D34}" type="presOf" srcId="{890D4D6E-5C2C-41E3-BD60-32F160A1B564}" destId="{CC5F7182-89F9-4731-8548-07D04A3602CD}" srcOrd="0" destOrd="0" presId="urn:microsoft.com/office/officeart/2005/8/layout/hChevron3"/>
    <dgm:cxn modelId="{15D4875B-1E01-4749-8C6F-D2A92D3B9D36}" type="presOf" srcId="{0895520E-F6D5-4F56-B615-DB12A568E348}" destId="{D2320D63-DE6A-411F-973E-B93701790DF5}" srcOrd="0" destOrd="0" presId="urn:microsoft.com/office/officeart/2005/8/layout/hChevron3"/>
    <dgm:cxn modelId="{24FC455C-D9B2-4711-8237-C754404C3474}" srcId="{C4C1EE99-E339-4D73-A42A-24C018DB7535}" destId="{B0426770-ADE6-4070-AF5E-E7751F907E32}" srcOrd="3" destOrd="0" parTransId="{79980AAC-6A2C-4B48-AA8C-2F460AC5C4E2}" sibTransId="{C0E9DFC3-EDB9-4F49-8774-8C099B69E66A}"/>
    <dgm:cxn modelId="{D5B6F527-5F07-4D64-9383-9CBDFE01747A}" type="presOf" srcId="{C4C1EE99-E339-4D73-A42A-24C018DB7535}" destId="{77FE6BDA-184B-4216-AE81-E6D73A6F37D2}" srcOrd="0" destOrd="0" presId="urn:microsoft.com/office/officeart/2005/8/layout/hChevron3"/>
    <dgm:cxn modelId="{871F4711-3D20-449C-8293-0735B8394027}" type="presOf" srcId="{86BF397B-3A8A-4842-B9F6-6BDEDA8EC760}" destId="{355540B9-2B4B-40E6-80B4-75104DC55D1C}" srcOrd="0" destOrd="0" presId="urn:microsoft.com/office/officeart/2005/8/layout/hChevron3"/>
    <dgm:cxn modelId="{1EDA611E-16A9-4297-83C2-842A840B308D}" srcId="{C4C1EE99-E339-4D73-A42A-24C018DB7535}" destId="{86BF397B-3A8A-4842-B9F6-6BDEDA8EC760}" srcOrd="2" destOrd="0" parTransId="{8AAA18A8-F2F3-4C07-A98C-3F055424FF3B}" sibTransId="{6C99A839-E446-4CD4-AC35-90652D6E66DF}"/>
    <dgm:cxn modelId="{A4EA7CC1-8AE2-4691-A9A7-B15FF632A756}" type="presOf" srcId="{1E1B1643-76FE-4CD5-B368-7D6C9AE846F9}" destId="{FC89BE1A-E791-48B7-8485-21BDEA83DEA9}" srcOrd="0" destOrd="0" presId="urn:microsoft.com/office/officeart/2005/8/layout/hChevron3"/>
    <dgm:cxn modelId="{752865A0-92B6-4EA2-B16E-EE67EB4BFA69}" type="presOf" srcId="{B0426770-ADE6-4070-AF5E-E7751F907E32}" destId="{84AC932F-20A8-4037-8CF7-CEE1F171EEAC}" srcOrd="0" destOrd="0" presId="urn:microsoft.com/office/officeart/2005/8/layout/hChevron3"/>
    <dgm:cxn modelId="{0F4B58FF-9EF2-46B0-AAB2-96DC550A08C7}" type="presParOf" srcId="{77FE6BDA-184B-4216-AE81-E6D73A6F37D2}" destId="{FC89BE1A-E791-48B7-8485-21BDEA83DEA9}" srcOrd="0" destOrd="0" presId="urn:microsoft.com/office/officeart/2005/8/layout/hChevron3"/>
    <dgm:cxn modelId="{DD38C72E-456D-4D71-9976-05312A92E8E7}" type="presParOf" srcId="{77FE6BDA-184B-4216-AE81-E6D73A6F37D2}" destId="{4977D58A-0777-40BD-BCFA-80A9B47519D6}" srcOrd="1" destOrd="0" presId="urn:microsoft.com/office/officeart/2005/8/layout/hChevron3"/>
    <dgm:cxn modelId="{26DDEF58-DEBB-42A4-86D7-9F85B018FF1C}" type="presParOf" srcId="{77FE6BDA-184B-4216-AE81-E6D73A6F37D2}" destId="{CC5F7182-89F9-4731-8548-07D04A3602CD}" srcOrd="2" destOrd="0" presId="urn:microsoft.com/office/officeart/2005/8/layout/hChevron3"/>
    <dgm:cxn modelId="{92A13D70-D2DA-4AAD-A65C-740EE091F7E4}" type="presParOf" srcId="{77FE6BDA-184B-4216-AE81-E6D73A6F37D2}" destId="{59D36DEE-2D45-414A-8F33-F85B10B439C2}" srcOrd="3" destOrd="0" presId="urn:microsoft.com/office/officeart/2005/8/layout/hChevron3"/>
    <dgm:cxn modelId="{F75CE285-B4FA-4EBD-91F7-4B80A4FF5A90}" type="presParOf" srcId="{77FE6BDA-184B-4216-AE81-E6D73A6F37D2}" destId="{355540B9-2B4B-40E6-80B4-75104DC55D1C}" srcOrd="4" destOrd="0" presId="urn:microsoft.com/office/officeart/2005/8/layout/hChevron3"/>
    <dgm:cxn modelId="{F772246D-00CF-43A4-8321-AFA4445FEA30}" type="presParOf" srcId="{77FE6BDA-184B-4216-AE81-E6D73A6F37D2}" destId="{4A1548DA-0F49-4BA5-AACD-A59C66706878}" srcOrd="5" destOrd="0" presId="urn:microsoft.com/office/officeart/2005/8/layout/hChevron3"/>
    <dgm:cxn modelId="{2CD50404-1B45-4F81-94B4-153F5B701AE2}" type="presParOf" srcId="{77FE6BDA-184B-4216-AE81-E6D73A6F37D2}" destId="{84AC932F-20A8-4037-8CF7-CEE1F171EEAC}" srcOrd="6" destOrd="0" presId="urn:microsoft.com/office/officeart/2005/8/layout/hChevron3"/>
    <dgm:cxn modelId="{80597FF1-0611-42C0-A474-A978FA022520}" type="presParOf" srcId="{77FE6BDA-184B-4216-AE81-E6D73A6F37D2}" destId="{5B7C764A-528D-4CD3-AA08-CEE943B8EFA1}" srcOrd="7" destOrd="0" presId="urn:microsoft.com/office/officeart/2005/8/layout/hChevron3"/>
    <dgm:cxn modelId="{B1F95839-1126-418C-88B8-EBC0F95DAB24}" type="presParOf" srcId="{77FE6BDA-184B-4216-AE81-E6D73A6F37D2}" destId="{D2320D63-DE6A-411F-973E-B93701790DF5}" srcOrd="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3E83E82-ACC9-4D02-BA71-941777BD752A}" type="doc">
      <dgm:prSet loTypeId="urn:microsoft.com/office/officeart/2005/8/layout/hChevron3" loCatId="process" qsTypeId="urn:microsoft.com/office/officeart/2005/8/quickstyle/simple2" qsCatId="simple" csTypeId="urn:microsoft.com/office/officeart/2005/8/colors/accent1_2" csCatId="accent1" phldr="1"/>
      <dgm:spPr/>
      <dgm:t>
        <a:bodyPr/>
        <a:lstStyle/>
        <a:p>
          <a:endParaRPr lang="en-US"/>
        </a:p>
      </dgm:t>
    </dgm:pt>
    <dgm:pt modelId="{3C817D12-D377-42B5-85E5-949279B4E214}">
      <dgm:prSet phldrT="[Text]"/>
      <dgm:spPr/>
      <dgm:t>
        <a:bodyPr/>
        <a:lstStyle/>
        <a:p>
          <a:r>
            <a:rPr lang="en-US" smtClean="0"/>
            <a:t>Nearest-neighbor interpolation</a:t>
          </a:r>
          <a:endParaRPr lang="en-US"/>
        </a:p>
      </dgm:t>
    </dgm:pt>
    <dgm:pt modelId="{FD52A963-1A7F-4305-8CBC-9C9FB5858A53}" type="parTrans" cxnId="{7DE4504E-63DF-494B-A322-B0ADC74BF8EE}">
      <dgm:prSet/>
      <dgm:spPr/>
      <dgm:t>
        <a:bodyPr/>
        <a:lstStyle/>
        <a:p>
          <a:endParaRPr lang="en-US"/>
        </a:p>
      </dgm:t>
    </dgm:pt>
    <dgm:pt modelId="{6FC8F376-2D49-4932-B10B-E30FC6E91975}" type="sibTrans" cxnId="{7DE4504E-63DF-494B-A322-B0ADC74BF8EE}">
      <dgm:prSet/>
      <dgm:spPr/>
      <dgm:t>
        <a:bodyPr/>
        <a:lstStyle/>
        <a:p>
          <a:endParaRPr lang="en-US"/>
        </a:p>
      </dgm:t>
    </dgm:pt>
    <dgm:pt modelId="{61729C4F-ECE9-4D70-AC04-2592792ECEED}">
      <dgm:prSet/>
      <dgm:spPr/>
      <dgm:t>
        <a:bodyPr/>
        <a:lstStyle/>
        <a:p>
          <a:r>
            <a:rPr lang="en-US" smtClean="0"/>
            <a:t>Nearest-neighbor with mipmapping</a:t>
          </a:r>
          <a:endParaRPr lang="en-US"/>
        </a:p>
      </dgm:t>
    </dgm:pt>
    <dgm:pt modelId="{1824F801-9406-443F-A669-CA6699D87658}" type="parTrans" cxnId="{15CCCD7B-F037-4574-837F-69721B2BD7C9}">
      <dgm:prSet/>
      <dgm:spPr/>
      <dgm:t>
        <a:bodyPr/>
        <a:lstStyle/>
        <a:p>
          <a:endParaRPr lang="en-US"/>
        </a:p>
      </dgm:t>
    </dgm:pt>
    <dgm:pt modelId="{13C8D97C-9956-4956-BED9-BF517D77298D}" type="sibTrans" cxnId="{15CCCD7B-F037-4574-837F-69721B2BD7C9}">
      <dgm:prSet/>
      <dgm:spPr/>
      <dgm:t>
        <a:bodyPr/>
        <a:lstStyle/>
        <a:p>
          <a:endParaRPr lang="en-US"/>
        </a:p>
      </dgm:t>
    </dgm:pt>
    <dgm:pt modelId="{B110ED92-6A8D-4A3E-8D67-CAC847C17745}">
      <dgm:prSet/>
      <dgm:spPr/>
      <dgm:t>
        <a:bodyPr/>
        <a:lstStyle/>
        <a:p>
          <a:r>
            <a:rPr lang="en-US" smtClean="0"/>
            <a:t>Bilinear filtering</a:t>
          </a:r>
          <a:endParaRPr lang="en-US"/>
        </a:p>
      </dgm:t>
    </dgm:pt>
    <dgm:pt modelId="{4EAF52F8-110B-451A-B237-BBCD5701A214}" type="parTrans" cxnId="{4B3A435A-2BE6-4EC4-9D4D-DC686CCE3149}">
      <dgm:prSet/>
      <dgm:spPr/>
      <dgm:t>
        <a:bodyPr/>
        <a:lstStyle/>
        <a:p>
          <a:endParaRPr lang="en-US"/>
        </a:p>
      </dgm:t>
    </dgm:pt>
    <dgm:pt modelId="{4A6E3CB8-6891-445C-8049-ACF1A77EB219}" type="sibTrans" cxnId="{4B3A435A-2BE6-4EC4-9D4D-DC686CCE3149}">
      <dgm:prSet/>
      <dgm:spPr/>
      <dgm:t>
        <a:bodyPr/>
        <a:lstStyle/>
        <a:p>
          <a:endParaRPr lang="en-US"/>
        </a:p>
      </dgm:t>
    </dgm:pt>
    <dgm:pt modelId="{877DA697-E97E-4344-B931-D4DDB9D0ED99}">
      <dgm:prSet/>
      <dgm:spPr/>
      <dgm:t>
        <a:bodyPr/>
        <a:lstStyle/>
        <a:p>
          <a:r>
            <a:rPr lang="en-US" smtClean="0"/>
            <a:t>Trilinear filtering</a:t>
          </a:r>
          <a:endParaRPr lang="en-US"/>
        </a:p>
      </dgm:t>
    </dgm:pt>
    <dgm:pt modelId="{8225179D-1C70-4516-8EF9-CB5C04A379B6}" type="parTrans" cxnId="{D8CDAAA1-E8FB-4047-BFBB-448284650381}">
      <dgm:prSet/>
      <dgm:spPr/>
      <dgm:t>
        <a:bodyPr/>
        <a:lstStyle/>
        <a:p>
          <a:endParaRPr lang="en-US"/>
        </a:p>
      </dgm:t>
    </dgm:pt>
    <dgm:pt modelId="{7742030B-15CF-4994-920E-5D820F356E41}" type="sibTrans" cxnId="{D8CDAAA1-E8FB-4047-BFBB-448284650381}">
      <dgm:prSet/>
      <dgm:spPr/>
      <dgm:t>
        <a:bodyPr/>
        <a:lstStyle/>
        <a:p>
          <a:endParaRPr lang="en-US"/>
        </a:p>
      </dgm:t>
    </dgm:pt>
    <dgm:pt modelId="{CE94EFB2-496D-4B77-B458-C6EC4C8E3C40}">
      <dgm:prSet/>
      <dgm:spPr/>
      <dgm:t>
        <a:bodyPr/>
        <a:lstStyle/>
        <a:p>
          <a:r>
            <a:rPr lang="en-US" dirty="0" smtClean="0"/>
            <a:t>Anisotropic filtering</a:t>
          </a:r>
          <a:endParaRPr lang="en-US" dirty="0"/>
        </a:p>
      </dgm:t>
    </dgm:pt>
    <dgm:pt modelId="{E3A7AD6B-F7F4-4D95-AF9D-14AA9B63B72B}" type="parTrans" cxnId="{0E7D7C4D-4B57-430D-B59B-D5679E955EEB}">
      <dgm:prSet/>
      <dgm:spPr/>
      <dgm:t>
        <a:bodyPr/>
        <a:lstStyle/>
        <a:p>
          <a:endParaRPr lang="en-US"/>
        </a:p>
      </dgm:t>
    </dgm:pt>
    <dgm:pt modelId="{47F3AE6E-5B5A-4BBD-AD63-61F07959B417}" type="sibTrans" cxnId="{0E7D7C4D-4B57-430D-B59B-D5679E955EEB}">
      <dgm:prSet/>
      <dgm:spPr/>
      <dgm:t>
        <a:bodyPr/>
        <a:lstStyle/>
        <a:p>
          <a:endParaRPr lang="en-US"/>
        </a:p>
      </dgm:t>
    </dgm:pt>
    <dgm:pt modelId="{CDC4CF3D-146B-4FB0-9282-B0285B3FFDCC}" type="pres">
      <dgm:prSet presAssocID="{63E83E82-ACC9-4D02-BA71-941777BD752A}" presName="Name0" presStyleCnt="0">
        <dgm:presLayoutVars>
          <dgm:dir/>
          <dgm:resizeHandles val="exact"/>
        </dgm:presLayoutVars>
      </dgm:prSet>
      <dgm:spPr/>
      <dgm:t>
        <a:bodyPr/>
        <a:lstStyle/>
        <a:p>
          <a:endParaRPr lang="en-US"/>
        </a:p>
      </dgm:t>
    </dgm:pt>
    <dgm:pt modelId="{055610AF-09C0-4002-B86E-E0D38C76EC99}" type="pres">
      <dgm:prSet presAssocID="{3C817D12-D377-42B5-85E5-949279B4E214}" presName="parTxOnly" presStyleLbl="node1" presStyleIdx="0" presStyleCnt="5">
        <dgm:presLayoutVars>
          <dgm:bulletEnabled val="1"/>
        </dgm:presLayoutVars>
      </dgm:prSet>
      <dgm:spPr/>
      <dgm:t>
        <a:bodyPr/>
        <a:lstStyle/>
        <a:p>
          <a:endParaRPr lang="en-US"/>
        </a:p>
      </dgm:t>
    </dgm:pt>
    <dgm:pt modelId="{54ED7EDE-E435-48C1-89EF-15E6C0CD2C35}" type="pres">
      <dgm:prSet presAssocID="{6FC8F376-2D49-4932-B10B-E30FC6E91975}" presName="parSpace" presStyleCnt="0"/>
      <dgm:spPr/>
    </dgm:pt>
    <dgm:pt modelId="{2E9DD0AA-9EAE-48CD-969F-A508AD692228}" type="pres">
      <dgm:prSet presAssocID="{61729C4F-ECE9-4D70-AC04-2592792ECEED}" presName="parTxOnly" presStyleLbl="node1" presStyleIdx="1" presStyleCnt="5">
        <dgm:presLayoutVars>
          <dgm:bulletEnabled val="1"/>
        </dgm:presLayoutVars>
      </dgm:prSet>
      <dgm:spPr/>
      <dgm:t>
        <a:bodyPr/>
        <a:lstStyle/>
        <a:p>
          <a:endParaRPr lang="en-US"/>
        </a:p>
      </dgm:t>
    </dgm:pt>
    <dgm:pt modelId="{4F40D75F-C79B-4530-9E25-46EE690BE25F}" type="pres">
      <dgm:prSet presAssocID="{13C8D97C-9956-4956-BED9-BF517D77298D}" presName="parSpace" presStyleCnt="0"/>
      <dgm:spPr/>
    </dgm:pt>
    <dgm:pt modelId="{32A87F23-E35A-44F2-AED4-C6E0D5052F00}" type="pres">
      <dgm:prSet presAssocID="{B110ED92-6A8D-4A3E-8D67-CAC847C17745}" presName="parTxOnly" presStyleLbl="node1" presStyleIdx="2" presStyleCnt="5">
        <dgm:presLayoutVars>
          <dgm:bulletEnabled val="1"/>
        </dgm:presLayoutVars>
      </dgm:prSet>
      <dgm:spPr/>
      <dgm:t>
        <a:bodyPr/>
        <a:lstStyle/>
        <a:p>
          <a:endParaRPr lang="en-US"/>
        </a:p>
      </dgm:t>
    </dgm:pt>
    <dgm:pt modelId="{6D55AB0E-CB87-4050-A17C-A8898E34B6D5}" type="pres">
      <dgm:prSet presAssocID="{4A6E3CB8-6891-445C-8049-ACF1A77EB219}" presName="parSpace" presStyleCnt="0"/>
      <dgm:spPr/>
    </dgm:pt>
    <dgm:pt modelId="{65203325-021B-437D-98C6-546974C17557}" type="pres">
      <dgm:prSet presAssocID="{877DA697-E97E-4344-B931-D4DDB9D0ED99}" presName="parTxOnly" presStyleLbl="node1" presStyleIdx="3" presStyleCnt="5">
        <dgm:presLayoutVars>
          <dgm:bulletEnabled val="1"/>
        </dgm:presLayoutVars>
      </dgm:prSet>
      <dgm:spPr/>
      <dgm:t>
        <a:bodyPr/>
        <a:lstStyle/>
        <a:p>
          <a:endParaRPr lang="en-US"/>
        </a:p>
      </dgm:t>
    </dgm:pt>
    <dgm:pt modelId="{5C300951-3549-4041-B2D8-06A74EACCCE8}" type="pres">
      <dgm:prSet presAssocID="{7742030B-15CF-4994-920E-5D820F356E41}" presName="parSpace" presStyleCnt="0"/>
      <dgm:spPr/>
    </dgm:pt>
    <dgm:pt modelId="{17A883B6-413A-4AB9-8209-D48CA648A149}" type="pres">
      <dgm:prSet presAssocID="{CE94EFB2-496D-4B77-B458-C6EC4C8E3C40}" presName="parTxOnly" presStyleLbl="node1" presStyleIdx="4" presStyleCnt="5">
        <dgm:presLayoutVars>
          <dgm:bulletEnabled val="1"/>
        </dgm:presLayoutVars>
      </dgm:prSet>
      <dgm:spPr/>
      <dgm:t>
        <a:bodyPr/>
        <a:lstStyle/>
        <a:p>
          <a:endParaRPr lang="en-US"/>
        </a:p>
      </dgm:t>
    </dgm:pt>
  </dgm:ptLst>
  <dgm:cxnLst>
    <dgm:cxn modelId="{7DE4504E-63DF-494B-A322-B0ADC74BF8EE}" srcId="{63E83E82-ACC9-4D02-BA71-941777BD752A}" destId="{3C817D12-D377-42B5-85E5-949279B4E214}" srcOrd="0" destOrd="0" parTransId="{FD52A963-1A7F-4305-8CBC-9C9FB5858A53}" sibTransId="{6FC8F376-2D49-4932-B10B-E30FC6E91975}"/>
    <dgm:cxn modelId="{0E7D7C4D-4B57-430D-B59B-D5679E955EEB}" srcId="{63E83E82-ACC9-4D02-BA71-941777BD752A}" destId="{CE94EFB2-496D-4B77-B458-C6EC4C8E3C40}" srcOrd="4" destOrd="0" parTransId="{E3A7AD6B-F7F4-4D95-AF9D-14AA9B63B72B}" sibTransId="{47F3AE6E-5B5A-4BBD-AD63-61F07959B417}"/>
    <dgm:cxn modelId="{035E35C2-B2B0-45B5-BD02-764D53D33951}" type="presOf" srcId="{3C817D12-D377-42B5-85E5-949279B4E214}" destId="{055610AF-09C0-4002-B86E-E0D38C76EC99}" srcOrd="0" destOrd="0" presId="urn:microsoft.com/office/officeart/2005/8/layout/hChevron3"/>
    <dgm:cxn modelId="{EB0FC31C-EFA9-4822-BE6C-8E2A340E0712}" type="presOf" srcId="{877DA697-E97E-4344-B931-D4DDB9D0ED99}" destId="{65203325-021B-437D-98C6-546974C17557}" srcOrd="0" destOrd="0" presId="urn:microsoft.com/office/officeart/2005/8/layout/hChevron3"/>
    <dgm:cxn modelId="{0B97505B-3DF8-4149-BAA4-6E1C1D9FEBDA}" type="presOf" srcId="{CE94EFB2-496D-4B77-B458-C6EC4C8E3C40}" destId="{17A883B6-413A-4AB9-8209-D48CA648A149}" srcOrd="0" destOrd="0" presId="urn:microsoft.com/office/officeart/2005/8/layout/hChevron3"/>
    <dgm:cxn modelId="{15CCCD7B-F037-4574-837F-69721B2BD7C9}" srcId="{63E83E82-ACC9-4D02-BA71-941777BD752A}" destId="{61729C4F-ECE9-4D70-AC04-2592792ECEED}" srcOrd="1" destOrd="0" parTransId="{1824F801-9406-443F-A669-CA6699D87658}" sibTransId="{13C8D97C-9956-4956-BED9-BF517D77298D}"/>
    <dgm:cxn modelId="{4B3A435A-2BE6-4EC4-9D4D-DC686CCE3149}" srcId="{63E83E82-ACC9-4D02-BA71-941777BD752A}" destId="{B110ED92-6A8D-4A3E-8D67-CAC847C17745}" srcOrd="2" destOrd="0" parTransId="{4EAF52F8-110B-451A-B237-BBCD5701A214}" sibTransId="{4A6E3CB8-6891-445C-8049-ACF1A77EB219}"/>
    <dgm:cxn modelId="{D8CDAAA1-E8FB-4047-BFBB-448284650381}" srcId="{63E83E82-ACC9-4D02-BA71-941777BD752A}" destId="{877DA697-E97E-4344-B931-D4DDB9D0ED99}" srcOrd="3" destOrd="0" parTransId="{8225179D-1C70-4516-8EF9-CB5C04A379B6}" sibTransId="{7742030B-15CF-4994-920E-5D820F356E41}"/>
    <dgm:cxn modelId="{DC753DF2-8A1D-443D-B289-FA64CBDFED5C}" type="presOf" srcId="{B110ED92-6A8D-4A3E-8D67-CAC847C17745}" destId="{32A87F23-E35A-44F2-AED4-C6E0D5052F00}" srcOrd="0" destOrd="0" presId="urn:microsoft.com/office/officeart/2005/8/layout/hChevron3"/>
    <dgm:cxn modelId="{D89C53EA-0191-48B8-AFB4-7E1069E1BE23}" type="presOf" srcId="{61729C4F-ECE9-4D70-AC04-2592792ECEED}" destId="{2E9DD0AA-9EAE-48CD-969F-A508AD692228}" srcOrd="0" destOrd="0" presId="urn:microsoft.com/office/officeart/2005/8/layout/hChevron3"/>
    <dgm:cxn modelId="{A90BFA80-E0CD-42A0-99A2-91A393545B0F}" type="presOf" srcId="{63E83E82-ACC9-4D02-BA71-941777BD752A}" destId="{CDC4CF3D-146B-4FB0-9282-B0285B3FFDCC}" srcOrd="0" destOrd="0" presId="urn:microsoft.com/office/officeart/2005/8/layout/hChevron3"/>
    <dgm:cxn modelId="{343C83C8-FD97-4121-8174-778FB5F2F941}" type="presParOf" srcId="{CDC4CF3D-146B-4FB0-9282-B0285B3FFDCC}" destId="{055610AF-09C0-4002-B86E-E0D38C76EC99}" srcOrd="0" destOrd="0" presId="urn:microsoft.com/office/officeart/2005/8/layout/hChevron3"/>
    <dgm:cxn modelId="{30CA04F1-30F0-4C6D-A644-7BA9248313BE}" type="presParOf" srcId="{CDC4CF3D-146B-4FB0-9282-B0285B3FFDCC}" destId="{54ED7EDE-E435-48C1-89EF-15E6C0CD2C35}" srcOrd="1" destOrd="0" presId="urn:microsoft.com/office/officeart/2005/8/layout/hChevron3"/>
    <dgm:cxn modelId="{A4918AD5-328D-4B33-9F87-C36AD9578AFA}" type="presParOf" srcId="{CDC4CF3D-146B-4FB0-9282-B0285B3FFDCC}" destId="{2E9DD0AA-9EAE-48CD-969F-A508AD692228}" srcOrd="2" destOrd="0" presId="urn:microsoft.com/office/officeart/2005/8/layout/hChevron3"/>
    <dgm:cxn modelId="{C370E6E0-1FB0-4D63-B755-415F1F5A5EAA}" type="presParOf" srcId="{CDC4CF3D-146B-4FB0-9282-B0285B3FFDCC}" destId="{4F40D75F-C79B-4530-9E25-46EE690BE25F}" srcOrd="3" destOrd="0" presId="urn:microsoft.com/office/officeart/2005/8/layout/hChevron3"/>
    <dgm:cxn modelId="{AEC51438-147B-413D-96D2-C7976A507320}" type="presParOf" srcId="{CDC4CF3D-146B-4FB0-9282-B0285B3FFDCC}" destId="{32A87F23-E35A-44F2-AED4-C6E0D5052F00}" srcOrd="4" destOrd="0" presId="urn:microsoft.com/office/officeart/2005/8/layout/hChevron3"/>
    <dgm:cxn modelId="{9BE14528-C56A-439F-A1DC-1F6AF9BC5F1A}" type="presParOf" srcId="{CDC4CF3D-146B-4FB0-9282-B0285B3FFDCC}" destId="{6D55AB0E-CB87-4050-A17C-A8898E34B6D5}" srcOrd="5" destOrd="0" presId="urn:microsoft.com/office/officeart/2005/8/layout/hChevron3"/>
    <dgm:cxn modelId="{0F9A98FC-13FA-4173-8103-64F30E46E265}" type="presParOf" srcId="{CDC4CF3D-146B-4FB0-9282-B0285B3FFDCC}" destId="{65203325-021B-437D-98C6-546974C17557}" srcOrd="6" destOrd="0" presId="urn:microsoft.com/office/officeart/2005/8/layout/hChevron3"/>
    <dgm:cxn modelId="{9ACE0ADA-E5C1-4FD7-A223-F6C46E2AA533}" type="presParOf" srcId="{CDC4CF3D-146B-4FB0-9282-B0285B3FFDCC}" destId="{5C300951-3549-4041-B2D8-06A74EACCCE8}" srcOrd="7" destOrd="0" presId="urn:microsoft.com/office/officeart/2005/8/layout/hChevron3"/>
    <dgm:cxn modelId="{5B2DA871-05F4-4510-8E4B-422F003E3FA2}" type="presParOf" srcId="{CDC4CF3D-146B-4FB0-9282-B0285B3FFDCC}" destId="{17A883B6-413A-4AB9-8209-D48CA648A149}"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9372777-8FC8-4A64-BCA5-12EAF5044572}" type="doc">
      <dgm:prSet loTypeId="urn:microsoft.com/office/officeart/2005/8/layout/pList1" loCatId="list" qsTypeId="urn:microsoft.com/office/officeart/2005/8/quickstyle/simple2" qsCatId="simple" csTypeId="urn:microsoft.com/office/officeart/2005/8/colors/accent1_2" csCatId="accent1" phldr="1"/>
      <dgm:spPr/>
      <dgm:t>
        <a:bodyPr/>
        <a:lstStyle/>
        <a:p>
          <a:endParaRPr lang="en-US"/>
        </a:p>
      </dgm:t>
    </dgm:pt>
    <dgm:pt modelId="{10C16E26-A608-4503-B45B-2B6DA743DDEA}">
      <dgm:prSet/>
      <dgm:spPr/>
      <dgm:t>
        <a:bodyPr/>
        <a:lstStyle/>
        <a:p>
          <a:pPr rtl="0"/>
          <a:r>
            <a:rPr lang="en-US" dirty="0" err="1" smtClean="0"/>
            <a:t>VertexLit</a:t>
          </a:r>
          <a:endParaRPr lang="en-US" dirty="0"/>
        </a:p>
      </dgm:t>
    </dgm:pt>
    <dgm:pt modelId="{1EECB3E7-3C0D-4B49-B0D2-203DA21C7DE3}" type="parTrans" cxnId="{6A6AD30B-F3D7-459C-AF2E-3A9ED31B6922}">
      <dgm:prSet/>
      <dgm:spPr/>
      <dgm:t>
        <a:bodyPr/>
        <a:lstStyle/>
        <a:p>
          <a:endParaRPr lang="en-US"/>
        </a:p>
      </dgm:t>
    </dgm:pt>
    <dgm:pt modelId="{B9133C0B-A910-473A-9DF0-A7F4352D1A88}" type="sibTrans" cxnId="{6A6AD30B-F3D7-459C-AF2E-3A9ED31B6922}">
      <dgm:prSet/>
      <dgm:spPr/>
      <dgm:t>
        <a:bodyPr/>
        <a:lstStyle/>
        <a:p>
          <a:endParaRPr lang="en-US"/>
        </a:p>
      </dgm:t>
    </dgm:pt>
    <dgm:pt modelId="{3811069C-2A60-4060-999D-25CBFE996393}">
      <dgm:prSet/>
      <dgm:spPr/>
      <dgm:t>
        <a:bodyPr/>
        <a:lstStyle/>
        <a:p>
          <a:pPr rtl="0"/>
          <a:r>
            <a:rPr lang="en-US" dirty="0" smtClean="0"/>
            <a:t>Diffuse</a:t>
          </a:r>
          <a:endParaRPr lang="en-US" dirty="0"/>
        </a:p>
      </dgm:t>
    </dgm:pt>
    <dgm:pt modelId="{C1BC88A5-547E-4AC0-B47B-26998B17C160}" type="parTrans" cxnId="{E481B3C4-BC5C-4BB2-862B-4533EFDBFF1B}">
      <dgm:prSet/>
      <dgm:spPr/>
      <dgm:t>
        <a:bodyPr/>
        <a:lstStyle/>
        <a:p>
          <a:endParaRPr lang="en-US"/>
        </a:p>
      </dgm:t>
    </dgm:pt>
    <dgm:pt modelId="{F6191D55-A49D-4036-9236-B62F3D2877E6}" type="sibTrans" cxnId="{E481B3C4-BC5C-4BB2-862B-4533EFDBFF1B}">
      <dgm:prSet/>
      <dgm:spPr/>
      <dgm:t>
        <a:bodyPr/>
        <a:lstStyle/>
        <a:p>
          <a:endParaRPr lang="en-US"/>
        </a:p>
      </dgm:t>
    </dgm:pt>
    <dgm:pt modelId="{71919ECB-5903-4671-895F-25D0FB6E7537}">
      <dgm:prSet/>
      <dgm:spPr/>
      <dgm:t>
        <a:bodyPr/>
        <a:lstStyle/>
        <a:p>
          <a:pPr rtl="0"/>
          <a:r>
            <a:rPr lang="en-US" dirty="0" smtClean="0"/>
            <a:t>Normal mapped</a:t>
          </a:r>
          <a:endParaRPr lang="en-US" dirty="0"/>
        </a:p>
      </dgm:t>
    </dgm:pt>
    <dgm:pt modelId="{A0FE50FA-2284-4D32-A64E-58DCC6D6564E}" type="parTrans" cxnId="{B4A3CA0C-FDF7-47E3-9FE9-BDB71B0C29C4}">
      <dgm:prSet/>
      <dgm:spPr/>
      <dgm:t>
        <a:bodyPr/>
        <a:lstStyle/>
        <a:p>
          <a:endParaRPr lang="en-US"/>
        </a:p>
      </dgm:t>
    </dgm:pt>
    <dgm:pt modelId="{D505E543-235E-4E50-AD52-31C04C8775A9}" type="sibTrans" cxnId="{B4A3CA0C-FDF7-47E3-9FE9-BDB71B0C29C4}">
      <dgm:prSet/>
      <dgm:spPr/>
      <dgm:t>
        <a:bodyPr/>
        <a:lstStyle/>
        <a:p>
          <a:endParaRPr lang="en-US"/>
        </a:p>
      </dgm:t>
    </dgm:pt>
    <dgm:pt modelId="{FEF77377-7B6C-4F76-9BEE-78F482B3F61A}">
      <dgm:prSet/>
      <dgm:spPr/>
      <dgm:t>
        <a:bodyPr/>
        <a:lstStyle/>
        <a:p>
          <a:pPr rtl="0"/>
          <a:r>
            <a:rPr lang="en-US" dirty="0" smtClean="0"/>
            <a:t>Specular</a:t>
          </a:r>
          <a:endParaRPr lang="en-US" dirty="0"/>
        </a:p>
      </dgm:t>
    </dgm:pt>
    <dgm:pt modelId="{B8A8CBD5-19BC-4492-8BA7-09B7859BF7C0}" type="parTrans" cxnId="{AA5E60DF-BB83-4508-9AB8-82C5FF54ACD1}">
      <dgm:prSet/>
      <dgm:spPr/>
      <dgm:t>
        <a:bodyPr/>
        <a:lstStyle/>
        <a:p>
          <a:endParaRPr lang="en-US"/>
        </a:p>
      </dgm:t>
    </dgm:pt>
    <dgm:pt modelId="{C71148EF-5308-4294-B341-6B57DB05BEBA}" type="sibTrans" cxnId="{AA5E60DF-BB83-4508-9AB8-82C5FF54ACD1}">
      <dgm:prSet/>
      <dgm:spPr/>
      <dgm:t>
        <a:bodyPr/>
        <a:lstStyle/>
        <a:p>
          <a:endParaRPr lang="en-US"/>
        </a:p>
      </dgm:t>
    </dgm:pt>
    <dgm:pt modelId="{A51FA9E1-AC97-4ECC-AADB-C8E368CE8D9F}">
      <dgm:prSet/>
      <dgm:spPr/>
      <dgm:t>
        <a:bodyPr/>
        <a:lstStyle/>
        <a:p>
          <a:pPr rtl="0"/>
          <a:r>
            <a:rPr lang="en-US" dirty="0" smtClean="0"/>
            <a:t>Normal Mapped Specular</a:t>
          </a:r>
          <a:endParaRPr lang="en-US" dirty="0"/>
        </a:p>
      </dgm:t>
    </dgm:pt>
    <dgm:pt modelId="{499C9700-8D62-4464-AA44-CCC5E0D96AAC}" type="parTrans" cxnId="{2EA303CD-164C-4A74-9640-6AF476A00AC1}">
      <dgm:prSet/>
      <dgm:spPr/>
      <dgm:t>
        <a:bodyPr/>
        <a:lstStyle/>
        <a:p>
          <a:endParaRPr lang="en-US"/>
        </a:p>
      </dgm:t>
    </dgm:pt>
    <dgm:pt modelId="{8B546BA1-97FD-4106-814E-D145B48F4B6E}" type="sibTrans" cxnId="{2EA303CD-164C-4A74-9640-6AF476A00AC1}">
      <dgm:prSet/>
      <dgm:spPr/>
      <dgm:t>
        <a:bodyPr/>
        <a:lstStyle/>
        <a:p>
          <a:endParaRPr lang="en-US"/>
        </a:p>
      </dgm:t>
    </dgm:pt>
    <dgm:pt modelId="{38717BCC-B760-422C-AC18-45553AE076AB}">
      <dgm:prSet/>
      <dgm:spPr/>
      <dgm:t>
        <a:bodyPr/>
        <a:lstStyle/>
        <a:p>
          <a:pPr rtl="0"/>
          <a:r>
            <a:rPr lang="en-US" dirty="0" smtClean="0"/>
            <a:t>Parallax Normal mapped</a:t>
          </a:r>
          <a:endParaRPr lang="en-US" dirty="0"/>
        </a:p>
      </dgm:t>
    </dgm:pt>
    <dgm:pt modelId="{56C71165-D3B6-45EE-BD1E-84C334F4CAD2}" type="parTrans" cxnId="{F9B9303E-167D-4E02-856D-4F748F49E330}">
      <dgm:prSet/>
      <dgm:spPr/>
      <dgm:t>
        <a:bodyPr/>
        <a:lstStyle/>
        <a:p>
          <a:endParaRPr lang="en-US"/>
        </a:p>
      </dgm:t>
    </dgm:pt>
    <dgm:pt modelId="{1684F347-3C87-4680-BEC0-D4C1060C564F}" type="sibTrans" cxnId="{F9B9303E-167D-4E02-856D-4F748F49E330}">
      <dgm:prSet/>
      <dgm:spPr/>
      <dgm:t>
        <a:bodyPr/>
        <a:lstStyle/>
        <a:p>
          <a:endParaRPr lang="en-US"/>
        </a:p>
      </dgm:t>
    </dgm:pt>
    <dgm:pt modelId="{6DFCDB2A-1EAA-430A-8E8F-AA1BB61F5387}">
      <dgm:prSet/>
      <dgm:spPr/>
      <dgm:t>
        <a:bodyPr/>
        <a:lstStyle/>
        <a:p>
          <a:pPr rtl="0"/>
          <a:r>
            <a:rPr lang="en-US" dirty="0" smtClean="0"/>
            <a:t>Parallax Normal Mapped Specular </a:t>
          </a:r>
          <a:endParaRPr lang="en-US" dirty="0"/>
        </a:p>
      </dgm:t>
    </dgm:pt>
    <dgm:pt modelId="{0CDBB964-F52C-4423-B0A5-31A6912BC49E}" type="parTrans" cxnId="{1D80C24C-D276-45A0-83B1-5F3F18CC42E0}">
      <dgm:prSet/>
      <dgm:spPr/>
      <dgm:t>
        <a:bodyPr/>
        <a:lstStyle/>
        <a:p>
          <a:endParaRPr lang="en-US"/>
        </a:p>
      </dgm:t>
    </dgm:pt>
    <dgm:pt modelId="{88F2D8C9-107D-48AE-B7D5-CAAD42B7B812}" type="sibTrans" cxnId="{1D80C24C-D276-45A0-83B1-5F3F18CC42E0}">
      <dgm:prSet/>
      <dgm:spPr/>
      <dgm:t>
        <a:bodyPr/>
        <a:lstStyle/>
        <a:p>
          <a:endParaRPr lang="en-US"/>
        </a:p>
      </dgm:t>
    </dgm:pt>
    <dgm:pt modelId="{C7C8FE3B-8EE6-4E75-9EBA-81F49416919C}" type="pres">
      <dgm:prSet presAssocID="{09372777-8FC8-4A64-BCA5-12EAF5044572}" presName="Name0" presStyleCnt="0">
        <dgm:presLayoutVars>
          <dgm:dir/>
          <dgm:resizeHandles val="exact"/>
        </dgm:presLayoutVars>
      </dgm:prSet>
      <dgm:spPr/>
      <dgm:t>
        <a:bodyPr/>
        <a:lstStyle/>
        <a:p>
          <a:endParaRPr lang="en-US"/>
        </a:p>
      </dgm:t>
    </dgm:pt>
    <dgm:pt modelId="{30F527AC-15D8-4556-8584-D7AF48361729}" type="pres">
      <dgm:prSet presAssocID="{10C16E26-A608-4503-B45B-2B6DA743DDEA}" presName="compNode" presStyleCnt="0"/>
      <dgm:spPr/>
    </dgm:pt>
    <dgm:pt modelId="{AF90B0C0-B423-4F96-B0CE-CE129176005E}" type="pres">
      <dgm:prSet presAssocID="{10C16E26-A608-4503-B45B-2B6DA743DDEA}" presName="pictRect" presStyleLbl="node1" presStyleIdx="0" presStyleCnt="7" custScaleY="138872"/>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297" t="-16432" r="-60503" b="-6074"/>
          </a:stretch>
        </a:blipFill>
      </dgm:spPr>
    </dgm:pt>
    <dgm:pt modelId="{E64DC73A-DD5F-4845-A0FD-D5BB72933DA1}" type="pres">
      <dgm:prSet presAssocID="{10C16E26-A608-4503-B45B-2B6DA743DDEA}" presName="textRect" presStyleLbl="revTx" presStyleIdx="0" presStyleCnt="7" custLinFactNeighborX="-1067" custLinFactNeighborY="33535">
        <dgm:presLayoutVars>
          <dgm:bulletEnabled val="1"/>
        </dgm:presLayoutVars>
      </dgm:prSet>
      <dgm:spPr/>
      <dgm:t>
        <a:bodyPr/>
        <a:lstStyle/>
        <a:p>
          <a:endParaRPr lang="en-US"/>
        </a:p>
      </dgm:t>
    </dgm:pt>
    <dgm:pt modelId="{FB7E81C0-7094-40B2-BD7E-C21D605046C7}" type="pres">
      <dgm:prSet presAssocID="{B9133C0B-A910-473A-9DF0-A7F4352D1A88}" presName="sibTrans" presStyleLbl="sibTrans2D1" presStyleIdx="0" presStyleCnt="0"/>
      <dgm:spPr/>
      <dgm:t>
        <a:bodyPr/>
        <a:lstStyle/>
        <a:p>
          <a:endParaRPr lang="en-US"/>
        </a:p>
      </dgm:t>
    </dgm:pt>
    <dgm:pt modelId="{55D39E11-01FD-49A8-8D4F-85C9ADC1BAA0}" type="pres">
      <dgm:prSet presAssocID="{3811069C-2A60-4060-999D-25CBFE996393}" presName="compNode" presStyleCnt="0"/>
      <dgm:spPr/>
    </dgm:pt>
    <dgm:pt modelId="{5B26545F-95A0-4D0B-A1CC-E6E19C62FE20}" type="pres">
      <dgm:prSet presAssocID="{3811069C-2A60-4060-999D-25CBFE996393}" presName="pictRect" presStyleLbl="node1" presStyleIdx="1" presStyleCnt="7" custScaleY="13887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297" t="-17527" r="-57932" b="-3045"/>
          </a:stretch>
        </a:blipFill>
      </dgm:spPr>
    </dgm:pt>
    <dgm:pt modelId="{2E6A4804-A29A-42FE-BA95-9CF0347AEE53}" type="pres">
      <dgm:prSet presAssocID="{3811069C-2A60-4060-999D-25CBFE996393}" presName="textRect" presStyleLbl="revTx" presStyleIdx="1" presStyleCnt="7" custLinFactNeighborX="-1067" custLinFactNeighborY="33535">
        <dgm:presLayoutVars>
          <dgm:bulletEnabled val="1"/>
        </dgm:presLayoutVars>
      </dgm:prSet>
      <dgm:spPr/>
      <dgm:t>
        <a:bodyPr/>
        <a:lstStyle/>
        <a:p>
          <a:endParaRPr lang="en-US"/>
        </a:p>
      </dgm:t>
    </dgm:pt>
    <dgm:pt modelId="{C12FDE4F-B205-4A85-B6B0-DBFDF9766E8D}" type="pres">
      <dgm:prSet presAssocID="{F6191D55-A49D-4036-9236-B62F3D2877E6}" presName="sibTrans" presStyleLbl="sibTrans2D1" presStyleIdx="0" presStyleCnt="0"/>
      <dgm:spPr/>
      <dgm:t>
        <a:bodyPr/>
        <a:lstStyle/>
        <a:p>
          <a:endParaRPr lang="en-US"/>
        </a:p>
      </dgm:t>
    </dgm:pt>
    <dgm:pt modelId="{8AB94CDA-A09D-4E97-9049-E55CE616138E}" type="pres">
      <dgm:prSet presAssocID="{71919ECB-5903-4671-895F-25D0FB6E7537}" presName="compNode" presStyleCnt="0"/>
      <dgm:spPr/>
    </dgm:pt>
    <dgm:pt modelId="{8FCEEA08-93DB-4297-ACC1-166058FE115E}" type="pres">
      <dgm:prSet presAssocID="{71919ECB-5903-4671-895F-25D0FB6E7537}" presName="pictRect" presStyleLbl="node1" presStyleIdx="2" presStyleCnt="7" custScaleY="138872"/>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297" t="-17526" r="-60600" b="-5052"/>
          </a:stretch>
        </a:blipFill>
      </dgm:spPr>
    </dgm:pt>
    <dgm:pt modelId="{B19516C4-F426-4118-AB30-81E99BA7A79A}" type="pres">
      <dgm:prSet presAssocID="{71919ECB-5903-4671-895F-25D0FB6E7537}" presName="textRect" presStyleLbl="revTx" presStyleIdx="2" presStyleCnt="7" custLinFactNeighborX="-1067" custLinFactNeighborY="33535">
        <dgm:presLayoutVars>
          <dgm:bulletEnabled val="1"/>
        </dgm:presLayoutVars>
      </dgm:prSet>
      <dgm:spPr/>
      <dgm:t>
        <a:bodyPr/>
        <a:lstStyle/>
        <a:p>
          <a:endParaRPr lang="en-US"/>
        </a:p>
      </dgm:t>
    </dgm:pt>
    <dgm:pt modelId="{6FD5CAFA-C500-472B-A741-5A8B2BFA81CF}" type="pres">
      <dgm:prSet presAssocID="{D505E543-235E-4E50-AD52-31C04C8775A9}" presName="sibTrans" presStyleLbl="sibTrans2D1" presStyleIdx="0" presStyleCnt="0"/>
      <dgm:spPr/>
      <dgm:t>
        <a:bodyPr/>
        <a:lstStyle/>
        <a:p>
          <a:endParaRPr lang="en-US"/>
        </a:p>
      </dgm:t>
    </dgm:pt>
    <dgm:pt modelId="{B8BCC015-5B23-479D-B6EA-2A2ED31102A6}" type="pres">
      <dgm:prSet presAssocID="{FEF77377-7B6C-4F76-9BEE-78F482B3F61A}" presName="compNode" presStyleCnt="0"/>
      <dgm:spPr/>
    </dgm:pt>
    <dgm:pt modelId="{B7B54917-9CFA-46C5-BF5F-FCEE27ED879C}" type="pres">
      <dgm:prSet presAssocID="{FEF77377-7B6C-4F76-9BEE-78F482B3F61A}" presName="pictRect" presStyleLbl="node1" presStyleIdx="3" presStyleCnt="7" custScaleY="138872"/>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3898" t="-19169" r="-60436" b="-4490"/>
          </a:stretch>
        </a:blipFill>
      </dgm:spPr>
    </dgm:pt>
    <dgm:pt modelId="{E25C982D-37A9-47EF-A649-964939BDEB83}" type="pres">
      <dgm:prSet presAssocID="{FEF77377-7B6C-4F76-9BEE-78F482B3F61A}" presName="textRect" presStyleLbl="revTx" presStyleIdx="3" presStyleCnt="7" custLinFactNeighborX="-1067" custLinFactNeighborY="33535">
        <dgm:presLayoutVars>
          <dgm:bulletEnabled val="1"/>
        </dgm:presLayoutVars>
      </dgm:prSet>
      <dgm:spPr/>
      <dgm:t>
        <a:bodyPr/>
        <a:lstStyle/>
        <a:p>
          <a:endParaRPr lang="en-US"/>
        </a:p>
      </dgm:t>
    </dgm:pt>
    <dgm:pt modelId="{6B14D351-32C3-4083-8722-2BDD54BAD1AD}" type="pres">
      <dgm:prSet presAssocID="{C71148EF-5308-4294-B341-6B57DB05BEBA}" presName="sibTrans" presStyleLbl="sibTrans2D1" presStyleIdx="0" presStyleCnt="0"/>
      <dgm:spPr/>
      <dgm:t>
        <a:bodyPr/>
        <a:lstStyle/>
        <a:p>
          <a:endParaRPr lang="en-US"/>
        </a:p>
      </dgm:t>
    </dgm:pt>
    <dgm:pt modelId="{30F3BD88-902C-49BC-9F7C-252348BE3AA4}" type="pres">
      <dgm:prSet presAssocID="{A51FA9E1-AC97-4ECC-AADB-C8E368CE8D9F}" presName="compNode" presStyleCnt="0"/>
      <dgm:spPr/>
    </dgm:pt>
    <dgm:pt modelId="{00973543-F0E2-40D4-B180-FB2AFE198CE9}" type="pres">
      <dgm:prSet presAssocID="{A51FA9E1-AC97-4ECC-AADB-C8E368CE8D9F}" presName="pictRect" presStyleLbl="node1" presStyleIdx="4" presStyleCnt="7" custScaleY="138872"/>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725" t="-14789" r="-54945" b="-2352"/>
          </a:stretch>
        </a:blipFill>
      </dgm:spPr>
    </dgm:pt>
    <dgm:pt modelId="{DDD48603-0487-4BC3-96C9-2CDF375B53C5}" type="pres">
      <dgm:prSet presAssocID="{A51FA9E1-AC97-4ECC-AADB-C8E368CE8D9F}" presName="textRect" presStyleLbl="revTx" presStyleIdx="4" presStyleCnt="7" custLinFactNeighborX="-2073" custLinFactNeighborY="37804">
        <dgm:presLayoutVars>
          <dgm:bulletEnabled val="1"/>
        </dgm:presLayoutVars>
      </dgm:prSet>
      <dgm:spPr/>
      <dgm:t>
        <a:bodyPr/>
        <a:lstStyle/>
        <a:p>
          <a:endParaRPr lang="en-US"/>
        </a:p>
      </dgm:t>
    </dgm:pt>
    <dgm:pt modelId="{5CB01228-93D3-49B3-A5C4-87CE92A0FE45}" type="pres">
      <dgm:prSet presAssocID="{8B546BA1-97FD-4106-814E-D145B48F4B6E}" presName="sibTrans" presStyleLbl="sibTrans2D1" presStyleIdx="0" presStyleCnt="0"/>
      <dgm:spPr/>
      <dgm:t>
        <a:bodyPr/>
        <a:lstStyle/>
        <a:p>
          <a:endParaRPr lang="en-US"/>
        </a:p>
      </dgm:t>
    </dgm:pt>
    <dgm:pt modelId="{A4F110FF-A737-43B6-9A3F-6C2A74BAB08F}" type="pres">
      <dgm:prSet presAssocID="{38717BCC-B760-422C-AC18-45553AE076AB}" presName="compNode" presStyleCnt="0"/>
      <dgm:spPr/>
    </dgm:pt>
    <dgm:pt modelId="{392866D3-D42B-4083-80A5-A2A19F995165}" type="pres">
      <dgm:prSet presAssocID="{38717BCC-B760-422C-AC18-45553AE076AB}" presName="pictRect" presStyleLbl="node1" presStyleIdx="5" presStyleCnt="7" custScaleY="138872"/>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2297" t="-18075" r="-60577" b="-4485"/>
          </a:stretch>
        </a:blipFill>
      </dgm:spPr>
    </dgm:pt>
    <dgm:pt modelId="{79D527C3-8A0A-4AC7-A799-9E4DFD4ED4B5}" type="pres">
      <dgm:prSet presAssocID="{38717BCC-B760-422C-AC18-45553AE076AB}" presName="textRect" presStyleLbl="revTx" presStyleIdx="5" presStyleCnt="7" custLinFactNeighborX="-2073" custLinFactNeighborY="37804">
        <dgm:presLayoutVars>
          <dgm:bulletEnabled val="1"/>
        </dgm:presLayoutVars>
      </dgm:prSet>
      <dgm:spPr/>
      <dgm:t>
        <a:bodyPr/>
        <a:lstStyle/>
        <a:p>
          <a:endParaRPr lang="en-US"/>
        </a:p>
      </dgm:t>
    </dgm:pt>
    <dgm:pt modelId="{8367E035-1F80-4A9D-8CDB-FDDA87549A04}" type="pres">
      <dgm:prSet presAssocID="{1684F347-3C87-4680-BEC0-D4C1060C564F}" presName="sibTrans" presStyleLbl="sibTrans2D1" presStyleIdx="0" presStyleCnt="0"/>
      <dgm:spPr/>
      <dgm:t>
        <a:bodyPr/>
        <a:lstStyle/>
        <a:p>
          <a:endParaRPr lang="en-US"/>
        </a:p>
      </dgm:t>
    </dgm:pt>
    <dgm:pt modelId="{B30FA6C0-950A-4A73-B376-EB55E4657A56}" type="pres">
      <dgm:prSet presAssocID="{6DFCDB2A-1EAA-430A-8E8F-AA1BB61F5387}" presName="compNode" presStyleCnt="0"/>
      <dgm:spPr/>
    </dgm:pt>
    <dgm:pt modelId="{CAB4A01F-4046-4922-ABD8-1139AC747A25}" type="pres">
      <dgm:prSet presAssocID="{6DFCDB2A-1EAA-430A-8E8F-AA1BB61F5387}" presName="pictRect" presStyleLbl="node1" presStyleIdx="6" presStyleCnt="7" custScaleY="138872"/>
      <dgm:spPr>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771" t="-15336" r="-56811" b="-3996"/>
          </a:stretch>
        </a:blipFill>
      </dgm:spPr>
    </dgm:pt>
    <dgm:pt modelId="{31CA2A41-7B7A-4710-B40F-D591CBA5F5C9}" type="pres">
      <dgm:prSet presAssocID="{6DFCDB2A-1EAA-430A-8E8F-AA1BB61F5387}" presName="textRect" presStyleLbl="revTx" presStyleIdx="6" presStyleCnt="7" custLinFactNeighborX="-2073" custLinFactNeighborY="37804">
        <dgm:presLayoutVars>
          <dgm:bulletEnabled val="1"/>
        </dgm:presLayoutVars>
      </dgm:prSet>
      <dgm:spPr/>
      <dgm:t>
        <a:bodyPr/>
        <a:lstStyle/>
        <a:p>
          <a:endParaRPr lang="en-US"/>
        </a:p>
      </dgm:t>
    </dgm:pt>
  </dgm:ptLst>
  <dgm:cxnLst>
    <dgm:cxn modelId="{2EA303CD-164C-4A74-9640-6AF476A00AC1}" srcId="{09372777-8FC8-4A64-BCA5-12EAF5044572}" destId="{A51FA9E1-AC97-4ECC-AADB-C8E368CE8D9F}" srcOrd="4" destOrd="0" parTransId="{499C9700-8D62-4464-AA44-CCC5E0D96AAC}" sibTransId="{8B546BA1-97FD-4106-814E-D145B48F4B6E}"/>
    <dgm:cxn modelId="{5096B200-F1D4-45E5-BC29-6D8B53743357}" type="presOf" srcId="{A51FA9E1-AC97-4ECC-AADB-C8E368CE8D9F}" destId="{DDD48603-0487-4BC3-96C9-2CDF375B53C5}" srcOrd="0" destOrd="0" presId="urn:microsoft.com/office/officeart/2005/8/layout/pList1"/>
    <dgm:cxn modelId="{B71BF3DC-7086-4E5C-B508-272AE137C692}" type="presOf" srcId="{6DFCDB2A-1EAA-430A-8E8F-AA1BB61F5387}" destId="{31CA2A41-7B7A-4710-B40F-D591CBA5F5C9}" srcOrd="0" destOrd="0" presId="urn:microsoft.com/office/officeart/2005/8/layout/pList1"/>
    <dgm:cxn modelId="{CCD8BE30-9749-491D-92AA-A818CC1083F7}" type="presOf" srcId="{F6191D55-A49D-4036-9236-B62F3D2877E6}" destId="{C12FDE4F-B205-4A85-B6B0-DBFDF9766E8D}" srcOrd="0" destOrd="0" presId="urn:microsoft.com/office/officeart/2005/8/layout/pList1"/>
    <dgm:cxn modelId="{AA5E60DF-BB83-4508-9AB8-82C5FF54ACD1}" srcId="{09372777-8FC8-4A64-BCA5-12EAF5044572}" destId="{FEF77377-7B6C-4F76-9BEE-78F482B3F61A}" srcOrd="3" destOrd="0" parTransId="{B8A8CBD5-19BC-4492-8BA7-09B7859BF7C0}" sibTransId="{C71148EF-5308-4294-B341-6B57DB05BEBA}"/>
    <dgm:cxn modelId="{1E3454DF-CA67-4E6D-A100-9A1C4AEE2D90}" type="presOf" srcId="{FEF77377-7B6C-4F76-9BEE-78F482B3F61A}" destId="{E25C982D-37A9-47EF-A649-964939BDEB83}" srcOrd="0" destOrd="0" presId="urn:microsoft.com/office/officeart/2005/8/layout/pList1"/>
    <dgm:cxn modelId="{39840C1E-ECEC-4198-8A1E-736259575D2C}" type="presOf" srcId="{8B546BA1-97FD-4106-814E-D145B48F4B6E}" destId="{5CB01228-93D3-49B3-A5C4-87CE92A0FE45}" srcOrd="0" destOrd="0" presId="urn:microsoft.com/office/officeart/2005/8/layout/pList1"/>
    <dgm:cxn modelId="{D2F37E45-0CA1-4F37-BB85-17CFC0E2B31B}" type="presOf" srcId="{09372777-8FC8-4A64-BCA5-12EAF5044572}" destId="{C7C8FE3B-8EE6-4E75-9EBA-81F49416919C}" srcOrd="0" destOrd="0" presId="urn:microsoft.com/office/officeart/2005/8/layout/pList1"/>
    <dgm:cxn modelId="{1D80C24C-D276-45A0-83B1-5F3F18CC42E0}" srcId="{09372777-8FC8-4A64-BCA5-12EAF5044572}" destId="{6DFCDB2A-1EAA-430A-8E8F-AA1BB61F5387}" srcOrd="6" destOrd="0" parTransId="{0CDBB964-F52C-4423-B0A5-31A6912BC49E}" sibTransId="{88F2D8C9-107D-48AE-B7D5-CAAD42B7B812}"/>
    <dgm:cxn modelId="{7B54CA3D-DB2B-4612-BBC3-DE44AC51B90F}" type="presOf" srcId="{B9133C0B-A910-473A-9DF0-A7F4352D1A88}" destId="{FB7E81C0-7094-40B2-BD7E-C21D605046C7}" srcOrd="0" destOrd="0" presId="urn:microsoft.com/office/officeart/2005/8/layout/pList1"/>
    <dgm:cxn modelId="{1B77A9DC-8CA6-4408-9E21-A5E3F1C16B2F}" type="presOf" srcId="{1684F347-3C87-4680-BEC0-D4C1060C564F}" destId="{8367E035-1F80-4A9D-8CDB-FDDA87549A04}" srcOrd="0" destOrd="0" presId="urn:microsoft.com/office/officeart/2005/8/layout/pList1"/>
    <dgm:cxn modelId="{5B8D12E8-C4EF-44B4-92AD-592FD53B9766}" type="presOf" srcId="{10C16E26-A608-4503-B45B-2B6DA743DDEA}" destId="{E64DC73A-DD5F-4845-A0FD-D5BB72933DA1}" srcOrd="0" destOrd="0" presId="urn:microsoft.com/office/officeart/2005/8/layout/pList1"/>
    <dgm:cxn modelId="{6A6AD30B-F3D7-459C-AF2E-3A9ED31B6922}" srcId="{09372777-8FC8-4A64-BCA5-12EAF5044572}" destId="{10C16E26-A608-4503-B45B-2B6DA743DDEA}" srcOrd="0" destOrd="0" parTransId="{1EECB3E7-3C0D-4B49-B0D2-203DA21C7DE3}" sibTransId="{B9133C0B-A910-473A-9DF0-A7F4352D1A88}"/>
    <dgm:cxn modelId="{F9B9303E-167D-4E02-856D-4F748F49E330}" srcId="{09372777-8FC8-4A64-BCA5-12EAF5044572}" destId="{38717BCC-B760-422C-AC18-45553AE076AB}" srcOrd="5" destOrd="0" parTransId="{56C71165-D3B6-45EE-BD1E-84C334F4CAD2}" sibTransId="{1684F347-3C87-4680-BEC0-D4C1060C564F}"/>
    <dgm:cxn modelId="{E3B7E43B-F6BC-4272-958F-1AA0C1CFAD7B}" type="presOf" srcId="{D505E543-235E-4E50-AD52-31C04C8775A9}" destId="{6FD5CAFA-C500-472B-A741-5A8B2BFA81CF}" srcOrd="0" destOrd="0" presId="urn:microsoft.com/office/officeart/2005/8/layout/pList1"/>
    <dgm:cxn modelId="{E481B3C4-BC5C-4BB2-862B-4533EFDBFF1B}" srcId="{09372777-8FC8-4A64-BCA5-12EAF5044572}" destId="{3811069C-2A60-4060-999D-25CBFE996393}" srcOrd="1" destOrd="0" parTransId="{C1BC88A5-547E-4AC0-B47B-26998B17C160}" sibTransId="{F6191D55-A49D-4036-9236-B62F3D2877E6}"/>
    <dgm:cxn modelId="{B4A3CA0C-FDF7-47E3-9FE9-BDB71B0C29C4}" srcId="{09372777-8FC8-4A64-BCA5-12EAF5044572}" destId="{71919ECB-5903-4671-895F-25D0FB6E7537}" srcOrd="2" destOrd="0" parTransId="{A0FE50FA-2284-4D32-A64E-58DCC6D6564E}" sibTransId="{D505E543-235E-4E50-AD52-31C04C8775A9}"/>
    <dgm:cxn modelId="{82CBFEA8-C4C0-4B4D-8024-F7C3CBFA53EB}" type="presOf" srcId="{38717BCC-B760-422C-AC18-45553AE076AB}" destId="{79D527C3-8A0A-4AC7-A799-9E4DFD4ED4B5}" srcOrd="0" destOrd="0" presId="urn:microsoft.com/office/officeart/2005/8/layout/pList1"/>
    <dgm:cxn modelId="{5791788D-90A2-4746-833E-90CE8DE75E64}" type="presOf" srcId="{71919ECB-5903-4671-895F-25D0FB6E7537}" destId="{B19516C4-F426-4118-AB30-81E99BA7A79A}" srcOrd="0" destOrd="0" presId="urn:microsoft.com/office/officeart/2005/8/layout/pList1"/>
    <dgm:cxn modelId="{34D6DA3D-EC3E-4F56-8D23-32F364F09B72}" type="presOf" srcId="{C71148EF-5308-4294-B341-6B57DB05BEBA}" destId="{6B14D351-32C3-4083-8722-2BDD54BAD1AD}" srcOrd="0" destOrd="0" presId="urn:microsoft.com/office/officeart/2005/8/layout/pList1"/>
    <dgm:cxn modelId="{1EFCBB8C-9E3E-4273-8CB1-F58DE3DC5EE3}" type="presOf" srcId="{3811069C-2A60-4060-999D-25CBFE996393}" destId="{2E6A4804-A29A-42FE-BA95-9CF0347AEE53}" srcOrd="0" destOrd="0" presId="urn:microsoft.com/office/officeart/2005/8/layout/pList1"/>
    <dgm:cxn modelId="{5DB74281-754F-44D7-8A6C-3C656CC2ED8C}" type="presParOf" srcId="{C7C8FE3B-8EE6-4E75-9EBA-81F49416919C}" destId="{30F527AC-15D8-4556-8584-D7AF48361729}" srcOrd="0" destOrd="0" presId="urn:microsoft.com/office/officeart/2005/8/layout/pList1"/>
    <dgm:cxn modelId="{7EF10193-274F-4185-A858-8DF565B70ECA}" type="presParOf" srcId="{30F527AC-15D8-4556-8584-D7AF48361729}" destId="{AF90B0C0-B423-4F96-B0CE-CE129176005E}" srcOrd="0" destOrd="0" presId="urn:microsoft.com/office/officeart/2005/8/layout/pList1"/>
    <dgm:cxn modelId="{2152CB54-303E-48ED-AA2F-B57E561FCCF5}" type="presParOf" srcId="{30F527AC-15D8-4556-8584-D7AF48361729}" destId="{E64DC73A-DD5F-4845-A0FD-D5BB72933DA1}" srcOrd="1" destOrd="0" presId="urn:microsoft.com/office/officeart/2005/8/layout/pList1"/>
    <dgm:cxn modelId="{969657BF-BA40-4602-9787-FD96E0A2A794}" type="presParOf" srcId="{C7C8FE3B-8EE6-4E75-9EBA-81F49416919C}" destId="{FB7E81C0-7094-40B2-BD7E-C21D605046C7}" srcOrd="1" destOrd="0" presId="urn:microsoft.com/office/officeart/2005/8/layout/pList1"/>
    <dgm:cxn modelId="{2C5B5D3A-D4C9-4EA5-B7A4-94D68834F639}" type="presParOf" srcId="{C7C8FE3B-8EE6-4E75-9EBA-81F49416919C}" destId="{55D39E11-01FD-49A8-8D4F-85C9ADC1BAA0}" srcOrd="2" destOrd="0" presId="urn:microsoft.com/office/officeart/2005/8/layout/pList1"/>
    <dgm:cxn modelId="{F4DC690E-4B2E-4E00-9B24-D45873D53A70}" type="presParOf" srcId="{55D39E11-01FD-49A8-8D4F-85C9ADC1BAA0}" destId="{5B26545F-95A0-4D0B-A1CC-E6E19C62FE20}" srcOrd="0" destOrd="0" presId="urn:microsoft.com/office/officeart/2005/8/layout/pList1"/>
    <dgm:cxn modelId="{1FD8B58A-929D-4216-91FD-521D618A5CEE}" type="presParOf" srcId="{55D39E11-01FD-49A8-8D4F-85C9ADC1BAA0}" destId="{2E6A4804-A29A-42FE-BA95-9CF0347AEE53}" srcOrd="1" destOrd="0" presId="urn:microsoft.com/office/officeart/2005/8/layout/pList1"/>
    <dgm:cxn modelId="{C20436C5-1327-4097-BFEA-A145B3BD5114}" type="presParOf" srcId="{C7C8FE3B-8EE6-4E75-9EBA-81F49416919C}" destId="{C12FDE4F-B205-4A85-B6B0-DBFDF9766E8D}" srcOrd="3" destOrd="0" presId="urn:microsoft.com/office/officeart/2005/8/layout/pList1"/>
    <dgm:cxn modelId="{8F29DB48-3B97-477D-B464-4CB834238FB0}" type="presParOf" srcId="{C7C8FE3B-8EE6-4E75-9EBA-81F49416919C}" destId="{8AB94CDA-A09D-4E97-9049-E55CE616138E}" srcOrd="4" destOrd="0" presId="urn:microsoft.com/office/officeart/2005/8/layout/pList1"/>
    <dgm:cxn modelId="{758EA9DD-E7AC-48E6-A3C5-F5D54B9BF37A}" type="presParOf" srcId="{8AB94CDA-A09D-4E97-9049-E55CE616138E}" destId="{8FCEEA08-93DB-4297-ACC1-166058FE115E}" srcOrd="0" destOrd="0" presId="urn:microsoft.com/office/officeart/2005/8/layout/pList1"/>
    <dgm:cxn modelId="{D37C75F0-BCB3-4EFC-AF70-2C7B0991BC17}" type="presParOf" srcId="{8AB94CDA-A09D-4E97-9049-E55CE616138E}" destId="{B19516C4-F426-4118-AB30-81E99BA7A79A}" srcOrd="1" destOrd="0" presId="urn:microsoft.com/office/officeart/2005/8/layout/pList1"/>
    <dgm:cxn modelId="{32E4EE54-FEDE-4EBB-91CA-4634CB0092EB}" type="presParOf" srcId="{C7C8FE3B-8EE6-4E75-9EBA-81F49416919C}" destId="{6FD5CAFA-C500-472B-A741-5A8B2BFA81CF}" srcOrd="5" destOrd="0" presId="urn:microsoft.com/office/officeart/2005/8/layout/pList1"/>
    <dgm:cxn modelId="{CD6CA3DB-BB81-4F9D-A59C-828D65328815}" type="presParOf" srcId="{C7C8FE3B-8EE6-4E75-9EBA-81F49416919C}" destId="{B8BCC015-5B23-479D-B6EA-2A2ED31102A6}" srcOrd="6" destOrd="0" presId="urn:microsoft.com/office/officeart/2005/8/layout/pList1"/>
    <dgm:cxn modelId="{9E874E08-3B87-499C-9A06-A3632AD051A7}" type="presParOf" srcId="{B8BCC015-5B23-479D-B6EA-2A2ED31102A6}" destId="{B7B54917-9CFA-46C5-BF5F-FCEE27ED879C}" srcOrd="0" destOrd="0" presId="urn:microsoft.com/office/officeart/2005/8/layout/pList1"/>
    <dgm:cxn modelId="{E160F492-094F-4213-8BC3-8C21B8E2328E}" type="presParOf" srcId="{B8BCC015-5B23-479D-B6EA-2A2ED31102A6}" destId="{E25C982D-37A9-47EF-A649-964939BDEB83}" srcOrd="1" destOrd="0" presId="urn:microsoft.com/office/officeart/2005/8/layout/pList1"/>
    <dgm:cxn modelId="{A3493C62-ED1D-40B4-9CED-52C4C19D5781}" type="presParOf" srcId="{C7C8FE3B-8EE6-4E75-9EBA-81F49416919C}" destId="{6B14D351-32C3-4083-8722-2BDD54BAD1AD}" srcOrd="7" destOrd="0" presId="urn:microsoft.com/office/officeart/2005/8/layout/pList1"/>
    <dgm:cxn modelId="{6D34D214-D25A-425A-AF24-5CD15E05086D}" type="presParOf" srcId="{C7C8FE3B-8EE6-4E75-9EBA-81F49416919C}" destId="{30F3BD88-902C-49BC-9F7C-252348BE3AA4}" srcOrd="8" destOrd="0" presId="urn:microsoft.com/office/officeart/2005/8/layout/pList1"/>
    <dgm:cxn modelId="{407E17B3-1D41-44F3-8C96-4786855F3080}" type="presParOf" srcId="{30F3BD88-902C-49BC-9F7C-252348BE3AA4}" destId="{00973543-F0E2-40D4-B180-FB2AFE198CE9}" srcOrd="0" destOrd="0" presId="urn:microsoft.com/office/officeart/2005/8/layout/pList1"/>
    <dgm:cxn modelId="{3FE87BE3-1061-4F08-8369-217C970BE52D}" type="presParOf" srcId="{30F3BD88-902C-49BC-9F7C-252348BE3AA4}" destId="{DDD48603-0487-4BC3-96C9-2CDF375B53C5}" srcOrd="1" destOrd="0" presId="urn:microsoft.com/office/officeart/2005/8/layout/pList1"/>
    <dgm:cxn modelId="{763DC3A9-4109-4F01-B7B2-6664E9B4C6C8}" type="presParOf" srcId="{C7C8FE3B-8EE6-4E75-9EBA-81F49416919C}" destId="{5CB01228-93D3-49B3-A5C4-87CE92A0FE45}" srcOrd="9" destOrd="0" presId="urn:microsoft.com/office/officeart/2005/8/layout/pList1"/>
    <dgm:cxn modelId="{34146338-B235-4694-847C-710448041AB2}" type="presParOf" srcId="{C7C8FE3B-8EE6-4E75-9EBA-81F49416919C}" destId="{A4F110FF-A737-43B6-9A3F-6C2A74BAB08F}" srcOrd="10" destOrd="0" presId="urn:microsoft.com/office/officeart/2005/8/layout/pList1"/>
    <dgm:cxn modelId="{4EC56225-635E-45B3-871E-45BF6F427B91}" type="presParOf" srcId="{A4F110FF-A737-43B6-9A3F-6C2A74BAB08F}" destId="{392866D3-D42B-4083-80A5-A2A19F995165}" srcOrd="0" destOrd="0" presId="urn:microsoft.com/office/officeart/2005/8/layout/pList1"/>
    <dgm:cxn modelId="{6ACF3621-CF93-4B34-8E66-6F4FF84C0CF0}" type="presParOf" srcId="{A4F110FF-A737-43B6-9A3F-6C2A74BAB08F}" destId="{79D527C3-8A0A-4AC7-A799-9E4DFD4ED4B5}" srcOrd="1" destOrd="0" presId="urn:microsoft.com/office/officeart/2005/8/layout/pList1"/>
    <dgm:cxn modelId="{BB07F632-2EE2-4591-8E83-E7DF2A772191}" type="presParOf" srcId="{C7C8FE3B-8EE6-4E75-9EBA-81F49416919C}" destId="{8367E035-1F80-4A9D-8CDB-FDDA87549A04}" srcOrd="11" destOrd="0" presId="urn:microsoft.com/office/officeart/2005/8/layout/pList1"/>
    <dgm:cxn modelId="{8A7D37A9-0EF2-4CA6-B559-6519260A21D1}" type="presParOf" srcId="{C7C8FE3B-8EE6-4E75-9EBA-81F49416919C}" destId="{B30FA6C0-950A-4A73-B376-EB55E4657A56}" srcOrd="12" destOrd="0" presId="urn:microsoft.com/office/officeart/2005/8/layout/pList1"/>
    <dgm:cxn modelId="{0EA8ABC2-C5D2-47BA-91BD-FFF9904D708A}" type="presParOf" srcId="{B30FA6C0-950A-4A73-B376-EB55E4657A56}" destId="{CAB4A01F-4046-4922-ABD8-1139AC747A25}" srcOrd="0" destOrd="0" presId="urn:microsoft.com/office/officeart/2005/8/layout/pList1"/>
    <dgm:cxn modelId="{2459990A-200D-41FD-8F13-FD4E559B5DCF}" type="presParOf" srcId="{B30FA6C0-950A-4A73-B376-EB55E4657A56}" destId="{31CA2A41-7B7A-4710-B40F-D591CBA5F5C9}"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C76D546-84DF-45C4-A478-EC3F14E2DCD3}" type="doc">
      <dgm:prSet loTypeId="urn:microsoft.com/office/officeart/2005/8/layout/pList1" loCatId="list" qsTypeId="urn:microsoft.com/office/officeart/2005/8/quickstyle/simple2" qsCatId="simple" csTypeId="urn:microsoft.com/office/officeart/2005/8/colors/accent1_2" csCatId="accent1" phldr="1"/>
      <dgm:spPr/>
      <dgm:t>
        <a:bodyPr/>
        <a:lstStyle/>
        <a:p>
          <a:endParaRPr lang="en-US"/>
        </a:p>
      </dgm:t>
    </dgm:pt>
    <dgm:pt modelId="{9C0C3011-2933-467E-988B-B642A53A202C}">
      <dgm:prSet/>
      <dgm:spPr/>
      <dgm:t>
        <a:bodyPr/>
        <a:lstStyle/>
        <a:p>
          <a:pPr rtl="0"/>
          <a:r>
            <a:rPr lang="en-US" dirty="0" err="1" smtClean="0"/>
            <a:t>Gouraud</a:t>
          </a:r>
          <a:endParaRPr lang="en-US" dirty="0"/>
        </a:p>
      </dgm:t>
    </dgm:pt>
    <dgm:pt modelId="{0393B2E4-0A69-45FC-BAFB-FC434041C7A3}" type="parTrans" cxnId="{B5E43CC3-3C34-4720-9245-16BD012212D8}">
      <dgm:prSet/>
      <dgm:spPr/>
      <dgm:t>
        <a:bodyPr/>
        <a:lstStyle/>
        <a:p>
          <a:endParaRPr lang="en-US"/>
        </a:p>
      </dgm:t>
    </dgm:pt>
    <dgm:pt modelId="{310189E4-F8AE-4365-9159-BFDB4452761E}" type="sibTrans" cxnId="{B5E43CC3-3C34-4720-9245-16BD012212D8}">
      <dgm:prSet/>
      <dgm:spPr/>
      <dgm:t>
        <a:bodyPr/>
        <a:lstStyle/>
        <a:p>
          <a:endParaRPr lang="en-US"/>
        </a:p>
      </dgm:t>
    </dgm:pt>
    <dgm:pt modelId="{FD35075F-4E9E-4ADD-81BD-427D8B7E5688}">
      <dgm:prSet/>
      <dgm:spPr/>
      <dgm:t>
        <a:bodyPr/>
        <a:lstStyle/>
        <a:p>
          <a:pPr rtl="0"/>
          <a:r>
            <a:rPr lang="en-US" smtClean="0"/>
            <a:t>Phong</a:t>
          </a:r>
          <a:endParaRPr lang="en-US"/>
        </a:p>
      </dgm:t>
    </dgm:pt>
    <dgm:pt modelId="{4D1E74EE-FFD3-4418-88A2-C667F51C2E13}" type="parTrans" cxnId="{B58DF23F-8BA1-44E8-9483-3EB542B61BB1}">
      <dgm:prSet/>
      <dgm:spPr/>
      <dgm:t>
        <a:bodyPr/>
        <a:lstStyle/>
        <a:p>
          <a:endParaRPr lang="en-US"/>
        </a:p>
      </dgm:t>
    </dgm:pt>
    <dgm:pt modelId="{396039F6-DA12-44E0-AF65-5AC6327AEC76}" type="sibTrans" cxnId="{B58DF23F-8BA1-44E8-9483-3EB542B61BB1}">
      <dgm:prSet/>
      <dgm:spPr/>
      <dgm:t>
        <a:bodyPr/>
        <a:lstStyle/>
        <a:p>
          <a:endParaRPr lang="en-US"/>
        </a:p>
      </dgm:t>
    </dgm:pt>
    <dgm:pt modelId="{FC5448D8-93CB-4BDD-892F-CE2704B9CEE5}" type="pres">
      <dgm:prSet presAssocID="{CC76D546-84DF-45C4-A478-EC3F14E2DCD3}" presName="Name0" presStyleCnt="0">
        <dgm:presLayoutVars>
          <dgm:dir/>
          <dgm:resizeHandles val="exact"/>
        </dgm:presLayoutVars>
      </dgm:prSet>
      <dgm:spPr/>
      <dgm:t>
        <a:bodyPr/>
        <a:lstStyle/>
        <a:p>
          <a:endParaRPr lang="en-US"/>
        </a:p>
      </dgm:t>
    </dgm:pt>
    <dgm:pt modelId="{08BEBF47-E353-4DB0-90D0-298F1EFB0D98}" type="pres">
      <dgm:prSet presAssocID="{9C0C3011-2933-467E-988B-B642A53A202C}" presName="compNode" presStyleCnt="0"/>
      <dgm:spPr/>
    </dgm:pt>
    <dgm:pt modelId="{3ECA80CF-6A49-477F-BA34-A0C743FE4F53}" type="pres">
      <dgm:prSet presAssocID="{9C0C3011-2933-467E-988B-B642A53A202C}" presName="pict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pt>
    <dgm:pt modelId="{88192DA3-89E6-4C77-8FD2-A335D2797F46}" type="pres">
      <dgm:prSet presAssocID="{9C0C3011-2933-467E-988B-B642A53A202C}" presName="textRect" presStyleLbl="revTx" presStyleIdx="0" presStyleCnt="2">
        <dgm:presLayoutVars>
          <dgm:bulletEnabled val="1"/>
        </dgm:presLayoutVars>
      </dgm:prSet>
      <dgm:spPr/>
      <dgm:t>
        <a:bodyPr/>
        <a:lstStyle/>
        <a:p>
          <a:endParaRPr lang="en-US"/>
        </a:p>
      </dgm:t>
    </dgm:pt>
    <dgm:pt modelId="{60FF58B3-7A38-4F89-BD2F-29E15D354E99}" type="pres">
      <dgm:prSet presAssocID="{310189E4-F8AE-4365-9159-BFDB4452761E}" presName="sibTrans" presStyleLbl="sibTrans2D1" presStyleIdx="0" presStyleCnt="0"/>
      <dgm:spPr/>
      <dgm:t>
        <a:bodyPr/>
        <a:lstStyle/>
        <a:p>
          <a:endParaRPr lang="en-US"/>
        </a:p>
      </dgm:t>
    </dgm:pt>
    <dgm:pt modelId="{2E7F1F8B-7189-4FDC-970A-3D04ECC90743}" type="pres">
      <dgm:prSet presAssocID="{FD35075F-4E9E-4ADD-81BD-427D8B7E5688}" presName="compNode" presStyleCnt="0"/>
      <dgm:spPr/>
    </dgm:pt>
    <dgm:pt modelId="{5C5329FF-9890-4817-B451-8EBFD8967103}" type="pres">
      <dgm:prSet presAssocID="{FD35075F-4E9E-4ADD-81BD-427D8B7E5688}" presName="pictRect" presStyleLbl="nod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t="-18000" b="-18000"/>
          </a:stretch>
        </a:blipFill>
      </dgm:spPr>
    </dgm:pt>
    <dgm:pt modelId="{5680EAA8-43CA-45A0-8FC8-707A26558611}" type="pres">
      <dgm:prSet presAssocID="{FD35075F-4E9E-4ADD-81BD-427D8B7E5688}" presName="textRect" presStyleLbl="revTx" presStyleIdx="1" presStyleCnt="2">
        <dgm:presLayoutVars>
          <dgm:bulletEnabled val="1"/>
        </dgm:presLayoutVars>
      </dgm:prSet>
      <dgm:spPr/>
      <dgm:t>
        <a:bodyPr/>
        <a:lstStyle/>
        <a:p>
          <a:endParaRPr lang="en-US"/>
        </a:p>
      </dgm:t>
    </dgm:pt>
  </dgm:ptLst>
  <dgm:cxnLst>
    <dgm:cxn modelId="{0C235CBA-5857-4F6C-89C4-DCC455E93303}" type="presOf" srcId="{9C0C3011-2933-467E-988B-B642A53A202C}" destId="{88192DA3-89E6-4C77-8FD2-A335D2797F46}" srcOrd="0" destOrd="0" presId="urn:microsoft.com/office/officeart/2005/8/layout/pList1"/>
    <dgm:cxn modelId="{68FBF644-FBD7-4BBF-A8A4-60E392BA12E3}" type="presOf" srcId="{CC76D546-84DF-45C4-A478-EC3F14E2DCD3}" destId="{FC5448D8-93CB-4BDD-892F-CE2704B9CEE5}" srcOrd="0" destOrd="0" presId="urn:microsoft.com/office/officeart/2005/8/layout/pList1"/>
    <dgm:cxn modelId="{2E7CBFD9-D72D-4017-A784-64255BDF93F4}" type="presOf" srcId="{310189E4-F8AE-4365-9159-BFDB4452761E}" destId="{60FF58B3-7A38-4F89-BD2F-29E15D354E99}" srcOrd="0" destOrd="0" presId="urn:microsoft.com/office/officeart/2005/8/layout/pList1"/>
    <dgm:cxn modelId="{F33F22B6-B883-42DA-B811-A429EDF8224A}" type="presOf" srcId="{FD35075F-4E9E-4ADD-81BD-427D8B7E5688}" destId="{5680EAA8-43CA-45A0-8FC8-707A26558611}" srcOrd="0" destOrd="0" presId="urn:microsoft.com/office/officeart/2005/8/layout/pList1"/>
    <dgm:cxn modelId="{B5E43CC3-3C34-4720-9245-16BD012212D8}" srcId="{CC76D546-84DF-45C4-A478-EC3F14E2DCD3}" destId="{9C0C3011-2933-467E-988B-B642A53A202C}" srcOrd="0" destOrd="0" parTransId="{0393B2E4-0A69-45FC-BAFB-FC434041C7A3}" sibTransId="{310189E4-F8AE-4365-9159-BFDB4452761E}"/>
    <dgm:cxn modelId="{B58DF23F-8BA1-44E8-9483-3EB542B61BB1}" srcId="{CC76D546-84DF-45C4-A478-EC3F14E2DCD3}" destId="{FD35075F-4E9E-4ADD-81BD-427D8B7E5688}" srcOrd="1" destOrd="0" parTransId="{4D1E74EE-FFD3-4418-88A2-C667F51C2E13}" sibTransId="{396039F6-DA12-44E0-AF65-5AC6327AEC76}"/>
    <dgm:cxn modelId="{C2DEF2F5-1162-45DF-938D-8644FCEE024C}" type="presParOf" srcId="{FC5448D8-93CB-4BDD-892F-CE2704B9CEE5}" destId="{08BEBF47-E353-4DB0-90D0-298F1EFB0D98}" srcOrd="0" destOrd="0" presId="urn:microsoft.com/office/officeart/2005/8/layout/pList1"/>
    <dgm:cxn modelId="{1444EC9C-178B-46C1-9241-16179D692011}" type="presParOf" srcId="{08BEBF47-E353-4DB0-90D0-298F1EFB0D98}" destId="{3ECA80CF-6A49-477F-BA34-A0C743FE4F53}" srcOrd="0" destOrd="0" presId="urn:microsoft.com/office/officeart/2005/8/layout/pList1"/>
    <dgm:cxn modelId="{7CAFB04F-CB00-4944-9DD3-58CCAEFDFD2F}" type="presParOf" srcId="{08BEBF47-E353-4DB0-90D0-298F1EFB0D98}" destId="{88192DA3-89E6-4C77-8FD2-A335D2797F46}" srcOrd="1" destOrd="0" presId="urn:microsoft.com/office/officeart/2005/8/layout/pList1"/>
    <dgm:cxn modelId="{77C1B361-4B30-4254-A7C3-347CED28015D}" type="presParOf" srcId="{FC5448D8-93CB-4BDD-892F-CE2704B9CEE5}" destId="{60FF58B3-7A38-4F89-BD2F-29E15D354E99}" srcOrd="1" destOrd="0" presId="urn:microsoft.com/office/officeart/2005/8/layout/pList1"/>
    <dgm:cxn modelId="{611A80E1-3382-4CA0-A108-5954E29315A3}" type="presParOf" srcId="{FC5448D8-93CB-4BDD-892F-CE2704B9CEE5}" destId="{2E7F1F8B-7189-4FDC-970A-3D04ECC90743}" srcOrd="2" destOrd="0" presId="urn:microsoft.com/office/officeart/2005/8/layout/pList1"/>
    <dgm:cxn modelId="{125260F5-B9D6-4E4B-823E-0C542451369A}" type="presParOf" srcId="{2E7F1F8B-7189-4FDC-970A-3D04ECC90743}" destId="{5C5329FF-9890-4817-B451-8EBFD8967103}" srcOrd="0" destOrd="0" presId="urn:microsoft.com/office/officeart/2005/8/layout/pList1"/>
    <dgm:cxn modelId="{1741B888-2B6C-4B84-9CA9-37DDCFE9A316}" type="presParOf" srcId="{2E7F1F8B-7189-4FDC-970A-3D04ECC90743}" destId="{5680EAA8-43CA-45A0-8FC8-707A26558611}"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BB1DCF3-2056-4D6F-8400-6C3B4D0AF587}"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665991AC-8025-44EB-930D-F51AED153267}">
      <dgm:prSet/>
      <dgm:spPr/>
      <dgm:t>
        <a:bodyPr/>
        <a:lstStyle/>
        <a:p>
          <a:pPr rtl="0"/>
          <a:r>
            <a:rPr lang="en-US" dirty="0" smtClean="0"/>
            <a:t>PLANE PROJECTION SHADOWS</a:t>
          </a:r>
          <a:endParaRPr lang="en-US" dirty="0"/>
        </a:p>
      </dgm:t>
    </dgm:pt>
    <dgm:pt modelId="{BBBD253B-2EAB-4062-83E2-C4F95E4B48B0}" type="parTrans" cxnId="{FDBAFA7D-5E9F-411E-BC8D-6F59DE9A11F8}">
      <dgm:prSet/>
      <dgm:spPr/>
      <dgm:t>
        <a:bodyPr/>
        <a:lstStyle/>
        <a:p>
          <a:endParaRPr lang="en-US"/>
        </a:p>
      </dgm:t>
    </dgm:pt>
    <dgm:pt modelId="{0AE0C287-EABD-4242-A042-5428FA7899C0}" type="sibTrans" cxnId="{FDBAFA7D-5E9F-411E-BC8D-6F59DE9A11F8}">
      <dgm:prSet/>
      <dgm:spPr/>
      <dgm:t>
        <a:bodyPr/>
        <a:lstStyle/>
        <a:p>
          <a:endParaRPr lang="en-US"/>
        </a:p>
      </dgm:t>
    </dgm:pt>
    <dgm:pt modelId="{FE2F2D8D-395A-4134-BD2B-A520A0D92627}">
      <dgm:prSet/>
      <dgm:spPr/>
      <dgm:t>
        <a:bodyPr/>
        <a:lstStyle/>
        <a:p>
          <a:pPr rtl="0"/>
          <a:r>
            <a:rPr lang="en-US" smtClean="0"/>
            <a:t>Flattened objects/imposters on planar surfaces</a:t>
          </a:r>
          <a:endParaRPr lang="en-US"/>
        </a:p>
      </dgm:t>
    </dgm:pt>
    <dgm:pt modelId="{398C8DB9-8AD9-4D69-975C-5AB994ADDA8C}" type="parTrans" cxnId="{F243F0F8-DA6B-4EEA-9CAC-644A59A5AB24}">
      <dgm:prSet/>
      <dgm:spPr/>
      <dgm:t>
        <a:bodyPr/>
        <a:lstStyle/>
        <a:p>
          <a:endParaRPr lang="en-US"/>
        </a:p>
      </dgm:t>
    </dgm:pt>
    <dgm:pt modelId="{B3173D88-B640-4F4C-897C-487EF17E2ECA}" type="sibTrans" cxnId="{F243F0F8-DA6B-4EEA-9CAC-644A59A5AB24}">
      <dgm:prSet/>
      <dgm:spPr/>
      <dgm:t>
        <a:bodyPr/>
        <a:lstStyle/>
        <a:p>
          <a:endParaRPr lang="en-US"/>
        </a:p>
      </dgm:t>
    </dgm:pt>
    <dgm:pt modelId="{F7880882-1F3C-4FAE-91AA-A77B4492CA51}">
      <dgm:prSet/>
      <dgm:spPr/>
      <dgm:t>
        <a:bodyPr/>
        <a:lstStyle/>
        <a:p>
          <a:pPr rtl="0"/>
          <a:r>
            <a:rPr lang="en-US" smtClean="0"/>
            <a:t>Fast but unrealistic </a:t>
          </a:r>
          <a:endParaRPr lang="en-US"/>
        </a:p>
      </dgm:t>
    </dgm:pt>
    <dgm:pt modelId="{E1E3E797-AC8E-4DC3-8C06-494841FF79A9}" type="parTrans" cxnId="{B0E0A2B4-2E08-4197-BDEC-F2EE313D15FF}">
      <dgm:prSet/>
      <dgm:spPr/>
      <dgm:t>
        <a:bodyPr/>
        <a:lstStyle/>
        <a:p>
          <a:endParaRPr lang="en-US"/>
        </a:p>
      </dgm:t>
    </dgm:pt>
    <dgm:pt modelId="{83698217-983B-4777-BA44-22212A901ABF}" type="sibTrans" cxnId="{B0E0A2B4-2E08-4197-BDEC-F2EE313D15FF}">
      <dgm:prSet/>
      <dgm:spPr/>
      <dgm:t>
        <a:bodyPr/>
        <a:lstStyle/>
        <a:p>
          <a:endParaRPr lang="en-US"/>
        </a:p>
      </dgm:t>
    </dgm:pt>
    <dgm:pt modelId="{35E35E31-81FB-42CD-B31D-D571C6850BD7}">
      <dgm:prSet/>
      <dgm:spPr/>
      <dgm:t>
        <a:bodyPr/>
        <a:lstStyle/>
        <a:p>
          <a:pPr rtl="0"/>
          <a:r>
            <a:rPr lang="en-US" dirty="0" smtClean="0"/>
            <a:t>No self-shadows</a:t>
          </a:r>
          <a:endParaRPr lang="en-US" dirty="0"/>
        </a:p>
      </dgm:t>
    </dgm:pt>
    <dgm:pt modelId="{F9E556A5-A566-4AFD-BD60-445908AE85D1}" type="parTrans" cxnId="{DFFD6072-72D6-4D42-8ADB-FEF6576AA42D}">
      <dgm:prSet/>
      <dgm:spPr/>
      <dgm:t>
        <a:bodyPr/>
        <a:lstStyle/>
        <a:p>
          <a:endParaRPr lang="en-US"/>
        </a:p>
      </dgm:t>
    </dgm:pt>
    <dgm:pt modelId="{8A5C5F82-6A7C-4002-AFA2-9A999D6E7576}" type="sibTrans" cxnId="{DFFD6072-72D6-4D42-8ADB-FEF6576AA42D}">
      <dgm:prSet/>
      <dgm:spPr/>
      <dgm:t>
        <a:bodyPr/>
        <a:lstStyle/>
        <a:p>
          <a:endParaRPr lang="en-US"/>
        </a:p>
      </dgm:t>
    </dgm:pt>
    <dgm:pt modelId="{4497A71C-5B29-4EB2-B687-37210C1202E4}">
      <dgm:prSet/>
      <dgm:spPr/>
      <dgm:t>
        <a:bodyPr/>
        <a:lstStyle/>
        <a:p>
          <a:pPr rtl="0"/>
          <a:r>
            <a:rPr lang="en-US" dirty="0" smtClean="0"/>
            <a:t>SHADOW VOLUMES</a:t>
          </a:r>
          <a:endParaRPr lang="en-US" dirty="0"/>
        </a:p>
      </dgm:t>
    </dgm:pt>
    <dgm:pt modelId="{3B720BAA-7148-4B84-9F89-2BA430026946}" type="parTrans" cxnId="{9E9A8DA5-E57F-4C4C-9BC5-C0AE0E41094A}">
      <dgm:prSet/>
      <dgm:spPr/>
      <dgm:t>
        <a:bodyPr/>
        <a:lstStyle/>
        <a:p>
          <a:endParaRPr lang="en-US"/>
        </a:p>
      </dgm:t>
    </dgm:pt>
    <dgm:pt modelId="{F62E3652-9564-4A2B-916C-424664138C68}" type="sibTrans" cxnId="{9E9A8DA5-E57F-4C4C-9BC5-C0AE0E41094A}">
      <dgm:prSet/>
      <dgm:spPr/>
      <dgm:t>
        <a:bodyPr/>
        <a:lstStyle/>
        <a:p>
          <a:endParaRPr lang="en-US"/>
        </a:p>
      </dgm:t>
    </dgm:pt>
    <dgm:pt modelId="{B0F736D4-631A-4BC1-B9F9-405515739D92}">
      <dgm:prSet/>
      <dgm:spPr/>
      <dgm:t>
        <a:bodyPr/>
        <a:lstStyle/>
        <a:p>
          <a:pPr rtl="0"/>
          <a:r>
            <a:rPr lang="en-US" dirty="0" smtClean="0"/>
            <a:t>Computationally heavy</a:t>
          </a:r>
          <a:endParaRPr lang="en-US" dirty="0"/>
        </a:p>
      </dgm:t>
    </dgm:pt>
    <dgm:pt modelId="{CCDFA592-0D0A-4909-9890-68341E01EDE3}" type="parTrans" cxnId="{41A6F0A4-7255-4AF4-8C2E-AFD028F6A96B}">
      <dgm:prSet/>
      <dgm:spPr/>
      <dgm:t>
        <a:bodyPr/>
        <a:lstStyle/>
        <a:p>
          <a:endParaRPr lang="en-US"/>
        </a:p>
      </dgm:t>
    </dgm:pt>
    <dgm:pt modelId="{7A5A17B7-0536-423E-8220-1160AB002D44}" type="sibTrans" cxnId="{41A6F0A4-7255-4AF4-8C2E-AFD028F6A96B}">
      <dgm:prSet/>
      <dgm:spPr/>
      <dgm:t>
        <a:bodyPr/>
        <a:lstStyle/>
        <a:p>
          <a:endParaRPr lang="en-US"/>
        </a:p>
      </dgm:t>
    </dgm:pt>
    <dgm:pt modelId="{431302D0-9995-4ACC-9576-D330B16F4A5A}">
      <dgm:prSet/>
      <dgm:spPr/>
      <dgm:t>
        <a:bodyPr/>
        <a:lstStyle/>
        <a:p>
          <a:pPr rtl="0"/>
          <a:r>
            <a:rPr lang="en-US" dirty="0" smtClean="0"/>
            <a:t>Using stencil buffer or texture</a:t>
          </a:r>
          <a:endParaRPr lang="en-US" dirty="0"/>
        </a:p>
      </dgm:t>
    </dgm:pt>
    <dgm:pt modelId="{758CD4BA-5163-46AD-923D-8F3C225D2258}" type="parTrans" cxnId="{EC5DBB44-3358-45DE-AA4C-B08459141EE7}">
      <dgm:prSet/>
      <dgm:spPr/>
      <dgm:t>
        <a:bodyPr/>
        <a:lstStyle/>
        <a:p>
          <a:endParaRPr lang="en-US"/>
        </a:p>
      </dgm:t>
    </dgm:pt>
    <dgm:pt modelId="{274F8D62-9813-4685-A704-EADD5AA13ED7}" type="sibTrans" cxnId="{EC5DBB44-3358-45DE-AA4C-B08459141EE7}">
      <dgm:prSet/>
      <dgm:spPr/>
      <dgm:t>
        <a:bodyPr/>
        <a:lstStyle/>
        <a:p>
          <a:endParaRPr lang="en-US"/>
        </a:p>
      </dgm:t>
    </dgm:pt>
    <dgm:pt modelId="{4FBD7339-814F-4451-AE9C-3CE46A090863}">
      <dgm:prSet/>
      <dgm:spPr/>
      <dgm:t>
        <a:bodyPr/>
        <a:lstStyle/>
        <a:p>
          <a:pPr rtl="0"/>
          <a:r>
            <a:rPr lang="en-US" dirty="0" smtClean="0"/>
            <a:t>DEPTH SHADOW MAPPING</a:t>
          </a:r>
          <a:endParaRPr lang="en-US" dirty="0"/>
        </a:p>
      </dgm:t>
    </dgm:pt>
    <dgm:pt modelId="{F40AC141-CC2A-4F4A-B0C2-5995B8C82155}" type="parTrans" cxnId="{ADF1517F-1634-49E7-8BB4-0E46E846DF3F}">
      <dgm:prSet/>
      <dgm:spPr/>
      <dgm:t>
        <a:bodyPr/>
        <a:lstStyle/>
        <a:p>
          <a:endParaRPr lang="en-US"/>
        </a:p>
      </dgm:t>
    </dgm:pt>
    <dgm:pt modelId="{536D60AD-6C97-4161-8C16-4AE2BBF89A6B}" type="sibTrans" cxnId="{ADF1517F-1634-49E7-8BB4-0E46E846DF3F}">
      <dgm:prSet/>
      <dgm:spPr/>
      <dgm:t>
        <a:bodyPr/>
        <a:lstStyle/>
        <a:p>
          <a:endParaRPr lang="en-US"/>
        </a:p>
      </dgm:t>
    </dgm:pt>
    <dgm:pt modelId="{99F2CF64-7E8D-47DE-A57C-818AC6261D61}">
      <dgm:prSet/>
      <dgm:spPr/>
      <dgm:t>
        <a:bodyPr/>
        <a:lstStyle/>
        <a:p>
          <a:pPr algn="l" rtl="0"/>
          <a:r>
            <a:rPr lang="en-US" dirty="0" smtClean="0"/>
            <a:t>VERTEX </a:t>
          </a:r>
          <a:r>
            <a:rPr lang="en-US" b="0" i="0" dirty="0" smtClean="0"/>
            <a:t>PROJECTION</a:t>
          </a:r>
          <a:endParaRPr lang="en-US" dirty="0" smtClean="0"/>
        </a:p>
      </dgm:t>
    </dgm:pt>
    <dgm:pt modelId="{5DED4172-5B1C-4A82-A340-4471A8A7F188}" type="parTrans" cxnId="{6BD5B3E7-54E0-4E4B-B148-8BE4885911CA}">
      <dgm:prSet/>
      <dgm:spPr/>
      <dgm:t>
        <a:bodyPr/>
        <a:lstStyle/>
        <a:p>
          <a:endParaRPr lang="en-US"/>
        </a:p>
      </dgm:t>
    </dgm:pt>
    <dgm:pt modelId="{3FEEE54B-2D7B-4F03-9A12-6901CD916F09}" type="sibTrans" cxnId="{6BD5B3E7-54E0-4E4B-B148-8BE4885911CA}">
      <dgm:prSet/>
      <dgm:spPr/>
      <dgm:t>
        <a:bodyPr/>
        <a:lstStyle/>
        <a:p>
          <a:endParaRPr lang="en-US"/>
        </a:p>
      </dgm:t>
    </dgm:pt>
    <dgm:pt modelId="{06C7F7F0-04BE-43D0-BD53-F5AE2596F92F}">
      <dgm:prSet/>
      <dgm:spPr/>
      <dgm:t>
        <a:bodyPr/>
        <a:lstStyle/>
        <a:p>
          <a:r>
            <a:rPr lang="sv-SE" dirty="0" smtClean="0"/>
            <a:t>Soft shadows: average map pixels</a:t>
          </a:r>
        </a:p>
      </dgm:t>
    </dgm:pt>
    <dgm:pt modelId="{8745D1DC-92CA-441B-B6DE-308398F87D95}" type="parTrans" cxnId="{54A8DAA4-0F42-4850-A643-A901BBB1C9B0}">
      <dgm:prSet/>
      <dgm:spPr/>
      <dgm:t>
        <a:bodyPr/>
        <a:lstStyle/>
        <a:p>
          <a:endParaRPr lang="en-US"/>
        </a:p>
      </dgm:t>
    </dgm:pt>
    <dgm:pt modelId="{B3430523-0945-4B9C-9F2A-326F77801812}" type="sibTrans" cxnId="{54A8DAA4-0F42-4850-A643-A901BBB1C9B0}">
      <dgm:prSet/>
      <dgm:spPr/>
      <dgm:t>
        <a:bodyPr/>
        <a:lstStyle/>
        <a:p>
          <a:endParaRPr lang="en-US"/>
        </a:p>
      </dgm:t>
    </dgm:pt>
    <dgm:pt modelId="{AA4ABBB9-8C25-429E-B6B0-F2313F5FA81C}">
      <dgm:prSet/>
      <dgm:spPr/>
      <dgm:t>
        <a:bodyPr/>
        <a:lstStyle/>
        <a:p>
          <a:pPr rtl="0"/>
          <a:r>
            <a:rPr lang="sv-SE" dirty="0" smtClean="0"/>
            <a:t>Hard shadows: nearest map pixel</a:t>
          </a:r>
          <a:endParaRPr lang="en-US" dirty="0"/>
        </a:p>
      </dgm:t>
    </dgm:pt>
    <dgm:pt modelId="{331BD78B-B499-4A45-AA11-DC8880CA0FE2}" type="parTrans" cxnId="{CDDA616B-44FC-44FE-9D8F-D3EDB8685ACC}">
      <dgm:prSet/>
      <dgm:spPr/>
      <dgm:t>
        <a:bodyPr/>
        <a:lstStyle/>
        <a:p>
          <a:endParaRPr lang="en-US"/>
        </a:p>
      </dgm:t>
    </dgm:pt>
    <dgm:pt modelId="{690B39D8-46EF-4433-A1BB-592F984AA1BF}" type="sibTrans" cxnId="{CDDA616B-44FC-44FE-9D8F-D3EDB8685ACC}">
      <dgm:prSet/>
      <dgm:spPr/>
      <dgm:t>
        <a:bodyPr/>
        <a:lstStyle/>
        <a:p>
          <a:endParaRPr lang="en-US"/>
        </a:p>
      </dgm:t>
    </dgm:pt>
    <dgm:pt modelId="{E98CC5C7-17DE-40AE-B692-7721913383EB}">
      <dgm:prSet/>
      <dgm:spPr/>
      <dgm:t>
        <a:bodyPr/>
        <a:lstStyle/>
        <a:p>
          <a:pPr rtl="0"/>
          <a:r>
            <a:rPr lang="sv-SE" dirty="0" smtClean="0"/>
            <a:t>Hardware</a:t>
          </a:r>
          <a:endParaRPr lang="en-US" dirty="0"/>
        </a:p>
      </dgm:t>
    </dgm:pt>
    <dgm:pt modelId="{9BB3E2C3-F791-4905-A4E1-525BE329C80D}" type="parTrans" cxnId="{D64C14F8-E767-409E-800D-374C7FD79CC1}">
      <dgm:prSet/>
      <dgm:spPr/>
      <dgm:t>
        <a:bodyPr/>
        <a:lstStyle/>
        <a:p>
          <a:endParaRPr lang="en-US"/>
        </a:p>
      </dgm:t>
    </dgm:pt>
    <dgm:pt modelId="{45899DE0-E626-4172-9B7D-E30AFD521BF4}" type="sibTrans" cxnId="{D64C14F8-E767-409E-800D-374C7FD79CC1}">
      <dgm:prSet/>
      <dgm:spPr/>
      <dgm:t>
        <a:bodyPr/>
        <a:lstStyle/>
        <a:p>
          <a:endParaRPr lang="en-US"/>
        </a:p>
      </dgm:t>
    </dgm:pt>
    <dgm:pt modelId="{BECB229A-65C7-47D4-A9E4-44C7F512B042}">
      <dgm:prSet/>
      <dgm:spPr/>
      <dgm:t>
        <a:bodyPr/>
        <a:lstStyle/>
        <a:p>
          <a:pPr rtl="0"/>
          <a:r>
            <a:rPr lang="sv-SE" dirty="0" smtClean="0"/>
            <a:t>Self shadowing</a:t>
          </a:r>
          <a:endParaRPr lang="en-US" dirty="0"/>
        </a:p>
      </dgm:t>
    </dgm:pt>
    <dgm:pt modelId="{63956CBA-1D9C-4766-A592-AFA171508453}" type="parTrans" cxnId="{53C22E64-B51E-46FF-A8EF-4A436161D85C}">
      <dgm:prSet/>
      <dgm:spPr/>
      <dgm:t>
        <a:bodyPr/>
        <a:lstStyle/>
        <a:p>
          <a:endParaRPr lang="en-US"/>
        </a:p>
      </dgm:t>
    </dgm:pt>
    <dgm:pt modelId="{D8F1433E-BA09-4055-BDB7-644CF9112F05}" type="sibTrans" cxnId="{53C22E64-B51E-46FF-A8EF-4A436161D85C}">
      <dgm:prSet/>
      <dgm:spPr/>
      <dgm:t>
        <a:bodyPr/>
        <a:lstStyle/>
        <a:p>
          <a:endParaRPr lang="en-US"/>
        </a:p>
      </dgm:t>
    </dgm:pt>
    <dgm:pt modelId="{910E18B1-CB03-4D77-8416-0EFACD10C109}">
      <dgm:prSet/>
      <dgm:spPr/>
      <dgm:t>
        <a:bodyPr/>
        <a:lstStyle/>
        <a:p>
          <a:pPr algn="l" rtl="0"/>
          <a:r>
            <a:rPr lang="sv-SE" b="0" dirty="0" smtClean="0"/>
            <a:t>Like plane projection but with calculated </a:t>
          </a:r>
          <a:r>
            <a:rPr lang="sv-SE" b="0" smtClean="0"/>
            <a:t>silluette.</a:t>
          </a:r>
          <a:endParaRPr lang="en-US" b="0" dirty="0" smtClean="0"/>
        </a:p>
      </dgm:t>
    </dgm:pt>
    <dgm:pt modelId="{4401E4DB-E150-4BD7-96F6-B83464CA3F86}" type="sibTrans" cxnId="{F951A33E-7B1F-4B01-9029-2B3CE12F1486}">
      <dgm:prSet/>
      <dgm:spPr/>
      <dgm:t>
        <a:bodyPr/>
        <a:lstStyle/>
        <a:p>
          <a:endParaRPr lang="en-US"/>
        </a:p>
      </dgm:t>
    </dgm:pt>
    <dgm:pt modelId="{F1D7432A-5F82-4696-AEC9-240173133299}" type="parTrans" cxnId="{F951A33E-7B1F-4B01-9029-2B3CE12F1486}">
      <dgm:prSet/>
      <dgm:spPr/>
      <dgm:t>
        <a:bodyPr/>
        <a:lstStyle/>
        <a:p>
          <a:endParaRPr lang="en-US"/>
        </a:p>
      </dgm:t>
    </dgm:pt>
    <dgm:pt modelId="{5A9A2197-7C44-4D6D-A8C5-6046C63F5183}">
      <dgm:prSet/>
      <dgm:spPr/>
      <dgm:t>
        <a:bodyPr/>
        <a:lstStyle/>
        <a:p>
          <a:pPr rtl="0"/>
          <a:r>
            <a:rPr lang="en-US" b="0" i="0" dirty="0" smtClean="0"/>
            <a:t>High detail</a:t>
          </a:r>
          <a:endParaRPr lang="en-US" dirty="0"/>
        </a:p>
      </dgm:t>
    </dgm:pt>
    <dgm:pt modelId="{C15ADEFC-AC52-4A66-8C7C-D32A124868EC}" type="parTrans" cxnId="{A8C9B277-158A-4A3C-884C-305468175577}">
      <dgm:prSet/>
      <dgm:spPr/>
      <dgm:t>
        <a:bodyPr/>
        <a:lstStyle/>
        <a:p>
          <a:endParaRPr lang="en-US"/>
        </a:p>
      </dgm:t>
    </dgm:pt>
    <dgm:pt modelId="{760F2CD0-4FE8-4137-B5B0-6A575D8DB072}" type="sibTrans" cxnId="{A8C9B277-158A-4A3C-884C-305468175577}">
      <dgm:prSet/>
      <dgm:spPr/>
      <dgm:t>
        <a:bodyPr/>
        <a:lstStyle/>
        <a:p>
          <a:endParaRPr lang="en-US"/>
        </a:p>
      </dgm:t>
    </dgm:pt>
    <dgm:pt modelId="{75B99C22-4A5D-4C19-B3EC-BF75BD4A5DA2}">
      <dgm:prSet/>
      <dgm:spPr/>
      <dgm:t>
        <a:bodyPr/>
        <a:lstStyle/>
        <a:p>
          <a:pPr rtl="0"/>
          <a:r>
            <a:rPr lang="en-US" b="0" i="0" dirty="0" smtClean="0"/>
            <a:t>Self-shadowing</a:t>
          </a:r>
          <a:endParaRPr lang="en-US" dirty="0"/>
        </a:p>
      </dgm:t>
    </dgm:pt>
    <dgm:pt modelId="{4D7EEB9B-5E94-46E3-85F8-CE84325DD54F}" type="parTrans" cxnId="{1EDB3D8B-C6D6-4370-B9BA-2F32D19FB168}">
      <dgm:prSet/>
      <dgm:spPr/>
      <dgm:t>
        <a:bodyPr/>
        <a:lstStyle/>
        <a:p>
          <a:endParaRPr lang="en-US"/>
        </a:p>
      </dgm:t>
    </dgm:pt>
    <dgm:pt modelId="{D2DF6C79-7EEE-4FEE-961A-FA742F178629}" type="sibTrans" cxnId="{1EDB3D8B-C6D6-4370-B9BA-2F32D19FB168}">
      <dgm:prSet/>
      <dgm:spPr/>
      <dgm:t>
        <a:bodyPr/>
        <a:lstStyle/>
        <a:p>
          <a:endParaRPr lang="en-US"/>
        </a:p>
      </dgm:t>
    </dgm:pt>
    <dgm:pt modelId="{DEB70A14-0629-4096-902B-8467D5444B70}" type="pres">
      <dgm:prSet presAssocID="{2BB1DCF3-2056-4D6F-8400-6C3B4D0AF587}" presName="Name0" presStyleCnt="0">
        <dgm:presLayoutVars>
          <dgm:dir/>
          <dgm:resizeHandles val="exact"/>
        </dgm:presLayoutVars>
      </dgm:prSet>
      <dgm:spPr/>
      <dgm:t>
        <a:bodyPr/>
        <a:lstStyle/>
        <a:p>
          <a:endParaRPr lang="en-US"/>
        </a:p>
      </dgm:t>
    </dgm:pt>
    <dgm:pt modelId="{0337EB9A-93C6-43C6-AE66-BB3C81E8A7AB}" type="pres">
      <dgm:prSet presAssocID="{665991AC-8025-44EB-930D-F51AED153267}" presName="compNode" presStyleCnt="0"/>
      <dgm:spPr/>
    </dgm:pt>
    <dgm:pt modelId="{BAB6016A-5B46-4B09-B468-6D129F3A3327}" type="pres">
      <dgm:prSet presAssocID="{665991AC-8025-44EB-930D-F51AED153267}" presName="pictRect" presStyleLbl="node1" presStyleIdx="0" presStyleCnt="4"/>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30" t="-14388" r="-530" b="-23612"/>
          </a:stretch>
        </a:blipFill>
      </dgm:spPr>
    </dgm:pt>
    <dgm:pt modelId="{8669F703-79B6-41C7-BA0B-016881F9B7AA}" type="pres">
      <dgm:prSet presAssocID="{665991AC-8025-44EB-930D-F51AED153267}" presName="textRect" presStyleLbl="revTx" presStyleIdx="0" presStyleCnt="4">
        <dgm:presLayoutVars>
          <dgm:bulletEnabled val="1"/>
        </dgm:presLayoutVars>
      </dgm:prSet>
      <dgm:spPr/>
      <dgm:t>
        <a:bodyPr/>
        <a:lstStyle/>
        <a:p>
          <a:endParaRPr lang="en-US"/>
        </a:p>
      </dgm:t>
    </dgm:pt>
    <dgm:pt modelId="{76AE9A29-4D02-4287-8DBC-FC29FCCE2CE9}" type="pres">
      <dgm:prSet presAssocID="{0AE0C287-EABD-4242-A042-5428FA7899C0}" presName="sibTrans" presStyleLbl="sibTrans2D1" presStyleIdx="0" presStyleCnt="0"/>
      <dgm:spPr/>
      <dgm:t>
        <a:bodyPr/>
        <a:lstStyle/>
        <a:p>
          <a:endParaRPr lang="en-US"/>
        </a:p>
      </dgm:t>
    </dgm:pt>
    <dgm:pt modelId="{EA9993E7-F9B5-4A12-9E4F-273D43B73C69}" type="pres">
      <dgm:prSet presAssocID="{4497A71C-5B29-4EB2-B687-37210C1202E4}" presName="compNode" presStyleCnt="0"/>
      <dgm:spPr/>
    </dgm:pt>
    <dgm:pt modelId="{75E91713-1A04-4D4D-A623-D513F4EFA2BD}" type="pres">
      <dgm:prSet presAssocID="{4497A71C-5B29-4EB2-B687-37210C1202E4}" presName="pictRect" presStyleLbl="nod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4000" b="-4000"/>
          </a:stretch>
        </a:blipFill>
      </dgm:spPr>
    </dgm:pt>
    <dgm:pt modelId="{D30BF971-B490-46B1-8170-5CECBFDDE6F5}" type="pres">
      <dgm:prSet presAssocID="{4497A71C-5B29-4EB2-B687-37210C1202E4}" presName="textRect" presStyleLbl="revTx" presStyleIdx="1" presStyleCnt="4">
        <dgm:presLayoutVars>
          <dgm:bulletEnabled val="1"/>
        </dgm:presLayoutVars>
      </dgm:prSet>
      <dgm:spPr/>
      <dgm:t>
        <a:bodyPr/>
        <a:lstStyle/>
        <a:p>
          <a:endParaRPr lang="en-US"/>
        </a:p>
      </dgm:t>
    </dgm:pt>
    <dgm:pt modelId="{8ACDFE99-7FFA-413C-A831-016CB3F876FD}" type="pres">
      <dgm:prSet presAssocID="{F62E3652-9564-4A2B-916C-424664138C68}" presName="sibTrans" presStyleLbl="sibTrans2D1" presStyleIdx="0" presStyleCnt="0"/>
      <dgm:spPr/>
      <dgm:t>
        <a:bodyPr/>
        <a:lstStyle/>
        <a:p>
          <a:endParaRPr lang="en-US"/>
        </a:p>
      </dgm:t>
    </dgm:pt>
    <dgm:pt modelId="{7E50CAB0-670A-4309-B864-D5A1DEC6EE98}" type="pres">
      <dgm:prSet presAssocID="{4FBD7339-814F-4451-AE9C-3CE46A090863}" presName="compNode" presStyleCnt="0"/>
      <dgm:spPr/>
    </dgm:pt>
    <dgm:pt modelId="{02DA5F76-50CF-422F-B734-854556125E7E}" type="pres">
      <dgm:prSet presAssocID="{4FBD7339-814F-4451-AE9C-3CE46A090863}" presName="pictRect" presStyleLbl="nod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18000" r="-18000"/>
          </a:stretch>
        </a:blipFill>
      </dgm:spPr>
    </dgm:pt>
    <dgm:pt modelId="{7940D777-6C0E-4531-AA63-22125C0A6C4B}" type="pres">
      <dgm:prSet presAssocID="{4FBD7339-814F-4451-AE9C-3CE46A090863}" presName="textRect" presStyleLbl="revTx" presStyleIdx="2" presStyleCnt="4">
        <dgm:presLayoutVars>
          <dgm:bulletEnabled val="1"/>
        </dgm:presLayoutVars>
      </dgm:prSet>
      <dgm:spPr/>
      <dgm:t>
        <a:bodyPr/>
        <a:lstStyle/>
        <a:p>
          <a:endParaRPr lang="en-US"/>
        </a:p>
      </dgm:t>
    </dgm:pt>
    <dgm:pt modelId="{9F6DBDA0-A981-461F-8896-0885641F6595}" type="pres">
      <dgm:prSet presAssocID="{536D60AD-6C97-4161-8C16-4AE2BBF89A6B}" presName="sibTrans" presStyleLbl="sibTrans2D1" presStyleIdx="0" presStyleCnt="0"/>
      <dgm:spPr/>
      <dgm:t>
        <a:bodyPr/>
        <a:lstStyle/>
        <a:p>
          <a:endParaRPr lang="en-US"/>
        </a:p>
      </dgm:t>
    </dgm:pt>
    <dgm:pt modelId="{1811EB07-5A72-48AC-A553-EA2DD22FDF70}" type="pres">
      <dgm:prSet presAssocID="{99F2CF64-7E8D-47DE-A57C-818AC6261D61}" presName="compNode" presStyleCnt="0"/>
      <dgm:spPr/>
    </dgm:pt>
    <dgm:pt modelId="{4A14BABC-C9EA-4814-8802-5D853A9BBC50}" type="pres">
      <dgm:prSet presAssocID="{99F2CF64-7E8D-47DE-A57C-818AC6261D61}" presName="pictRect"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3000" b="-3000"/>
          </a:stretch>
        </a:blipFill>
      </dgm:spPr>
    </dgm:pt>
    <dgm:pt modelId="{E048CCE6-F931-4ED6-A8FF-508AB2C3C99E}" type="pres">
      <dgm:prSet presAssocID="{99F2CF64-7E8D-47DE-A57C-818AC6261D61}" presName="textRect" presStyleLbl="revTx" presStyleIdx="3" presStyleCnt="4">
        <dgm:presLayoutVars>
          <dgm:bulletEnabled val="1"/>
        </dgm:presLayoutVars>
      </dgm:prSet>
      <dgm:spPr/>
      <dgm:t>
        <a:bodyPr/>
        <a:lstStyle/>
        <a:p>
          <a:endParaRPr lang="en-US"/>
        </a:p>
      </dgm:t>
    </dgm:pt>
  </dgm:ptLst>
  <dgm:cxnLst>
    <dgm:cxn modelId="{40D750E4-F0D1-4810-8FC6-1D052EB1ED91}" type="presOf" srcId="{910E18B1-CB03-4D77-8416-0EFACD10C109}" destId="{E048CCE6-F931-4ED6-A8FF-508AB2C3C99E}" srcOrd="0" destOrd="1" presId="urn:microsoft.com/office/officeart/2005/8/layout/pList1"/>
    <dgm:cxn modelId="{54A8DAA4-0F42-4850-A643-A901BBB1C9B0}" srcId="{4FBD7339-814F-4451-AE9C-3CE46A090863}" destId="{06C7F7F0-04BE-43D0-BD53-F5AE2596F92F}" srcOrd="3" destOrd="0" parTransId="{8745D1DC-92CA-441B-B6DE-308398F87D95}" sibTransId="{B3430523-0945-4B9C-9F2A-326F77801812}"/>
    <dgm:cxn modelId="{775A747F-9EBA-4229-9F8A-3912FC786C81}" type="presOf" srcId="{99F2CF64-7E8D-47DE-A57C-818AC6261D61}" destId="{E048CCE6-F931-4ED6-A8FF-508AB2C3C99E}" srcOrd="0" destOrd="0" presId="urn:microsoft.com/office/officeart/2005/8/layout/pList1"/>
    <dgm:cxn modelId="{6BD5B3E7-54E0-4E4B-B148-8BE4885911CA}" srcId="{2BB1DCF3-2056-4D6F-8400-6C3B4D0AF587}" destId="{99F2CF64-7E8D-47DE-A57C-818AC6261D61}" srcOrd="3" destOrd="0" parTransId="{5DED4172-5B1C-4A82-A340-4471A8A7F188}" sibTransId="{3FEEE54B-2D7B-4F03-9A12-6901CD916F09}"/>
    <dgm:cxn modelId="{90FB92F4-A109-4735-A55A-8A3D77AFBEAF}" type="presOf" srcId="{35E35E31-81FB-42CD-B31D-D571C6850BD7}" destId="{8669F703-79B6-41C7-BA0B-016881F9B7AA}" srcOrd="0" destOrd="3" presId="urn:microsoft.com/office/officeart/2005/8/layout/pList1"/>
    <dgm:cxn modelId="{640BCF72-B0EC-4CF2-B7B9-2E97BCD9D98F}" type="presOf" srcId="{FE2F2D8D-395A-4134-BD2B-A520A0D92627}" destId="{8669F703-79B6-41C7-BA0B-016881F9B7AA}" srcOrd="0" destOrd="1" presId="urn:microsoft.com/office/officeart/2005/8/layout/pList1"/>
    <dgm:cxn modelId="{250CB88C-B198-4C3A-8DC0-1B350FE806F7}" type="presOf" srcId="{06C7F7F0-04BE-43D0-BD53-F5AE2596F92F}" destId="{7940D777-6C0E-4531-AA63-22125C0A6C4B}" srcOrd="0" destOrd="4" presId="urn:microsoft.com/office/officeart/2005/8/layout/pList1"/>
    <dgm:cxn modelId="{A8C9B277-158A-4A3C-884C-305468175577}" srcId="{4497A71C-5B29-4EB2-B687-37210C1202E4}" destId="{5A9A2197-7C44-4D6D-A8C5-6046C63F5183}" srcOrd="1" destOrd="0" parTransId="{C15ADEFC-AC52-4A66-8C7C-D32A124868EC}" sibTransId="{760F2CD0-4FE8-4137-B5B0-6A575D8DB072}"/>
    <dgm:cxn modelId="{32AB8B46-1172-4B81-84AC-9AC6E6746BA1}" type="presOf" srcId="{5A9A2197-7C44-4D6D-A8C5-6046C63F5183}" destId="{D30BF971-B490-46B1-8170-5CECBFDDE6F5}" srcOrd="0" destOrd="2" presId="urn:microsoft.com/office/officeart/2005/8/layout/pList1"/>
    <dgm:cxn modelId="{53C22E64-B51E-46FF-A8EF-4A436161D85C}" srcId="{4FBD7339-814F-4451-AE9C-3CE46A090863}" destId="{BECB229A-65C7-47D4-A9E4-44C7F512B042}" srcOrd="1" destOrd="0" parTransId="{63956CBA-1D9C-4766-A592-AFA171508453}" sibTransId="{D8F1433E-BA09-4055-BDB7-644CF9112F05}"/>
    <dgm:cxn modelId="{9E9A8DA5-E57F-4C4C-9BC5-C0AE0E41094A}" srcId="{2BB1DCF3-2056-4D6F-8400-6C3B4D0AF587}" destId="{4497A71C-5B29-4EB2-B687-37210C1202E4}" srcOrd="1" destOrd="0" parTransId="{3B720BAA-7148-4B84-9F89-2BA430026946}" sibTransId="{F62E3652-9564-4A2B-916C-424664138C68}"/>
    <dgm:cxn modelId="{7B757501-9F6D-4D70-8B48-33B66A5E8983}" type="presOf" srcId="{F62E3652-9564-4A2B-916C-424664138C68}" destId="{8ACDFE99-7FFA-413C-A831-016CB3F876FD}" srcOrd="0" destOrd="0" presId="urn:microsoft.com/office/officeart/2005/8/layout/pList1"/>
    <dgm:cxn modelId="{5D6D7F3B-AD7A-427A-83F3-5E705A9603AB}" type="presOf" srcId="{665991AC-8025-44EB-930D-F51AED153267}" destId="{8669F703-79B6-41C7-BA0B-016881F9B7AA}" srcOrd="0" destOrd="0" presId="urn:microsoft.com/office/officeart/2005/8/layout/pList1"/>
    <dgm:cxn modelId="{50D7DBE7-BF12-4650-B30C-6241E44C2D02}" type="presOf" srcId="{536D60AD-6C97-4161-8C16-4AE2BBF89A6B}" destId="{9F6DBDA0-A981-461F-8896-0885641F6595}" srcOrd="0" destOrd="0" presId="urn:microsoft.com/office/officeart/2005/8/layout/pList1"/>
    <dgm:cxn modelId="{ADF1517F-1634-49E7-8BB4-0E46E846DF3F}" srcId="{2BB1DCF3-2056-4D6F-8400-6C3B4D0AF587}" destId="{4FBD7339-814F-4451-AE9C-3CE46A090863}" srcOrd="2" destOrd="0" parTransId="{F40AC141-CC2A-4F4A-B0C2-5995B8C82155}" sibTransId="{536D60AD-6C97-4161-8C16-4AE2BBF89A6B}"/>
    <dgm:cxn modelId="{F243F0F8-DA6B-4EEA-9CAC-644A59A5AB24}" srcId="{665991AC-8025-44EB-930D-F51AED153267}" destId="{FE2F2D8D-395A-4134-BD2B-A520A0D92627}" srcOrd="0" destOrd="0" parTransId="{398C8DB9-8AD9-4D69-975C-5AB994ADDA8C}" sibTransId="{B3173D88-B640-4F4C-897C-487EF17E2ECA}"/>
    <dgm:cxn modelId="{F951A33E-7B1F-4B01-9029-2B3CE12F1486}" srcId="{99F2CF64-7E8D-47DE-A57C-818AC6261D61}" destId="{910E18B1-CB03-4D77-8416-0EFACD10C109}" srcOrd="0" destOrd="0" parTransId="{F1D7432A-5F82-4696-AEC9-240173133299}" sibTransId="{4401E4DB-E150-4BD7-96F6-B83464CA3F86}"/>
    <dgm:cxn modelId="{8948BD92-C6DC-4447-9800-9FC46E5EF8E8}" type="presOf" srcId="{0AE0C287-EABD-4242-A042-5428FA7899C0}" destId="{76AE9A29-4D02-4287-8DBC-FC29FCCE2CE9}" srcOrd="0" destOrd="0" presId="urn:microsoft.com/office/officeart/2005/8/layout/pList1"/>
    <dgm:cxn modelId="{1B22330E-1765-416E-97EB-46E3EE6C9061}" type="presOf" srcId="{2BB1DCF3-2056-4D6F-8400-6C3B4D0AF587}" destId="{DEB70A14-0629-4096-902B-8467D5444B70}" srcOrd="0" destOrd="0" presId="urn:microsoft.com/office/officeart/2005/8/layout/pList1"/>
    <dgm:cxn modelId="{541BC40A-F231-4810-9973-3378ECEFD5CB}" type="presOf" srcId="{BECB229A-65C7-47D4-A9E4-44C7F512B042}" destId="{7940D777-6C0E-4531-AA63-22125C0A6C4B}" srcOrd="0" destOrd="2" presId="urn:microsoft.com/office/officeart/2005/8/layout/pList1"/>
    <dgm:cxn modelId="{DFFD6072-72D6-4D42-8ADB-FEF6576AA42D}" srcId="{665991AC-8025-44EB-930D-F51AED153267}" destId="{35E35E31-81FB-42CD-B31D-D571C6850BD7}" srcOrd="2" destOrd="0" parTransId="{F9E556A5-A566-4AFD-BD60-445908AE85D1}" sibTransId="{8A5C5F82-6A7C-4002-AFA2-9A999D6E7576}"/>
    <dgm:cxn modelId="{D64C14F8-E767-409E-800D-374C7FD79CC1}" srcId="{4FBD7339-814F-4451-AE9C-3CE46A090863}" destId="{E98CC5C7-17DE-40AE-B692-7721913383EB}" srcOrd="0" destOrd="0" parTransId="{9BB3E2C3-F791-4905-A4E1-525BE329C80D}" sibTransId="{45899DE0-E626-4172-9B7D-E30AFD521BF4}"/>
    <dgm:cxn modelId="{95D180FE-CBF6-45D9-A418-A9808453F1FC}" type="presOf" srcId="{75B99C22-4A5D-4C19-B3EC-BF75BD4A5DA2}" destId="{D30BF971-B490-46B1-8170-5CECBFDDE6F5}" srcOrd="0" destOrd="3" presId="urn:microsoft.com/office/officeart/2005/8/layout/pList1"/>
    <dgm:cxn modelId="{1EDB3D8B-C6D6-4370-B9BA-2F32D19FB168}" srcId="{4497A71C-5B29-4EB2-B687-37210C1202E4}" destId="{75B99C22-4A5D-4C19-B3EC-BF75BD4A5DA2}" srcOrd="2" destOrd="0" parTransId="{4D7EEB9B-5E94-46E3-85F8-CE84325DD54F}" sibTransId="{D2DF6C79-7EEE-4FEE-961A-FA742F178629}"/>
    <dgm:cxn modelId="{016A5895-535C-45F6-AC7C-F4155846F628}" type="presOf" srcId="{AA4ABBB9-8C25-429E-B6B0-F2313F5FA81C}" destId="{7940D777-6C0E-4531-AA63-22125C0A6C4B}" srcOrd="0" destOrd="3" presId="urn:microsoft.com/office/officeart/2005/8/layout/pList1"/>
    <dgm:cxn modelId="{894CB6A7-4286-431A-A387-D616A2496599}" type="presOf" srcId="{4FBD7339-814F-4451-AE9C-3CE46A090863}" destId="{7940D777-6C0E-4531-AA63-22125C0A6C4B}" srcOrd="0" destOrd="0" presId="urn:microsoft.com/office/officeart/2005/8/layout/pList1"/>
    <dgm:cxn modelId="{FDBAFA7D-5E9F-411E-BC8D-6F59DE9A11F8}" srcId="{2BB1DCF3-2056-4D6F-8400-6C3B4D0AF587}" destId="{665991AC-8025-44EB-930D-F51AED153267}" srcOrd="0" destOrd="0" parTransId="{BBBD253B-2EAB-4062-83E2-C4F95E4B48B0}" sibTransId="{0AE0C287-EABD-4242-A042-5428FA7899C0}"/>
    <dgm:cxn modelId="{A2BED5A8-80C3-4BAB-9CC1-3F8FCACD8851}" type="presOf" srcId="{F7880882-1F3C-4FAE-91AA-A77B4492CA51}" destId="{8669F703-79B6-41C7-BA0B-016881F9B7AA}" srcOrd="0" destOrd="2" presId="urn:microsoft.com/office/officeart/2005/8/layout/pList1"/>
    <dgm:cxn modelId="{41A6F0A4-7255-4AF4-8C2E-AFD028F6A96B}" srcId="{4497A71C-5B29-4EB2-B687-37210C1202E4}" destId="{B0F736D4-631A-4BC1-B9F9-405515739D92}" srcOrd="0" destOrd="0" parTransId="{CCDFA592-0D0A-4909-9890-68341E01EDE3}" sibTransId="{7A5A17B7-0536-423E-8220-1160AB002D44}"/>
    <dgm:cxn modelId="{B9C3CFDB-85BD-4EE3-A6E6-D6A5D44A5FE7}" type="presOf" srcId="{B0F736D4-631A-4BC1-B9F9-405515739D92}" destId="{D30BF971-B490-46B1-8170-5CECBFDDE6F5}" srcOrd="0" destOrd="1" presId="urn:microsoft.com/office/officeart/2005/8/layout/pList1"/>
    <dgm:cxn modelId="{B0E0A2B4-2E08-4197-BDEC-F2EE313D15FF}" srcId="{665991AC-8025-44EB-930D-F51AED153267}" destId="{F7880882-1F3C-4FAE-91AA-A77B4492CA51}" srcOrd="1" destOrd="0" parTransId="{E1E3E797-AC8E-4DC3-8C06-494841FF79A9}" sibTransId="{83698217-983B-4777-BA44-22212A901ABF}"/>
    <dgm:cxn modelId="{CDDA616B-44FC-44FE-9D8F-D3EDB8685ACC}" srcId="{4FBD7339-814F-4451-AE9C-3CE46A090863}" destId="{AA4ABBB9-8C25-429E-B6B0-F2313F5FA81C}" srcOrd="2" destOrd="0" parTransId="{331BD78B-B499-4A45-AA11-DC8880CA0FE2}" sibTransId="{690B39D8-46EF-4433-A1BB-592F984AA1BF}"/>
    <dgm:cxn modelId="{EC5DBB44-3358-45DE-AA4C-B08459141EE7}" srcId="{4497A71C-5B29-4EB2-B687-37210C1202E4}" destId="{431302D0-9995-4ACC-9576-D330B16F4A5A}" srcOrd="3" destOrd="0" parTransId="{758CD4BA-5163-46AD-923D-8F3C225D2258}" sibTransId="{274F8D62-9813-4685-A704-EADD5AA13ED7}"/>
    <dgm:cxn modelId="{9CEB25E0-CC8C-4604-A935-4C9A1EFD6BE5}" type="presOf" srcId="{431302D0-9995-4ACC-9576-D330B16F4A5A}" destId="{D30BF971-B490-46B1-8170-5CECBFDDE6F5}" srcOrd="0" destOrd="4" presId="urn:microsoft.com/office/officeart/2005/8/layout/pList1"/>
    <dgm:cxn modelId="{7629F44A-4A82-45A4-97E1-7D6ED9CC593A}" type="presOf" srcId="{E98CC5C7-17DE-40AE-B692-7721913383EB}" destId="{7940D777-6C0E-4531-AA63-22125C0A6C4B}" srcOrd="0" destOrd="1" presId="urn:microsoft.com/office/officeart/2005/8/layout/pList1"/>
    <dgm:cxn modelId="{3EBC6E7C-69F7-4CD0-A92B-317A2D77AB3C}" type="presOf" srcId="{4497A71C-5B29-4EB2-B687-37210C1202E4}" destId="{D30BF971-B490-46B1-8170-5CECBFDDE6F5}" srcOrd="0" destOrd="0" presId="urn:microsoft.com/office/officeart/2005/8/layout/pList1"/>
    <dgm:cxn modelId="{A9427E6E-F6C5-4701-8D93-A5CAE203A1AF}" type="presParOf" srcId="{DEB70A14-0629-4096-902B-8467D5444B70}" destId="{0337EB9A-93C6-43C6-AE66-BB3C81E8A7AB}" srcOrd="0" destOrd="0" presId="urn:microsoft.com/office/officeart/2005/8/layout/pList1"/>
    <dgm:cxn modelId="{4B493B40-0E13-4D32-A322-6AEA35F44ED5}" type="presParOf" srcId="{0337EB9A-93C6-43C6-AE66-BB3C81E8A7AB}" destId="{BAB6016A-5B46-4B09-B468-6D129F3A3327}" srcOrd="0" destOrd="0" presId="urn:microsoft.com/office/officeart/2005/8/layout/pList1"/>
    <dgm:cxn modelId="{A4B8CC0C-2EA4-4E78-8868-515123592EF2}" type="presParOf" srcId="{0337EB9A-93C6-43C6-AE66-BB3C81E8A7AB}" destId="{8669F703-79B6-41C7-BA0B-016881F9B7AA}" srcOrd="1" destOrd="0" presId="urn:microsoft.com/office/officeart/2005/8/layout/pList1"/>
    <dgm:cxn modelId="{A4988CAC-95F6-466B-88EF-1E68B920A102}" type="presParOf" srcId="{DEB70A14-0629-4096-902B-8467D5444B70}" destId="{76AE9A29-4D02-4287-8DBC-FC29FCCE2CE9}" srcOrd="1" destOrd="0" presId="urn:microsoft.com/office/officeart/2005/8/layout/pList1"/>
    <dgm:cxn modelId="{1E0FF640-68CE-48E7-9775-EBDEC00C7F44}" type="presParOf" srcId="{DEB70A14-0629-4096-902B-8467D5444B70}" destId="{EA9993E7-F9B5-4A12-9E4F-273D43B73C69}" srcOrd="2" destOrd="0" presId="urn:microsoft.com/office/officeart/2005/8/layout/pList1"/>
    <dgm:cxn modelId="{9E6FCD21-2E9A-456E-B65A-CEE497B856E0}" type="presParOf" srcId="{EA9993E7-F9B5-4A12-9E4F-273D43B73C69}" destId="{75E91713-1A04-4D4D-A623-D513F4EFA2BD}" srcOrd="0" destOrd="0" presId="urn:microsoft.com/office/officeart/2005/8/layout/pList1"/>
    <dgm:cxn modelId="{778E2CA8-5B64-4048-B891-A848BE197D42}" type="presParOf" srcId="{EA9993E7-F9B5-4A12-9E4F-273D43B73C69}" destId="{D30BF971-B490-46B1-8170-5CECBFDDE6F5}" srcOrd="1" destOrd="0" presId="urn:microsoft.com/office/officeart/2005/8/layout/pList1"/>
    <dgm:cxn modelId="{04F34EC1-D242-4601-ABB2-3BE3C4317CEF}" type="presParOf" srcId="{DEB70A14-0629-4096-902B-8467D5444B70}" destId="{8ACDFE99-7FFA-413C-A831-016CB3F876FD}" srcOrd="3" destOrd="0" presId="urn:microsoft.com/office/officeart/2005/8/layout/pList1"/>
    <dgm:cxn modelId="{3B84ADA1-BBC3-4E83-AC4C-FB1174A7B313}" type="presParOf" srcId="{DEB70A14-0629-4096-902B-8467D5444B70}" destId="{7E50CAB0-670A-4309-B864-D5A1DEC6EE98}" srcOrd="4" destOrd="0" presId="urn:microsoft.com/office/officeart/2005/8/layout/pList1"/>
    <dgm:cxn modelId="{640E5621-2A25-4669-8288-CBB24CA3EE64}" type="presParOf" srcId="{7E50CAB0-670A-4309-B864-D5A1DEC6EE98}" destId="{02DA5F76-50CF-422F-B734-854556125E7E}" srcOrd="0" destOrd="0" presId="urn:microsoft.com/office/officeart/2005/8/layout/pList1"/>
    <dgm:cxn modelId="{8EEC97B3-AD56-41DD-B615-128758A928A9}" type="presParOf" srcId="{7E50CAB0-670A-4309-B864-D5A1DEC6EE98}" destId="{7940D777-6C0E-4531-AA63-22125C0A6C4B}" srcOrd="1" destOrd="0" presId="urn:microsoft.com/office/officeart/2005/8/layout/pList1"/>
    <dgm:cxn modelId="{6408B303-D5DD-4BEC-8717-AD6846DE1EEE}" type="presParOf" srcId="{DEB70A14-0629-4096-902B-8467D5444B70}" destId="{9F6DBDA0-A981-461F-8896-0885641F6595}" srcOrd="5" destOrd="0" presId="urn:microsoft.com/office/officeart/2005/8/layout/pList1"/>
    <dgm:cxn modelId="{8D51C9AF-AA24-40EB-93B6-162EBF5C09BF}" type="presParOf" srcId="{DEB70A14-0629-4096-902B-8467D5444B70}" destId="{1811EB07-5A72-48AC-A553-EA2DD22FDF70}" srcOrd="6" destOrd="0" presId="urn:microsoft.com/office/officeart/2005/8/layout/pList1"/>
    <dgm:cxn modelId="{62739156-8A0F-4193-876A-5C770E253846}" type="presParOf" srcId="{1811EB07-5A72-48AC-A553-EA2DD22FDF70}" destId="{4A14BABC-C9EA-4814-8802-5D853A9BBC50}" srcOrd="0" destOrd="0" presId="urn:microsoft.com/office/officeart/2005/8/layout/pList1"/>
    <dgm:cxn modelId="{11797D73-98D3-415C-A7BA-D7E181BB2103}" type="presParOf" srcId="{1811EB07-5A72-48AC-A553-EA2DD22FDF70}" destId="{E048CCE6-F931-4ED6-A8FF-508AB2C3C99E}"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58CAC90-AB9D-4469-AB50-70D3DF27B217}" type="doc">
      <dgm:prSet loTypeId="urn:microsoft.com/office/officeart/2005/8/layout/pList1" loCatId="list" qsTypeId="urn:microsoft.com/office/officeart/2005/8/quickstyle/simple2" qsCatId="simple" csTypeId="urn:microsoft.com/office/officeart/2005/8/colors/accent1_2" csCatId="accent1" phldr="1"/>
      <dgm:spPr/>
      <dgm:t>
        <a:bodyPr/>
        <a:lstStyle/>
        <a:p>
          <a:endParaRPr lang="en-US"/>
        </a:p>
      </dgm:t>
    </dgm:pt>
    <dgm:pt modelId="{D84CDD31-D959-4B35-8993-0ABDC66BFC2C}">
      <dgm:prSet/>
      <dgm:spPr/>
      <dgm:t>
        <a:bodyPr/>
        <a:lstStyle/>
        <a:p>
          <a:pPr rtl="0"/>
          <a:r>
            <a:rPr lang="en-US" dirty="0" smtClean="0"/>
            <a:t>Bloom</a:t>
          </a:r>
          <a:endParaRPr lang="en-US" dirty="0"/>
        </a:p>
      </dgm:t>
    </dgm:pt>
    <dgm:pt modelId="{CAA358FE-1A8B-4DF0-B8F6-BC7A9F350D0E}" type="parTrans" cxnId="{4F810477-28A1-4873-AC0A-76C743316B90}">
      <dgm:prSet/>
      <dgm:spPr/>
      <dgm:t>
        <a:bodyPr/>
        <a:lstStyle/>
        <a:p>
          <a:endParaRPr lang="en-US"/>
        </a:p>
      </dgm:t>
    </dgm:pt>
    <dgm:pt modelId="{889FFC38-2C15-4325-8675-FBAEDE76F1E5}" type="sibTrans" cxnId="{4F810477-28A1-4873-AC0A-76C743316B90}">
      <dgm:prSet/>
      <dgm:spPr/>
      <dgm:t>
        <a:bodyPr/>
        <a:lstStyle/>
        <a:p>
          <a:endParaRPr lang="en-US"/>
        </a:p>
      </dgm:t>
    </dgm:pt>
    <dgm:pt modelId="{E17285CE-4ED0-4872-AB15-7F71351C8148}">
      <dgm:prSet/>
      <dgm:spPr/>
      <dgm:t>
        <a:bodyPr/>
        <a:lstStyle/>
        <a:p>
          <a:pPr rtl="0"/>
          <a:r>
            <a:rPr lang="en-US" smtClean="0"/>
            <a:t>Depth of field</a:t>
          </a:r>
          <a:endParaRPr lang="en-US"/>
        </a:p>
      </dgm:t>
    </dgm:pt>
    <dgm:pt modelId="{4CBB3F85-6D10-4D0A-9DE8-D3A75A2A8112}" type="parTrans" cxnId="{3AD1D267-04FA-496C-A148-F563514536BC}">
      <dgm:prSet/>
      <dgm:spPr/>
      <dgm:t>
        <a:bodyPr/>
        <a:lstStyle/>
        <a:p>
          <a:endParaRPr lang="en-US"/>
        </a:p>
      </dgm:t>
    </dgm:pt>
    <dgm:pt modelId="{EE1FB623-2767-49C8-BFDF-56BE4023E140}" type="sibTrans" cxnId="{3AD1D267-04FA-496C-A148-F563514536BC}">
      <dgm:prSet/>
      <dgm:spPr/>
      <dgm:t>
        <a:bodyPr/>
        <a:lstStyle/>
        <a:p>
          <a:endParaRPr lang="en-US"/>
        </a:p>
      </dgm:t>
    </dgm:pt>
    <dgm:pt modelId="{533A9A5B-D5FE-4D80-BFC7-4B68F699468F}">
      <dgm:prSet/>
      <dgm:spPr/>
      <dgm:t>
        <a:bodyPr/>
        <a:lstStyle/>
        <a:p>
          <a:pPr rtl="0"/>
          <a:r>
            <a:rPr lang="en-US" dirty="0" smtClean="0"/>
            <a:t>Sun Shafts</a:t>
          </a:r>
          <a:endParaRPr lang="en-US" dirty="0"/>
        </a:p>
      </dgm:t>
    </dgm:pt>
    <dgm:pt modelId="{490A0FF9-94C9-422D-88E3-61BAFDB686B4}" type="parTrans" cxnId="{42D8735A-A466-4594-A154-3E13AB94CCD9}">
      <dgm:prSet/>
      <dgm:spPr/>
      <dgm:t>
        <a:bodyPr/>
        <a:lstStyle/>
        <a:p>
          <a:endParaRPr lang="en-US"/>
        </a:p>
      </dgm:t>
    </dgm:pt>
    <dgm:pt modelId="{A7367187-B83D-4CBC-953C-F40784D31FCD}" type="sibTrans" cxnId="{42D8735A-A466-4594-A154-3E13AB94CCD9}">
      <dgm:prSet/>
      <dgm:spPr/>
      <dgm:t>
        <a:bodyPr/>
        <a:lstStyle/>
        <a:p>
          <a:endParaRPr lang="en-US"/>
        </a:p>
      </dgm:t>
    </dgm:pt>
    <dgm:pt modelId="{C3D799D1-BA13-4372-9A50-56CC956C7D56}">
      <dgm:prSet/>
      <dgm:spPr/>
      <dgm:t>
        <a:bodyPr/>
        <a:lstStyle/>
        <a:p>
          <a:pPr rtl="0"/>
          <a:r>
            <a:rPr lang="en-US" dirty="0" smtClean="0"/>
            <a:t>SSAO</a:t>
          </a:r>
          <a:endParaRPr lang="en-US" dirty="0"/>
        </a:p>
      </dgm:t>
    </dgm:pt>
    <dgm:pt modelId="{3EE95A4F-47D1-406D-AEF0-62821E1FC76F}" type="parTrans" cxnId="{18169315-2AE2-4854-948D-227BDD69EA78}">
      <dgm:prSet/>
      <dgm:spPr/>
      <dgm:t>
        <a:bodyPr/>
        <a:lstStyle/>
        <a:p>
          <a:endParaRPr lang="en-US"/>
        </a:p>
      </dgm:t>
    </dgm:pt>
    <dgm:pt modelId="{6880CBE7-9590-4179-9EA4-B0C253B26CD8}" type="sibTrans" cxnId="{18169315-2AE2-4854-948D-227BDD69EA78}">
      <dgm:prSet/>
      <dgm:spPr/>
      <dgm:t>
        <a:bodyPr/>
        <a:lstStyle/>
        <a:p>
          <a:endParaRPr lang="en-US"/>
        </a:p>
      </dgm:t>
    </dgm:pt>
    <dgm:pt modelId="{E760DB91-30A4-4C86-BF34-5B3E581CF5FD}">
      <dgm:prSet/>
      <dgm:spPr/>
      <dgm:t>
        <a:bodyPr/>
        <a:lstStyle/>
        <a:p>
          <a:pPr rtl="0"/>
          <a:r>
            <a:rPr lang="sv-SE" dirty="0" smtClean="0"/>
            <a:t>Blur</a:t>
          </a:r>
          <a:endParaRPr lang="en-US" dirty="0"/>
        </a:p>
      </dgm:t>
    </dgm:pt>
    <dgm:pt modelId="{298FEB75-BC00-4B68-B8E2-E781312F1078}" type="parTrans" cxnId="{12F1E477-F407-451A-B6F8-96BCD7B88DDF}">
      <dgm:prSet/>
      <dgm:spPr/>
      <dgm:t>
        <a:bodyPr/>
        <a:lstStyle/>
        <a:p>
          <a:endParaRPr lang="en-US"/>
        </a:p>
      </dgm:t>
    </dgm:pt>
    <dgm:pt modelId="{AEDD2607-600D-4AE7-8505-C4B658C9E5AA}" type="sibTrans" cxnId="{12F1E477-F407-451A-B6F8-96BCD7B88DDF}">
      <dgm:prSet/>
      <dgm:spPr/>
      <dgm:t>
        <a:bodyPr/>
        <a:lstStyle/>
        <a:p>
          <a:endParaRPr lang="en-US"/>
        </a:p>
      </dgm:t>
    </dgm:pt>
    <dgm:pt modelId="{8A74937F-8CEC-40B8-96AB-B4816D8981BC}">
      <dgm:prSet/>
      <dgm:spPr/>
      <dgm:t>
        <a:bodyPr/>
        <a:lstStyle/>
        <a:p>
          <a:pPr rtl="0"/>
          <a:r>
            <a:rPr lang="sv-SE" dirty="0" smtClean="0"/>
            <a:t>Noise</a:t>
          </a:r>
          <a:endParaRPr lang="en-US" dirty="0"/>
        </a:p>
      </dgm:t>
    </dgm:pt>
    <dgm:pt modelId="{EF1A5BFC-3649-40AB-92CF-38212708FAEF}" type="parTrans" cxnId="{8B54046A-D9E4-4B61-BEAF-87650C8B2773}">
      <dgm:prSet/>
      <dgm:spPr/>
      <dgm:t>
        <a:bodyPr/>
        <a:lstStyle/>
        <a:p>
          <a:endParaRPr lang="en-US"/>
        </a:p>
      </dgm:t>
    </dgm:pt>
    <dgm:pt modelId="{F5289B7A-4EAA-4B8E-A5B1-801E18C1E9CA}" type="sibTrans" cxnId="{8B54046A-D9E4-4B61-BEAF-87650C8B2773}">
      <dgm:prSet/>
      <dgm:spPr/>
      <dgm:t>
        <a:bodyPr/>
        <a:lstStyle/>
        <a:p>
          <a:endParaRPr lang="en-US"/>
        </a:p>
      </dgm:t>
    </dgm:pt>
    <dgm:pt modelId="{1A09E851-84DB-422B-A7DB-F23ED8EEC5CB}" type="pres">
      <dgm:prSet presAssocID="{758CAC90-AB9D-4469-AB50-70D3DF27B217}" presName="Name0" presStyleCnt="0">
        <dgm:presLayoutVars>
          <dgm:dir/>
          <dgm:resizeHandles val="exact"/>
        </dgm:presLayoutVars>
      </dgm:prSet>
      <dgm:spPr/>
      <dgm:t>
        <a:bodyPr/>
        <a:lstStyle/>
        <a:p>
          <a:endParaRPr lang="en-US"/>
        </a:p>
      </dgm:t>
    </dgm:pt>
    <dgm:pt modelId="{E02E0EA1-8937-4B20-9556-BA5FC667E5BC}" type="pres">
      <dgm:prSet presAssocID="{D84CDD31-D959-4B35-8993-0ABDC66BFC2C}" presName="compNode" presStyleCnt="0"/>
      <dgm:spPr/>
    </dgm:pt>
    <dgm:pt modelId="{C7FEAA35-65C9-428B-A5CC-CD6E41CDE478}" type="pres">
      <dgm:prSet presAssocID="{D84CDD31-D959-4B35-8993-0ABDC66BFC2C}" presName="pict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pt>
    <dgm:pt modelId="{CE0A3FF1-729D-482E-AE6C-5C6BDB5C0F6D}" type="pres">
      <dgm:prSet presAssocID="{D84CDD31-D959-4B35-8993-0ABDC66BFC2C}" presName="textRect" presStyleLbl="revTx" presStyleIdx="0" presStyleCnt="6">
        <dgm:presLayoutVars>
          <dgm:bulletEnabled val="1"/>
        </dgm:presLayoutVars>
      </dgm:prSet>
      <dgm:spPr/>
      <dgm:t>
        <a:bodyPr/>
        <a:lstStyle/>
        <a:p>
          <a:endParaRPr lang="en-US"/>
        </a:p>
      </dgm:t>
    </dgm:pt>
    <dgm:pt modelId="{EF422CB1-2B72-41A0-85B5-BF1B8A286FBE}" type="pres">
      <dgm:prSet presAssocID="{889FFC38-2C15-4325-8675-FBAEDE76F1E5}" presName="sibTrans" presStyleLbl="sibTrans2D1" presStyleIdx="0" presStyleCnt="0"/>
      <dgm:spPr/>
      <dgm:t>
        <a:bodyPr/>
        <a:lstStyle/>
        <a:p>
          <a:endParaRPr lang="en-US"/>
        </a:p>
      </dgm:t>
    </dgm:pt>
    <dgm:pt modelId="{5CDEA353-85CF-44FB-A2E2-161FDD3C60D4}" type="pres">
      <dgm:prSet presAssocID="{E17285CE-4ED0-4872-AB15-7F71351C8148}" presName="compNode" presStyleCnt="0"/>
      <dgm:spPr/>
    </dgm:pt>
    <dgm:pt modelId="{25664874-3B2D-45DB-803C-426AFCC1BC55}" type="pres">
      <dgm:prSet presAssocID="{E17285CE-4ED0-4872-AB15-7F71351C8148}" presName="pictRect" presStyleLbl="node1" presStyleIdx="1" presStyleCnt="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9732" t="-29735" r="-42628" b="-3914"/>
          </a:stretch>
        </a:blipFill>
      </dgm:spPr>
      <dgm:t>
        <a:bodyPr/>
        <a:lstStyle/>
        <a:p>
          <a:endParaRPr lang="en-US"/>
        </a:p>
      </dgm:t>
    </dgm:pt>
    <dgm:pt modelId="{1968D9FF-A769-4BB0-AD91-EAE42BA7A3A4}" type="pres">
      <dgm:prSet presAssocID="{E17285CE-4ED0-4872-AB15-7F71351C8148}" presName="textRect" presStyleLbl="revTx" presStyleIdx="1" presStyleCnt="6">
        <dgm:presLayoutVars>
          <dgm:bulletEnabled val="1"/>
        </dgm:presLayoutVars>
      </dgm:prSet>
      <dgm:spPr/>
      <dgm:t>
        <a:bodyPr/>
        <a:lstStyle/>
        <a:p>
          <a:endParaRPr lang="en-US"/>
        </a:p>
      </dgm:t>
    </dgm:pt>
    <dgm:pt modelId="{54C43371-1C36-4573-B6C7-8532078B5F3F}" type="pres">
      <dgm:prSet presAssocID="{EE1FB623-2767-49C8-BFDF-56BE4023E140}" presName="sibTrans" presStyleLbl="sibTrans2D1" presStyleIdx="0" presStyleCnt="0"/>
      <dgm:spPr/>
      <dgm:t>
        <a:bodyPr/>
        <a:lstStyle/>
        <a:p>
          <a:endParaRPr lang="en-US"/>
        </a:p>
      </dgm:t>
    </dgm:pt>
    <dgm:pt modelId="{CC2779AC-6F94-4564-BDA4-8A8E6EB73B21}" type="pres">
      <dgm:prSet presAssocID="{533A9A5B-D5FE-4D80-BFC7-4B68F699468F}" presName="compNode" presStyleCnt="0"/>
      <dgm:spPr/>
    </dgm:pt>
    <dgm:pt modelId="{C278FEE9-61BE-4F93-83DF-55B117AAAFF4}" type="pres">
      <dgm:prSet presAssocID="{533A9A5B-D5FE-4D80-BFC7-4B68F699468F}" presName="pictRect" presStyleLbl="node1" presStyleIdx="2" presStyleCnt="6"/>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7733" t="-21805" r="-69808" b="-39596"/>
          </a:stretch>
        </a:blipFill>
      </dgm:spPr>
    </dgm:pt>
    <dgm:pt modelId="{E8334AD7-FBCA-4A2F-BBE4-A09597DBAB42}" type="pres">
      <dgm:prSet presAssocID="{533A9A5B-D5FE-4D80-BFC7-4B68F699468F}" presName="textRect" presStyleLbl="revTx" presStyleIdx="2" presStyleCnt="6">
        <dgm:presLayoutVars>
          <dgm:bulletEnabled val="1"/>
        </dgm:presLayoutVars>
      </dgm:prSet>
      <dgm:spPr/>
      <dgm:t>
        <a:bodyPr/>
        <a:lstStyle/>
        <a:p>
          <a:endParaRPr lang="en-US"/>
        </a:p>
      </dgm:t>
    </dgm:pt>
    <dgm:pt modelId="{91EACCAC-5411-4CE0-9135-C4F3712C2AEF}" type="pres">
      <dgm:prSet presAssocID="{A7367187-B83D-4CBC-953C-F40784D31FCD}" presName="sibTrans" presStyleLbl="sibTrans2D1" presStyleIdx="0" presStyleCnt="0"/>
      <dgm:spPr/>
      <dgm:t>
        <a:bodyPr/>
        <a:lstStyle/>
        <a:p>
          <a:endParaRPr lang="en-US"/>
        </a:p>
      </dgm:t>
    </dgm:pt>
    <dgm:pt modelId="{7FB1A04D-4F2C-4EA6-87B9-42C3241FAF1F}" type="pres">
      <dgm:prSet presAssocID="{C3D799D1-BA13-4372-9A50-56CC956C7D56}" presName="compNode" presStyleCnt="0"/>
      <dgm:spPr/>
    </dgm:pt>
    <dgm:pt modelId="{401063F6-6F92-4D95-A877-8785EC8793B5}" type="pres">
      <dgm:prSet presAssocID="{C3D799D1-BA13-4372-9A50-56CC956C7D56}" presName="pictRect" presStyleLbl="node1" presStyleIdx="3" presStyleCnt="6" custLinFactNeighborX="1194" custLinFactNeighborY="-11286"/>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6110" t="-71362" r="-139100" b="-7880"/>
          </a:stretch>
        </a:blipFill>
      </dgm:spPr>
    </dgm:pt>
    <dgm:pt modelId="{9F71C201-4DF7-4CBC-B499-80C0F4D0A45E}" type="pres">
      <dgm:prSet presAssocID="{C3D799D1-BA13-4372-9A50-56CC956C7D56}" presName="textRect" presStyleLbl="revTx" presStyleIdx="3" presStyleCnt="6" custLinFactNeighborX="1194" custLinFactNeighborY="-19589">
        <dgm:presLayoutVars>
          <dgm:bulletEnabled val="1"/>
        </dgm:presLayoutVars>
      </dgm:prSet>
      <dgm:spPr/>
      <dgm:t>
        <a:bodyPr/>
        <a:lstStyle/>
        <a:p>
          <a:endParaRPr lang="en-US"/>
        </a:p>
      </dgm:t>
    </dgm:pt>
    <dgm:pt modelId="{A40039CF-3BAA-4C2D-975E-37CA5F3EC76D}" type="pres">
      <dgm:prSet presAssocID="{6880CBE7-9590-4179-9EA4-B0C253B26CD8}" presName="sibTrans" presStyleLbl="sibTrans2D1" presStyleIdx="0" presStyleCnt="0"/>
      <dgm:spPr/>
      <dgm:t>
        <a:bodyPr/>
        <a:lstStyle/>
        <a:p>
          <a:endParaRPr lang="en-US"/>
        </a:p>
      </dgm:t>
    </dgm:pt>
    <dgm:pt modelId="{B0CE6A8F-0CB1-4E18-8933-9EDF7F192500}" type="pres">
      <dgm:prSet presAssocID="{E760DB91-30A4-4C86-BF34-5B3E581CF5FD}" presName="compNode" presStyleCnt="0"/>
      <dgm:spPr/>
    </dgm:pt>
    <dgm:pt modelId="{FED00CEC-DEF8-4235-9386-84C7F1853059}" type="pres">
      <dgm:prSet presAssocID="{E760DB91-30A4-4C86-BF34-5B3E581CF5FD}" presName="pictRect" presStyleLbl="node1" presStyleIdx="4" presStyleCnt="6" custLinFactNeighborX="-533" custLinFactNeighborY="-11286"/>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1758" t="-12082" r="-60848" b="-14954"/>
          </a:stretch>
        </a:blipFill>
      </dgm:spPr>
    </dgm:pt>
    <dgm:pt modelId="{1805FA0A-F7CB-4E2E-A2D1-4A47842B52A2}" type="pres">
      <dgm:prSet presAssocID="{E760DB91-30A4-4C86-BF34-5B3E581CF5FD}" presName="textRect" presStyleLbl="revTx" presStyleIdx="4" presStyleCnt="6" custLinFactNeighborX="2244" custLinFactNeighborY="-19589">
        <dgm:presLayoutVars>
          <dgm:bulletEnabled val="1"/>
        </dgm:presLayoutVars>
      </dgm:prSet>
      <dgm:spPr/>
      <dgm:t>
        <a:bodyPr/>
        <a:lstStyle/>
        <a:p>
          <a:endParaRPr lang="en-US"/>
        </a:p>
      </dgm:t>
    </dgm:pt>
    <dgm:pt modelId="{12B96E7F-98BB-4F0F-9F1D-140A56660552}" type="pres">
      <dgm:prSet presAssocID="{AEDD2607-600D-4AE7-8505-C4B658C9E5AA}" presName="sibTrans" presStyleLbl="sibTrans2D1" presStyleIdx="0" presStyleCnt="0"/>
      <dgm:spPr/>
      <dgm:t>
        <a:bodyPr/>
        <a:lstStyle/>
        <a:p>
          <a:endParaRPr lang="en-US"/>
        </a:p>
      </dgm:t>
    </dgm:pt>
    <dgm:pt modelId="{47D04158-5E40-4057-96B3-28D47A45C1D2}" type="pres">
      <dgm:prSet presAssocID="{8A74937F-8CEC-40B8-96AB-B4816D8981BC}" presName="compNode" presStyleCnt="0"/>
      <dgm:spPr/>
    </dgm:pt>
    <dgm:pt modelId="{92A3E36D-3A84-4101-91AF-D8BF529460B0}" type="pres">
      <dgm:prSet presAssocID="{8A74937F-8CEC-40B8-96AB-B4816D8981BC}" presName="pictRect" presStyleLbl="node1" presStyleIdx="5" presStyleCnt="6" custLinFactNeighborX="-7" custLinFactNeighborY="-11286"/>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2248" t="-15635" r="-53882" b="-6341"/>
          </a:stretch>
        </a:blipFill>
      </dgm:spPr>
    </dgm:pt>
    <dgm:pt modelId="{9787156E-2880-4FAC-8AAB-5BFC518E3BEA}" type="pres">
      <dgm:prSet presAssocID="{8A74937F-8CEC-40B8-96AB-B4816D8981BC}" presName="textRect" presStyleLbl="revTx" presStyleIdx="5" presStyleCnt="6" custLinFactNeighborX="-7" custLinFactNeighborY="-19589">
        <dgm:presLayoutVars>
          <dgm:bulletEnabled val="1"/>
        </dgm:presLayoutVars>
      </dgm:prSet>
      <dgm:spPr/>
      <dgm:t>
        <a:bodyPr/>
        <a:lstStyle/>
        <a:p>
          <a:endParaRPr lang="en-US"/>
        </a:p>
      </dgm:t>
    </dgm:pt>
  </dgm:ptLst>
  <dgm:cxnLst>
    <dgm:cxn modelId="{71E63358-1384-4A8A-B38F-8C1D1DC4E03D}" type="presOf" srcId="{D84CDD31-D959-4B35-8993-0ABDC66BFC2C}" destId="{CE0A3FF1-729D-482E-AE6C-5C6BDB5C0F6D}" srcOrd="0" destOrd="0" presId="urn:microsoft.com/office/officeart/2005/8/layout/pList1"/>
    <dgm:cxn modelId="{FEC0C144-ABEC-4F70-8709-F8A43A0E575D}" type="presOf" srcId="{889FFC38-2C15-4325-8675-FBAEDE76F1E5}" destId="{EF422CB1-2B72-41A0-85B5-BF1B8A286FBE}" srcOrd="0" destOrd="0" presId="urn:microsoft.com/office/officeart/2005/8/layout/pList1"/>
    <dgm:cxn modelId="{8B54046A-D9E4-4B61-BEAF-87650C8B2773}" srcId="{758CAC90-AB9D-4469-AB50-70D3DF27B217}" destId="{8A74937F-8CEC-40B8-96AB-B4816D8981BC}" srcOrd="5" destOrd="0" parTransId="{EF1A5BFC-3649-40AB-92CF-38212708FAEF}" sibTransId="{F5289B7A-4EAA-4B8E-A5B1-801E18C1E9CA}"/>
    <dgm:cxn modelId="{12F1E477-F407-451A-B6F8-96BCD7B88DDF}" srcId="{758CAC90-AB9D-4469-AB50-70D3DF27B217}" destId="{E760DB91-30A4-4C86-BF34-5B3E581CF5FD}" srcOrd="4" destOrd="0" parTransId="{298FEB75-BC00-4B68-B8E2-E781312F1078}" sibTransId="{AEDD2607-600D-4AE7-8505-C4B658C9E5AA}"/>
    <dgm:cxn modelId="{18169315-2AE2-4854-948D-227BDD69EA78}" srcId="{758CAC90-AB9D-4469-AB50-70D3DF27B217}" destId="{C3D799D1-BA13-4372-9A50-56CC956C7D56}" srcOrd="3" destOrd="0" parTransId="{3EE95A4F-47D1-406D-AEF0-62821E1FC76F}" sibTransId="{6880CBE7-9590-4179-9EA4-B0C253B26CD8}"/>
    <dgm:cxn modelId="{3AD1D267-04FA-496C-A148-F563514536BC}" srcId="{758CAC90-AB9D-4469-AB50-70D3DF27B217}" destId="{E17285CE-4ED0-4872-AB15-7F71351C8148}" srcOrd="1" destOrd="0" parTransId="{4CBB3F85-6D10-4D0A-9DE8-D3A75A2A8112}" sibTransId="{EE1FB623-2767-49C8-BFDF-56BE4023E140}"/>
    <dgm:cxn modelId="{16DC236E-1A0B-464F-B8C7-CB4849FD8C7F}" type="presOf" srcId="{C3D799D1-BA13-4372-9A50-56CC956C7D56}" destId="{9F71C201-4DF7-4CBC-B499-80C0F4D0A45E}" srcOrd="0" destOrd="0" presId="urn:microsoft.com/office/officeart/2005/8/layout/pList1"/>
    <dgm:cxn modelId="{AF6F4DDE-7FA2-4C7B-9BD3-0CE1C401C50C}" type="presOf" srcId="{533A9A5B-D5FE-4D80-BFC7-4B68F699468F}" destId="{E8334AD7-FBCA-4A2F-BBE4-A09597DBAB42}" srcOrd="0" destOrd="0" presId="urn:microsoft.com/office/officeart/2005/8/layout/pList1"/>
    <dgm:cxn modelId="{C1D52D6F-310B-44F2-86A0-D3EBA9C82199}" type="presOf" srcId="{758CAC90-AB9D-4469-AB50-70D3DF27B217}" destId="{1A09E851-84DB-422B-A7DB-F23ED8EEC5CB}" srcOrd="0" destOrd="0" presId="urn:microsoft.com/office/officeart/2005/8/layout/pList1"/>
    <dgm:cxn modelId="{61C4A455-16F0-4A9B-82A4-9D2C4AC77E07}" type="presOf" srcId="{E760DB91-30A4-4C86-BF34-5B3E581CF5FD}" destId="{1805FA0A-F7CB-4E2E-A2D1-4A47842B52A2}" srcOrd="0" destOrd="0" presId="urn:microsoft.com/office/officeart/2005/8/layout/pList1"/>
    <dgm:cxn modelId="{42D8735A-A466-4594-A154-3E13AB94CCD9}" srcId="{758CAC90-AB9D-4469-AB50-70D3DF27B217}" destId="{533A9A5B-D5FE-4D80-BFC7-4B68F699468F}" srcOrd="2" destOrd="0" parTransId="{490A0FF9-94C9-422D-88E3-61BAFDB686B4}" sibTransId="{A7367187-B83D-4CBC-953C-F40784D31FCD}"/>
    <dgm:cxn modelId="{16C0C95D-D24D-495E-83E0-B196E11B3086}" type="presOf" srcId="{6880CBE7-9590-4179-9EA4-B0C253B26CD8}" destId="{A40039CF-3BAA-4C2D-975E-37CA5F3EC76D}" srcOrd="0" destOrd="0" presId="urn:microsoft.com/office/officeart/2005/8/layout/pList1"/>
    <dgm:cxn modelId="{01676580-2CB5-446E-9D27-1CA143325313}" type="presOf" srcId="{A7367187-B83D-4CBC-953C-F40784D31FCD}" destId="{91EACCAC-5411-4CE0-9135-C4F3712C2AEF}" srcOrd="0" destOrd="0" presId="urn:microsoft.com/office/officeart/2005/8/layout/pList1"/>
    <dgm:cxn modelId="{08EE80D9-A5BE-4CF9-82CF-96BD1809F37A}" type="presOf" srcId="{EE1FB623-2767-49C8-BFDF-56BE4023E140}" destId="{54C43371-1C36-4573-B6C7-8532078B5F3F}" srcOrd="0" destOrd="0" presId="urn:microsoft.com/office/officeart/2005/8/layout/pList1"/>
    <dgm:cxn modelId="{2EA06FC8-921E-4094-A8CA-A4CC3F8D00F7}" type="presOf" srcId="{AEDD2607-600D-4AE7-8505-C4B658C9E5AA}" destId="{12B96E7F-98BB-4F0F-9F1D-140A56660552}" srcOrd="0" destOrd="0" presId="urn:microsoft.com/office/officeart/2005/8/layout/pList1"/>
    <dgm:cxn modelId="{C2B49ABA-80BF-4B78-BFBF-EEF330B14E31}" type="presOf" srcId="{E17285CE-4ED0-4872-AB15-7F71351C8148}" destId="{1968D9FF-A769-4BB0-AD91-EAE42BA7A3A4}" srcOrd="0" destOrd="0" presId="urn:microsoft.com/office/officeart/2005/8/layout/pList1"/>
    <dgm:cxn modelId="{4F810477-28A1-4873-AC0A-76C743316B90}" srcId="{758CAC90-AB9D-4469-AB50-70D3DF27B217}" destId="{D84CDD31-D959-4B35-8993-0ABDC66BFC2C}" srcOrd="0" destOrd="0" parTransId="{CAA358FE-1A8B-4DF0-B8F6-BC7A9F350D0E}" sibTransId="{889FFC38-2C15-4325-8675-FBAEDE76F1E5}"/>
    <dgm:cxn modelId="{7D8E1C8E-329A-4E95-9B2F-6A22F1035D37}" type="presOf" srcId="{8A74937F-8CEC-40B8-96AB-B4816D8981BC}" destId="{9787156E-2880-4FAC-8AAB-5BFC518E3BEA}" srcOrd="0" destOrd="0" presId="urn:microsoft.com/office/officeart/2005/8/layout/pList1"/>
    <dgm:cxn modelId="{D5ED4FC7-69B9-4FAD-94E2-E69E4F01D621}" type="presParOf" srcId="{1A09E851-84DB-422B-A7DB-F23ED8EEC5CB}" destId="{E02E0EA1-8937-4B20-9556-BA5FC667E5BC}" srcOrd="0" destOrd="0" presId="urn:microsoft.com/office/officeart/2005/8/layout/pList1"/>
    <dgm:cxn modelId="{FF23C8BB-A35A-4F08-A2E9-E59C7FCBAABA}" type="presParOf" srcId="{E02E0EA1-8937-4B20-9556-BA5FC667E5BC}" destId="{C7FEAA35-65C9-428B-A5CC-CD6E41CDE478}" srcOrd="0" destOrd="0" presId="urn:microsoft.com/office/officeart/2005/8/layout/pList1"/>
    <dgm:cxn modelId="{996F7DA7-A261-4A83-95A6-71A14392231A}" type="presParOf" srcId="{E02E0EA1-8937-4B20-9556-BA5FC667E5BC}" destId="{CE0A3FF1-729D-482E-AE6C-5C6BDB5C0F6D}" srcOrd="1" destOrd="0" presId="urn:microsoft.com/office/officeart/2005/8/layout/pList1"/>
    <dgm:cxn modelId="{3313AB41-1440-41D7-8F5D-A28EEE5C40D5}" type="presParOf" srcId="{1A09E851-84DB-422B-A7DB-F23ED8EEC5CB}" destId="{EF422CB1-2B72-41A0-85B5-BF1B8A286FBE}" srcOrd="1" destOrd="0" presId="urn:microsoft.com/office/officeart/2005/8/layout/pList1"/>
    <dgm:cxn modelId="{A695FE65-2C32-49B6-AE09-9DB79B1BCFAD}" type="presParOf" srcId="{1A09E851-84DB-422B-A7DB-F23ED8EEC5CB}" destId="{5CDEA353-85CF-44FB-A2E2-161FDD3C60D4}" srcOrd="2" destOrd="0" presId="urn:microsoft.com/office/officeart/2005/8/layout/pList1"/>
    <dgm:cxn modelId="{229D6971-F215-433D-BE69-050C5E2352F2}" type="presParOf" srcId="{5CDEA353-85CF-44FB-A2E2-161FDD3C60D4}" destId="{25664874-3B2D-45DB-803C-426AFCC1BC55}" srcOrd="0" destOrd="0" presId="urn:microsoft.com/office/officeart/2005/8/layout/pList1"/>
    <dgm:cxn modelId="{2B895261-7813-4516-BE49-D950CDC3CED4}" type="presParOf" srcId="{5CDEA353-85CF-44FB-A2E2-161FDD3C60D4}" destId="{1968D9FF-A769-4BB0-AD91-EAE42BA7A3A4}" srcOrd="1" destOrd="0" presId="urn:microsoft.com/office/officeart/2005/8/layout/pList1"/>
    <dgm:cxn modelId="{E0333A1A-42ED-4B6D-89B0-68CDAE7E9FE7}" type="presParOf" srcId="{1A09E851-84DB-422B-A7DB-F23ED8EEC5CB}" destId="{54C43371-1C36-4573-B6C7-8532078B5F3F}" srcOrd="3" destOrd="0" presId="urn:microsoft.com/office/officeart/2005/8/layout/pList1"/>
    <dgm:cxn modelId="{5FEF96E6-EAF7-42F2-9FE5-57D72F27DB20}" type="presParOf" srcId="{1A09E851-84DB-422B-A7DB-F23ED8EEC5CB}" destId="{CC2779AC-6F94-4564-BDA4-8A8E6EB73B21}" srcOrd="4" destOrd="0" presId="urn:microsoft.com/office/officeart/2005/8/layout/pList1"/>
    <dgm:cxn modelId="{DC579CFC-4B8F-4589-914E-BF0224D0B020}" type="presParOf" srcId="{CC2779AC-6F94-4564-BDA4-8A8E6EB73B21}" destId="{C278FEE9-61BE-4F93-83DF-55B117AAAFF4}" srcOrd="0" destOrd="0" presId="urn:microsoft.com/office/officeart/2005/8/layout/pList1"/>
    <dgm:cxn modelId="{841FDAAE-3E61-4868-8493-C2F37CC881FD}" type="presParOf" srcId="{CC2779AC-6F94-4564-BDA4-8A8E6EB73B21}" destId="{E8334AD7-FBCA-4A2F-BBE4-A09597DBAB42}" srcOrd="1" destOrd="0" presId="urn:microsoft.com/office/officeart/2005/8/layout/pList1"/>
    <dgm:cxn modelId="{4C356107-E0B2-4D65-8503-30434EDD67EB}" type="presParOf" srcId="{1A09E851-84DB-422B-A7DB-F23ED8EEC5CB}" destId="{91EACCAC-5411-4CE0-9135-C4F3712C2AEF}" srcOrd="5" destOrd="0" presId="urn:microsoft.com/office/officeart/2005/8/layout/pList1"/>
    <dgm:cxn modelId="{4C033A38-3108-4EC1-A6E0-0FF5B2CF7D57}" type="presParOf" srcId="{1A09E851-84DB-422B-A7DB-F23ED8EEC5CB}" destId="{7FB1A04D-4F2C-4EA6-87B9-42C3241FAF1F}" srcOrd="6" destOrd="0" presId="urn:microsoft.com/office/officeart/2005/8/layout/pList1"/>
    <dgm:cxn modelId="{7B5A59E6-E0BE-482F-99B0-84F0859E0FC8}" type="presParOf" srcId="{7FB1A04D-4F2C-4EA6-87B9-42C3241FAF1F}" destId="{401063F6-6F92-4D95-A877-8785EC8793B5}" srcOrd="0" destOrd="0" presId="urn:microsoft.com/office/officeart/2005/8/layout/pList1"/>
    <dgm:cxn modelId="{7B93170C-D57E-46B0-BF4C-678272C576FF}" type="presParOf" srcId="{7FB1A04D-4F2C-4EA6-87B9-42C3241FAF1F}" destId="{9F71C201-4DF7-4CBC-B499-80C0F4D0A45E}" srcOrd="1" destOrd="0" presId="urn:microsoft.com/office/officeart/2005/8/layout/pList1"/>
    <dgm:cxn modelId="{0B8542CA-5ACD-4DD2-9B1C-E8C7A787F41D}" type="presParOf" srcId="{1A09E851-84DB-422B-A7DB-F23ED8EEC5CB}" destId="{A40039CF-3BAA-4C2D-975E-37CA5F3EC76D}" srcOrd="7" destOrd="0" presId="urn:microsoft.com/office/officeart/2005/8/layout/pList1"/>
    <dgm:cxn modelId="{DAA8A235-392F-4F6B-9E51-89A8FBA3AEEF}" type="presParOf" srcId="{1A09E851-84DB-422B-A7DB-F23ED8EEC5CB}" destId="{B0CE6A8F-0CB1-4E18-8933-9EDF7F192500}" srcOrd="8" destOrd="0" presId="urn:microsoft.com/office/officeart/2005/8/layout/pList1"/>
    <dgm:cxn modelId="{BA08C6AC-85B7-41B0-AE00-8E763BC6AB1C}" type="presParOf" srcId="{B0CE6A8F-0CB1-4E18-8933-9EDF7F192500}" destId="{FED00CEC-DEF8-4235-9386-84C7F1853059}" srcOrd="0" destOrd="0" presId="urn:microsoft.com/office/officeart/2005/8/layout/pList1"/>
    <dgm:cxn modelId="{E4B37D17-5EF5-4EC2-AEE1-37CB7311D12E}" type="presParOf" srcId="{B0CE6A8F-0CB1-4E18-8933-9EDF7F192500}" destId="{1805FA0A-F7CB-4E2E-A2D1-4A47842B52A2}" srcOrd="1" destOrd="0" presId="urn:microsoft.com/office/officeart/2005/8/layout/pList1"/>
    <dgm:cxn modelId="{5698ED0F-C662-414C-9952-87BE9531F2C0}" type="presParOf" srcId="{1A09E851-84DB-422B-A7DB-F23ED8EEC5CB}" destId="{12B96E7F-98BB-4F0F-9F1D-140A56660552}" srcOrd="9" destOrd="0" presId="urn:microsoft.com/office/officeart/2005/8/layout/pList1"/>
    <dgm:cxn modelId="{A3CAE68D-8AB2-4260-9360-E80DF9F26364}" type="presParOf" srcId="{1A09E851-84DB-422B-A7DB-F23ED8EEC5CB}" destId="{47D04158-5E40-4057-96B3-28D47A45C1D2}" srcOrd="10" destOrd="0" presId="urn:microsoft.com/office/officeart/2005/8/layout/pList1"/>
    <dgm:cxn modelId="{797E2E03-2B56-4167-B213-C4A543EF9B43}" type="presParOf" srcId="{47D04158-5E40-4057-96B3-28D47A45C1D2}" destId="{92A3E36D-3A84-4101-91AF-D8BF529460B0}" srcOrd="0" destOrd="0" presId="urn:microsoft.com/office/officeart/2005/8/layout/pList1"/>
    <dgm:cxn modelId="{571EAF41-08FD-423C-9A2C-B2CD7AD840B3}" type="presParOf" srcId="{47D04158-5E40-4057-96B3-28D47A45C1D2}" destId="{9787156E-2880-4FAC-8AAB-5BFC518E3BEA}"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925B05-651E-43AB-9377-5F65CF6AEA4B}">
      <dsp:nvSpPr>
        <dsp:cNvPr id="0" name=""/>
        <dsp:cNvSpPr/>
      </dsp:nvSpPr>
      <dsp:spPr>
        <a:xfrm>
          <a:off x="129229" y="0"/>
          <a:ext cx="4378621" cy="3016869"/>
        </a:xfrm>
        <a:prstGeom prst="roundRect">
          <a:avLst/>
        </a:prstGeom>
        <a:blipFill rotWithShape="0">
          <a:blip xmlns:r="http://schemas.openxmlformats.org/officeDocument/2006/relationships" r:embed="rId1"/>
          <a:stretch>
            <a:fillRect/>
          </a:stretch>
        </a:blip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E5EE770-B21F-4EE4-B0A1-EDCC2C907263}">
      <dsp:nvSpPr>
        <dsp:cNvPr id="0" name=""/>
        <dsp:cNvSpPr/>
      </dsp:nvSpPr>
      <dsp:spPr>
        <a:xfrm>
          <a:off x="275300" y="3017936"/>
          <a:ext cx="4378621" cy="1624468"/>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6464" tIns="156464" rIns="156464" bIns="0" numCol="1" spcCol="1270" anchor="t" anchorCtr="0">
          <a:noAutofit/>
        </a:bodyPr>
        <a:lstStyle/>
        <a:p>
          <a:pPr lvl="0" algn="l" defTabSz="977900" rtl="0">
            <a:lnSpc>
              <a:spcPct val="90000"/>
            </a:lnSpc>
            <a:spcBef>
              <a:spcPct val="0"/>
            </a:spcBef>
            <a:spcAft>
              <a:spcPct val="35000"/>
            </a:spcAft>
          </a:pPr>
          <a:r>
            <a:rPr lang="en-US" sz="2200" kern="1200" dirty="0" smtClean="0"/>
            <a:t>Perspective</a:t>
          </a:r>
          <a:endParaRPr lang="en-US" sz="2200" kern="1200" dirty="0"/>
        </a:p>
        <a:p>
          <a:pPr marL="171450" lvl="1" indent="-171450" algn="l" defTabSz="755650" rtl="0">
            <a:lnSpc>
              <a:spcPct val="90000"/>
            </a:lnSpc>
            <a:spcBef>
              <a:spcPct val="0"/>
            </a:spcBef>
            <a:spcAft>
              <a:spcPct val="15000"/>
            </a:spcAft>
            <a:buChar char="••"/>
          </a:pPr>
          <a:r>
            <a:rPr lang="en-US" sz="1700" kern="1200" dirty="0" smtClean="0"/>
            <a:t>Objects is smaller further away</a:t>
          </a:r>
          <a:endParaRPr lang="en-US" sz="1700" kern="1200" dirty="0"/>
        </a:p>
        <a:p>
          <a:pPr marL="171450" lvl="1" indent="-171450" algn="l" defTabSz="755650" rtl="0">
            <a:lnSpc>
              <a:spcPct val="90000"/>
            </a:lnSpc>
            <a:spcBef>
              <a:spcPct val="0"/>
            </a:spcBef>
            <a:spcAft>
              <a:spcPct val="15000"/>
            </a:spcAft>
            <a:buChar char="••"/>
          </a:pPr>
          <a:r>
            <a:rPr lang="en-US" sz="1700" kern="1200" dirty="0" smtClean="0"/>
            <a:t>Projection lines meet at center of projections (the vanish-point).</a:t>
          </a:r>
          <a:endParaRPr lang="en-US" sz="1700" kern="1200" dirty="0"/>
        </a:p>
        <a:p>
          <a:pPr marL="171450" lvl="1" indent="-171450" algn="l" defTabSz="755650" rtl="0">
            <a:lnSpc>
              <a:spcPct val="90000"/>
            </a:lnSpc>
            <a:spcBef>
              <a:spcPct val="0"/>
            </a:spcBef>
            <a:spcAft>
              <a:spcPct val="15000"/>
            </a:spcAft>
            <a:buChar char="••"/>
          </a:pPr>
          <a:r>
            <a:rPr lang="en-US" sz="1700" kern="1200" dirty="0" smtClean="0"/>
            <a:t>Frustum </a:t>
          </a:r>
          <a:endParaRPr lang="en-US" sz="1700" kern="1200" dirty="0"/>
        </a:p>
      </dsp:txBody>
      <dsp:txXfrm>
        <a:off x="275300" y="3017936"/>
        <a:ext cx="4378621" cy="162446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A34B5F-D781-47B8-B28F-61B8C7330ECC}">
      <dsp:nvSpPr>
        <dsp:cNvPr id="0" name=""/>
        <dsp:cNvSpPr/>
      </dsp:nvSpPr>
      <dsp:spPr>
        <a:xfrm>
          <a:off x="4017" y="140732"/>
          <a:ext cx="1911935" cy="1317323"/>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0000" r="-10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B099BBA4-A6DC-46EA-A44E-CA5E910144C2}">
      <dsp:nvSpPr>
        <dsp:cNvPr id="0" name=""/>
        <dsp:cNvSpPr/>
      </dsp:nvSpPr>
      <dsp:spPr>
        <a:xfrm>
          <a:off x="4017" y="1458056"/>
          <a:ext cx="1911935" cy="70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rtl="0">
            <a:lnSpc>
              <a:spcPct val="90000"/>
            </a:lnSpc>
            <a:spcBef>
              <a:spcPct val="0"/>
            </a:spcBef>
            <a:spcAft>
              <a:spcPct val="35000"/>
            </a:spcAft>
          </a:pPr>
          <a:r>
            <a:rPr lang="en-US" sz="2000" kern="1200" smtClean="0"/>
            <a:t>GLGE	</a:t>
          </a:r>
          <a:endParaRPr lang="en-US" sz="2000" kern="1200"/>
        </a:p>
      </dsp:txBody>
      <dsp:txXfrm>
        <a:off x="4017" y="1458056"/>
        <a:ext cx="1911935" cy="709328"/>
      </dsp:txXfrm>
    </dsp:sp>
    <dsp:sp modelId="{CA694E28-1578-4CA9-964B-3ECB05AB516C}">
      <dsp:nvSpPr>
        <dsp:cNvPr id="0" name=""/>
        <dsp:cNvSpPr/>
      </dsp:nvSpPr>
      <dsp:spPr>
        <a:xfrm>
          <a:off x="2169212" y="141987"/>
          <a:ext cx="1911935" cy="1312304"/>
        </a:xfrm>
        <a:prstGeom prst="round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3547" t="-729" r="-15559" b="729"/>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86D3B20-51D0-4896-98CD-6F1FB85B3FD9}">
      <dsp:nvSpPr>
        <dsp:cNvPr id="0" name=""/>
        <dsp:cNvSpPr/>
      </dsp:nvSpPr>
      <dsp:spPr>
        <a:xfrm>
          <a:off x="2107227" y="1456801"/>
          <a:ext cx="1911935" cy="70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rtl="0">
            <a:lnSpc>
              <a:spcPct val="90000"/>
            </a:lnSpc>
            <a:spcBef>
              <a:spcPct val="0"/>
            </a:spcBef>
            <a:spcAft>
              <a:spcPct val="35000"/>
            </a:spcAft>
          </a:pPr>
          <a:r>
            <a:rPr lang="en-US" sz="2000" kern="1200" dirty="0" smtClean="0"/>
            <a:t>Canvas 3D JS Library	</a:t>
          </a:r>
          <a:endParaRPr lang="en-US" sz="2000" kern="1200" dirty="0"/>
        </a:p>
      </dsp:txBody>
      <dsp:txXfrm>
        <a:off x="2107227" y="1456801"/>
        <a:ext cx="1911935" cy="709328"/>
      </dsp:txXfrm>
    </dsp:sp>
    <dsp:sp modelId="{17AE1F6C-B7E7-414F-AF1F-7F4BD78AB6C6}">
      <dsp:nvSpPr>
        <dsp:cNvPr id="0" name=""/>
        <dsp:cNvSpPr/>
      </dsp:nvSpPr>
      <dsp:spPr>
        <a:xfrm>
          <a:off x="4210436" y="140732"/>
          <a:ext cx="1911935" cy="1317323"/>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0000" r="-10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6B875BB-2495-4513-9F24-C591A5D5F6F1}">
      <dsp:nvSpPr>
        <dsp:cNvPr id="0" name=""/>
        <dsp:cNvSpPr/>
      </dsp:nvSpPr>
      <dsp:spPr>
        <a:xfrm>
          <a:off x="4210436" y="1458056"/>
          <a:ext cx="1911935" cy="70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rtl="0">
            <a:lnSpc>
              <a:spcPct val="90000"/>
            </a:lnSpc>
            <a:spcBef>
              <a:spcPct val="0"/>
            </a:spcBef>
            <a:spcAft>
              <a:spcPct val="35000"/>
            </a:spcAft>
          </a:pPr>
          <a:r>
            <a:rPr lang="en-US" sz="2000" kern="1200" dirty="0" err="1" smtClean="0"/>
            <a:t>CopperLicht</a:t>
          </a:r>
          <a:r>
            <a:rPr lang="en-US" sz="2000" kern="1200" dirty="0" smtClean="0"/>
            <a:t>	</a:t>
          </a:r>
          <a:endParaRPr lang="en-US" sz="2000" kern="1200" dirty="0"/>
        </a:p>
      </dsp:txBody>
      <dsp:txXfrm>
        <a:off x="4210436" y="1458056"/>
        <a:ext cx="1911935" cy="709328"/>
      </dsp:txXfrm>
    </dsp:sp>
    <dsp:sp modelId="{EAC6A9FD-001B-4258-80C8-49441BD37DCB}">
      <dsp:nvSpPr>
        <dsp:cNvPr id="0" name=""/>
        <dsp:cNvSpPr/>
      </dsp:nvSpPr>
      <dsp:spPr>
        <a:xfrm>
          <a:off x="6313646" y="140732"/>
          <a:ext cx="1911935" cy="1317323"/>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9000" r="-19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FEBA7585-8099-45C4-A9E1-6A1AB2B3A074}">
      <dsp:nvSpPr>
        <dsp:cNvPr id="0" name=""/>
        <dsp:cNvSpPr/>
      </dsp:nvSpPr>
      <dsp:spPr>
        <a:xfrm>
          <a:off x="6313646" y="1458056"/>
          <a:ext cx="1911935" cy="70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rtl="0">
            <a:lnSpc>
              <a:spcPct val="90000"/>
            </a:lnSpc>
            <a:spcBef>
              <a:spcPct val="0"/>
            </a:spcBef>
            <a:spcAft>
              <a:spcPct val="35000"/>
            </a:spcAft>
          </a:pPr>
          <a:r>
            <a:rPr lang="en-US" sz="2000" kern="1200" dirty="0" err="1" smtClean="0"/>
            <a:t>EnergizeGL</a:t>
          </a:r>
          <a:r>
            <a:rPr lang="en-US" sz="2000" kern="1200" dirty="0" smtClean="0"/>
            <a:t> 	</a:t>
          </a:r>
          <a:endParaRPr lang="en-US" sz="2000" kern="1200" dirty="0"/>
        </a:p>
      </dsp:txBody>
      <dsp:txXfrm>
        <a:off x="6313646" y="1458056"/>
        <a:ext cx="1911935" cy="709328"/>
      </dsp:txXfrm>
    </dsp:sp>
    <dsp:sp modelId="{D56A220F-F2AF-48F6-A48C-5E0EC58F2C14}">
      <dsp:nvSpPr>
        <dsp:cNvPr id="0" name=""/>
        <dsp:cNvSpPr/>
      </dsp:nvSpPr>
      <dsp:spPr>
        <a:xfrm>
          <a:off x="4017" y="2358578"/>
          <a:ext cx="1911935" cy="1317323"/>
        </a:xfrm>
        <a:prstGeom prst="round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0000" r="-10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FC36CC0C-AAEF-448E-88F1-4F40FB03C731}">
      <dsp:nvSpPr>
        <dsp:cNvPr id="0" name=""/>
        <dsp:cNvSpPr/>
      </dsp:nvSpPr>
      <dsp:spPr>
        <a:xfrm>
          <a:off x="4017" y="3675901"/>
          <a:ext cx="1911935" cy="70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rtl="0">
            <a:lnSpc>
              <a:spcPct val="90000"/>
            </a:lnSpc>
            <a:spcBef>
              <a:spcPct val="0"/>
            </a:spcBef>
            <a:spcAft>
              <a:spcPct val="35000"/>
            </a:spcAft>
          </a:pPr>
          <a:r>
            <a:rPr lang="en-US" sz="2000" kern="1200" dirty="0" smtClean="0"/>
            <a:t>O3D</a:t>
          </a:r>
          <a:endParaRPr lang="en-US" sz="2000" kern="1200" dirty="0"/>
        </a:p>
      </dsp:txBody>
      <dsp:txXfrm>
        <a:off x="4017" y="3675901"/>
        <a:ext cx="1911935" cy="709328"/>
      </dsp:txXfrm>
    </dsp:sp>
    <dsp:sp modelId="{068E2D21-F2EA-4617-96D6-989C0EB5AF6B}">
      <dsp:nvSpPr>
        <dsp:cNvPr id="0" name=""/>
        <dsp:cNvSpPr/>
      </dsp:nvSpPr>
      <dsp:spPr>
        <a:xfrm>
          <a:off x="2107227" y="2358578"/>
          <a:ext cx="1911935" cy="1317323"/>
        </a:xfrm>
        <a:prstGeom prst="round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10000" r="-10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FF6236C-1487-4D80-9DD3-39E606BC763E}">
      <dsp:nvSpPr>
        <dsp:cNvPr id="0" name=""/>
        <dsp:cNvSpPr/>
      </dsp:nvSpPr>
      <dsp:spPr>
        <a:xfrm>
          <a:off x="2107227" y="3675901"/>
          <a:ext cx="1911935" cy="70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rtl="0">
            <a:lnSpc>
              <a:spcPct val="90000"/>
            </a:lnSpc>
            <a:spcBef>
              <a:spcPct val="0"/>
            </a:spcBef>
            <a:spcAft>
              <a:spcPct val="35000"/>
            </a:spcAft>
          </a:pPr>
          <a:r>
            <a:rPr lang="en-US" sz="2000" kern="1200" dirty="0" err="1" smtClean="0"/>
            <a:t>SpiderGL</a:t>
          </a:r>
          <a:r>
            <a:rPr lang="en-US" sz="2000" kern="1200" dirty="0" smtClean="0"/>
            <a:t> 	</a:t>
          </a:r>
          <a:endParaRPr lang="en-US" sz="2000" kern="1200" dirty="0"/>
        </a:p>
      </dsp:txBody>
      <dsp:txXfrm>
        <a:off x="2107227" y="3675901"/>
        <a:ext cx="1911935" cy="709328"/>
      </dsp:txXfrm>
    </dsp:sp>
    <dsp:sp modelId="{4C57C563-275B-44D6-8BD9-AD6E3E9EF554}">
      <dsp:nvSpPr>
        <dsp:cNvPr id="0" name=""/>
        <dsp:cNvSpPr/>
      </dsp:nvSpPr>
      <dsp:spPr>
        <a:xfrm>
          <a:off x="4210436" y="2358578"/>
          <a:ext cx="1911935" cy="1317323"/>
        </a:xfrm>
        <a:prstGeom prst="round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2000" b="-2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868E642D-88AE-4796-A22B-F674FC1A443A}">
      <dsp:nvSpPr>
        <dsp:cNvPr id="0" name=""/>
        <dsp:cNvSpPr/>
      </dsp:nvSpPr>
      <dsp:spPr>
        <a:xfrm>
          <a:off x="4210436" y="3675901"/>
          <a:ext cx="1911935" cy="70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rtl="0">
            <a:lnSpc>
              <a:spcPct val="90000"/>
            </a:lnSpc>
            <a:spcBef>
              <a:spcPct val="0"/>
            </a:spcBef>
            <a:spcAft>
              <a:spcPct val="35000"/>
            </a:spcAft>
          </a:pPr>
          <a:r>
            <a:rPr lang="en-US" sz="2000" kern="1200" dirty="0" smtClean="0"/>
            <a:t>Three.js 	</a:t>
          </a:r>
          <a:endParaRPr lang="en-US" sz="2000" kern="1200" dirty="0"/>
        </a:p>
      </dsp:txBody>
      <dsp:txXfrm>
        <a:off x="4210436" y="3675901"/>
        <a:ext cx="1911935" cy="709328"/>
      </dsp:txXfrm>
    </dsp:sp>
    <dsp:sp modelId="{67661CDA-8151-4F64-A48E-3C9F32AC6C03}">
      <dsp:nvSpPr>
        <dsp:cNvPr id="0" name=""/>
        <dsp:cNvSpPr/>
      </dsp:nvSpPr>
      <dsp:spPr>
        <a:xfrm>
          <a:off x="6275044" y="2404869"/>
          <a:ext cx="1911935" cy="1317323"/>
        </a:xfrm>
        <a:prstGeom prst="roundRect">
          <a:avLst/>
        </a:prstGeom>
        <a:blipFill dpi="0" rotWithShape="1">
          <a:blip xmlns:r="http://schemas.openxmlformats.org/officeDocument/2006/relationships" r:embed="rId8">
            <a:extLst>
              <a:ext uri="{28A0092B-C50C-407E-A947-70E740481C1C}">
                <a14:useLocalDpi xmlns:a14="http://schemas.microsoft.com/office/drawing/2010/main" val="0"/>
              </a:ext>
            </a:extLst>
          </a:blip>
          <a:srcRect/>
          <a:stretch>
            <a:fillRect l="20847" t="1917" r="15119" b="4593"/>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AEFE1D3-B95C-4253-AD58-49F36A1DB4A3}">
      <dsp:nvSpPr>
        <dsp:cNvPr id="0" name=""/>
        <dsp:cNvSpPr/>
      </dsp:nvSpPr>
      <dsp:spPr>
        <a:xfrm>
          <a:off x="6313646" y="3675901"/>
          <a:ext cx="1911935" cy="709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rtl="0">
            <a:lnSpc>
              <a:spcPct val="90000"/>
            </a:lnSpc>
            <a:spcBef>
              <a:spcPct val="0"/>
            </a:spcBef>
            <a:spcAft>
              <a:spcPct val="35000"/>
            </a:spcAft>
          </a:pPr>
          <a:r>
            <a:rPr lang="en-US" sz="2000" kern="1200" dirty="0" smtClean="0"/>
            <a:t>OSG.JS	</a:t>
          </a:r>
          <a:endParaRPr lang="en-US" sz="2000" kern="1200" dirty="0"/>
        </a:p>
      </dsp:txBody>
      <dsp:txXfrm>
        <a:off x="6313646" y="3675901"/>
        <a:ext cx="1911935" cy="70932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B39210-61B2-4850-9C5B-3274CEA10AD6}">
      <dsp:nvSpPr>
        <dsp:cNvPr id="0" name=""/>
        <dsp:cNvSpPr/>
      </dsp:nvSpPr>
      <dsp:spPr>
        <a:xfrm>
          <a:off x="495061" y="645"/>
          <a:ext cx="2262336" cy="1357401"/>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dirty="0" smtClean="0"/>
            <a:t>Try some tutorials with Molehill API or </a:t>
          </a:r>
          <a:r>
            <a:rPr lang="en-US" sz="1700" kern="1200" dirty="0" err="1" smtClean="0"/>
            <a:t>WebGL</a:t>
          </a:r>
          <a:r>
            <a:rPr lang="en-US" sz="1700" kern="1200" dirty="0" smtClean="0"/>
            <a:t> to get an understanding of the pipeline</a:t>
          </a:r>
          <a:endParaRPr lang="en-US" sz="1700" kern="1200" dirty="0"/>
        </a:p>
      </dsp:txBody>
      <dsp:txXfrm>
        <a:off x="495061" y="645"/>
        <a:ext cx="2262336" cy="1357401"/>
      </dsp:txXfrm>
    </dsp:sp>
    <dsp:sp modelId="{54803C2C-F585-4561-9209-C0C5D37806E5}">
      <dsp:nvSpPr>
        <dsp:cNvPr id="0" name=""/>
        <dsp:cNvSpPr/>
      </dsp:nvSpPr>
      <dsp:spPr>
        <a:xfrm>
          <a:off x="2983631" y="645"/>
          <a:ext cx="2262336" cy="1357401"/>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dirty="0" smtClean="0"/>
            <a:t>Read, follow, blog, get interested! </a:t>
          </a:r>
          <a:endParaRPr lang="en-US" sz="1700" kern="1200" dirty="0"/>
        </a:p>
      </dsp:txBody>
      <dsp:txXfrm>
        <a:off x="2983631" y="645"/>
        <a:ext cx="2262336" cy="1357401"/>
      </dsp:txXfrm>
    </dsp:sp>
    <dsp:sp modelId="{36F9BF5F-5894-4620-B579-A705ED2787CF}">
      <dsp:nvSpPr>
        <dsp:cNvPr id="0" name=""/>
        <dsp:cNvSpPr/>
      </dsp:nvSpPr>
      <dsp:spPr>
        <a:xfrm>
          <a:off x="5472201" y="645"/>
          <a:ext cx="2262336" cy="1357401"/>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dirty="0" smtClean="0"/>
            <a:t>Pay attention to techniques outside your own field. SIGGRAPH, GPU gems, </a:t>
          </a:r>
          <a:r>
            <a:rPr lang="en-US" sz="1700" kern="1200" dirty="0" err="1" smtClean="0"/>
            <a:t>Nvidia</a:t>
          </a:r>
          <a:r>
            <a:rPr lang="en-US" sz="1700" kern="1200" dirty="0" smtClean="0"/>
            <a:t>.</a:t>
          </a:r>
          <a:endParaRPr lang="en-US" sz="1700" kern="1200" dirty="0"/>
        </a:p>
      </dsp:txBody>
      <dsp:txXfrm>
        <a:off x="5472201" y="645"/>
        <a:ext cx="2262336" cy="1357401"/>
      </dsp:txXfrm>
    </dsp:sp>
    <dsp:sp modelId="{2BDE4357-5854-432B-9260-050FB165DD9D}">
      <dsp:nvSpPr>
        <dsp:cNvPr id="0" name=""/>
        <dsp:cNvSpPr/>
      </dsp:nvSpPr>
      <dsp:spPr>
        <a:xfrm>
          <a:off x="495061" y="1584280"/>
          <a:ext cx="2262336" cy="1357401"/>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dirty="0" smtClean="0"/>
            <a:t>Get familiar with existing work. We’ll get there eventually.</a:t>
          </a:r>
          <a:endParaRPr lang="en-US" sz="1700" kern="1200" dirty="0"/>
        </a:p>
      </dsp:txBody>
      <dsp:txXfrm>
        <a:off x="495061" y="1584280"/>
        <a:ext cx="2262336" cy="1357401"/>
      </dsp:txXfrm>
    </dsp:sp>
    <dsp:sp modelId="{63FDEAA4-0C6B-4F25-BE79-ABBD276B3D3E}">
      <dsp:nvSpPr>
        <dsp:cNvPr id="0" name=""/>
        <dsp:cNvSpPr/>
      </dsp:nvSpPr>
      <dsp:spPr>
        <a:xfrm>
          <a:off x="2983631" y="1584280"/>
          <a:ext cx="2262336" cy="1357401"/>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50000"/>
            </a:lnSpc>
            <a:spcBef>
              <a:spcPct val="0"/>
            </a:spcBef>
            <a:spcAft>
              <a:spcPct val="35000"/>
            </a:spcAft>
          </a:pPr>
          <a:r>
            <a:rPr lang="en-US" sz="1700" kern="1200" dirty="0" smtClean="0"/>
            <a:t>Port code </a:t>
          </a:r>
        </a:p>
        <a:p>
          <a:pPr lvl="0" algn="ctr" defTabSz="755650" rtl="0">
            <a:lnSpc>
              <a:spcPct val="50000"/>
            </a:lnSpc>
            <a:spcBef>
              <a:spcPct val="0"/>
            </a:spcBef>
            <a:spcAft>
              <a:spcPct val="35000"/>
            </a:spcAft>
          </a:pPr>
          <a:r>
            <a:rPr lang="en-US" sz="1700" kern="1200" dirty="0" smtClean="0"/>
            <a:t>from another </a:t>
          </a:r>
        </a:p>
        <a:p>
          <a:pPr lvl="0" algn="ctr" defTabSz="755650" rtl="0">
            <a:lnSpc>
              <a:spcPct val="50000"/>
            </a:lnSpc>
            <a:spcBef>
              <a:spcPct val="0"/>
            </a:spcBef>
            <a:spcAft>
              <a:spcPct val="35000"/>
            </a:spcAft>
          </a:pPr>
          <a:r>
            <a:rPr lang="en-US" sz="1700" kern="1200" dirty="0" smtClean="0"/>
            <a:t>language.</a:t>
          </a:r>
          <a:endParaRPr lang="en-US" sz="1700" kern="1200" dirty="0"/>
        </a:p>
      </dsp:txBody>
      <dsp:txXfrm>
        <a:off x="2983631" y="1584280"/>
        <a:ext cx="2262336" cy="1357401"/>
      </dsp:txXfrm>
    </dsp:sp>
    <dsp:sp modelId="{5A96C90B-D3D6-4E4B-9B40-265F67B9A45A}">
      <dsp:nvSpPr>
        <dsp:cNvPr id="0" name=""/>
        <dsp:cNvSpPr/>
      </dsp:nvSpPr>
      <dsp:spPr>
        <a:xfrm>
          <a:off x="5472201" y="1584280"/>
          <a:ext cx="2262336" cy="1357401"/>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dirty="0" smtClean="0"/>
            <a:t>Tech is one thing, art is another. Good artwork is what makes it successful in the end. </a:t>
          </a:r>
          <a:endParaRPr lang="en-US" sz="1700" kern="1200" dirty="0"/>
        </a:p>
      </dsp:txBody>
      <dsp:txXfrm>
        <a:off x="5472201" y="1584280"/>
        <a:ext cx="2262336" cy="1357401"/>
      </dsp:txXfrm>
    </dsp:sp>
    <dsp:sp modelId="{07AFCC2D-16BB-4579-9A15-29F3D7A65C9D}">
      <dsp:nvSpPr>
        <dsp:cNvPr id="0" name=""/>
        <dsp:cNvSpPr/>
      </dsp:nvSpPr>
      <dsp:spPr>
        <a:xfrm>
          <a:off x="2983631" y="3167916"/>
          <a:ext cx="2262336" cy="1357401"/>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50000"/>
            </a:lnSpc>
            <a:spcBef>
              <a:spcPct val="0"/>
            </a:spcBef>
            <a:spcAft>
              <a:spcPct val="35000"/>
            </a:spcAft>
          </a:pPr>
          <a:r>
            <a:rPr lang="en-US" sz="1700" kern="1200" dirty="0" smtClean="0"/>
            <a:t>Stand on the </a:t>
          </a:r>
        </a:p>
        <a:p>
          <a:pPr lvl="0" algn="ctr" defTabSz="755650" rtl="0">
            <a:lnSpc>
              <a:spcPct val="50000"/>
            </a:lnSpc>
            <a:spcBef>
              <a:spcPct val="0"/>
            </a:spcBef>
            <a:spcAft>
              <a:spcPct val="35000"/>
            </a:spcAft>
          </a:pPr>
          <a:r>
            <a:rPr lang="en-US" sz="1700" kern="1200" dirty="0" smtClean="0"/>
            <a:t>shoulders of </a:t>
          </a:r>
        </a:p>
        <a:p>
          <a:pPr lvl="0" algn="ctr" defTabSz="755650" rtl="0">
            <a:lnSpc>
              <a:spcPct val="50000"/>
            </a:lnSpc>
            <a:spcBef>
              <a:spcPct val="0"/>
            </a:spcBef>
            <a:spcAft>
              <a:spcPct val="35000"/>
            </a:spcAft>
          </a:pPr>
          <a:r>
            <a:rPr lang="en-US" sz="1700" kern="1200" dirty="0" smtClean="0"/>
            <a:t>giants.</a:t>
          </a:r>
          <a:endParaRPr lang="en-US" sz="1700" kern="1200" dirty="0"/>
        </a:p>
      </dsp:txBody>
      <dsp:txXfrm>
        <a:off x="2983631" y="3167916"/>
        <a:ext cx="2262336" cy="135740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B13BCE-7CD0-4838-85CE-C32928174ED7}">
      <dsp:nvSpPr>
        <dsp:cNvPr id="0" name=""/>
        <dsp:cNvSpPr/>
      </dsp:nvSpPr>
      <dsp:spPr>
        <a:xfrm>
          <a:off x="0" y="677381"/>
          <a:ext cx="3816424" cy="274413"/>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36000" numCol="1" spcCol="1270" anchor="ctr" anchorCtr="0">
          <a:noAutofit/>
        </a:bodyPr>
        <a:lstStyle/>
        <a:p>
          <a:pPr lvl="0" algn="l" defTabSz="533400" rtl="0">
            <a:lnSpc>
              <a:spcPct val="90000"/>
            </a:lnSpc>
            <a:spcBef>
              <a:spcPct val="0"/>
            </a:spcBef>
            <a:spcAft>
              <a:spcPct val="35000"/>
            </a:spcAft>
          </a:pPr>
          <a:r>
            <a:rPr lang="en-US" sz="1200" kern="1200" dirty="0" smtClean="0"/>
            <a:t>COMPUTER GRAPHICS</a:t>
          </a:r>
          <a:endParaRPr lang="en-US" sz="1200" kern="1200" dirty="0"/>
        </a:p>
      </dsp:txBody>
      <dsp:txXfrm>
        <a:off x="13396" y="690777"/>
        <a:ext cx="3789632" cy="247621"/>
      </dsp:txXfrm>
    </dsp:sp>
    <dsp:sp modelId="{BBB42178-5DC1-4F1B-B167-AD545BE97002}">
      <dsp:nvSpPr>
        <dsp:cNvPr id="0" name=""/>
        <dsp:cNvSpPr/>
      </dsp:nvSpPr>
      <dsp:spPr>
        <a:xfrm>
          <a:off x="0" y="951794"/>
          <a:ext cx="3816424" cy="929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171" tIns="13970" rIns="78232" bIns="13970" numCol="1" spcCol="1270" anchor="ctr" anchorCtr="0">
          <a:noAutofit/>
        </a:bodyPr>
        <a:lstStyle/>
        <a:p>
          <a:pPr marL="57150" lvl="1" indent="-57150" algn="l" defTabSz="488950" rtl="0">
            <a:lnSpc>
              <a:spcPct val="90000"/>
            </a:lnSpc>
            <a:spcBef>
              <a:spcPct val="0"/>
            </a:spcBef>
            <a:spcAft>
              <a:spcPct val="20000"/>
            </a:spcAft>
            <a:buChar char="••"/>
          </a:pPr>
          <a:r>
            <a:rPr lang="en-US" sz="1100" kern="1200" dirty="0" smtClean="0"/>
            <a:t>SIGGRAPH papers: </a:t>
          </a:r>
          <a:r>
            <a:rPr lang="en-US" sz="1100" kern="1200" dirty="0" smtClean="0">
              <a:hlinkClick xmlns:r="http://schemas.openxmlformats.org/officeDocument/2006/relationships" r:id="rId1"/>
            </a:rPr>
            <a:t>http://kesen.realtimerendering.com/</a:t>
          </a:r>
          <a:endParaRPr lang="en-US" sz="1100" kern="1200" dirty="0"/>
        </a:p>
        <a:p>
          <a:pPr marL="57150" lvl="1" indent="-57150" algn="l" defTabSz="488950" rtl="0">
            <a:lnSpc>
              <a:spcPct val="90000"/>
            </a:lnSpc>
            <a:spcBef>
              <a:spcPct val="0"/>
            </a:spcBef>
            <a:spcAft>
              <a:spcPct val="20000"/>
            </a:spcAft>
            <a:buChar char="••"/>
          </a:pPr>
          <a:r>
            <a:rPr lang="sv-SE" sz="1100" kern="1200" dirty="0" smtClean="0"/>
            <a:t>GEEKS3D: </a:t>
          </a:r>
          <a:r>
            <a:rPr lang="en-US" sz="1100" kern="1200" dirty="0" smtClean="0">
              <a:hlinkClick xmlns:r="http://schemas.openxmlformats.org/officeDocument/2006/relationships" r:id="rId2"/>
            </a:rPr>
            <a:t>http://www.geeks3d.com/</a:t>
          </a:r>
          <a:endParaRPr lang="en-US" sz="1100" kern="1200" dirty="0"/>
        </a:p>
        <a:p>
          <a:pPr marL="57150" lvl="1" indent="-57150" algn="l" defTabSz="488950" rtl="0">
            <a:lnSpc>
              <a:spcPct val="90000"/>
            </a:lnSpc>
            <a:spcBef>
              <a:spcPct val="0"/>
            </a:spcBef>
            <a:spcAft>
              <a:spcPct val="20000"/>
            </a:spcAft>
            <a:buChar char="••"/>
          </a:pPr>
          <a:r>
            <a:rPr lang="sv-SE" sz="1100" kern="1200" dirty="0" smtClean="0"/>
            <a:t>Miles Macklins Blog: </a:t>
          </a:r>
          <a:r>
            <a:rPr lang="en-US" sz="1100" kern="1200" dirty="0" smtClean="0">
              <a:hlinkClick xmlns:r="http://schemas.openxmlformats.org/officeDocument/2006/relationships" r:id="rId3"/>
            </a:rPr>
            <a:t>https://mmack.wordpress.com/</a:t>
          </a:r>
          <a:endParaRPr lang="en-US" sz="1100" kern="1200" dirty="0"/>
        </a:p>
        <a:p>
          <a:pPr marL="57150" lvl="1" indent="-57150" algn="l" defTabSz="488950" rtl="0">
            <a:lnSpc>
              <a:spcPct val="90000"/>
            </a:lnSpc>
            <a:spcBef>
              <a:spcPct val="0"/>
            </a:spcBef>
            <a:spcAft>
              <a:spcPct val="20000"/>
            </a:spcAft>
            <a:buChar char="••"/>
          </a:pPr>
          <a:r>
            <a:rPr lang="sv-SE" sz="1100" kern="1200" dirty="0" smtClean="0"/>
            <a:t>GAMEDEV: </a:t>
          </a:r>
          <a:r>
            <a:rPr lang="en-US" sz="1100" kern="1200" dirty="0" smtClean="0">
              <a:hlinkClick xmlns:r="http://schemas.openxmlformats.org/officeDocument/2006/relationships" r:id="rId4"/>
            </a:rPr>
            <a:t>http://www.gamedev.net/index</a:t>
          </a:r>
          <a:endParaRPr lang="en-US" sz="1100" kern="1200" dirty="0"/>
        </a:p>
        <a:p>
          <a:pPr marL="57150" lvl="1" indent="-57150" algn="l" defTabSz="488950" rtl="0">
            <a:lnSpc>
              <a:spcPct val="90000"/>
            </a:lnSpc>
            <a:spcBef>
              <a:spcPct val="0"/>
            </a:spcBef>
            <a:spcAft>
              <a:spcPct val="20000"/>
            </a:spcAft>
            <a:buChar char="••"/>
          </a:pPr>
          <a:r>
            <a:rPr lang="sv-SE" sz="1100" kern="1200" dirty="0" smtClean="0"/>
            <a:t>Teaching machines: </a:t>
          </a:r>
          <a:r>
            <a:rPr lang="en-US" sz="1100" kern="1200" dirty="0" smtClean="0">
              <a:hlinkClick xmlns:r="http://schemas.openxmlformats.org/officeDocument/2006/relationships" r:id="rId5"/>
            </a:rPr>
            <a:t>http://www.twodee.org/blog/</a:t>
          </a:r>
          <a:endParaRPr lang="en-US" sz="1100" kern="1200" dirty="0"/>
        </a:p>
      </dsp:txBody>
      <dsp:txXfrm>
        <a:off x="0" y="951794"/>
        <a:ext cx="3816424" cy="929681"/>
      </dsp:txXfrm>
    </dsp:sp>
    <dsp:sp modelId="{B46C2574-B903-45EC-AA02-9B1F8A15D271}">
      <dsp:nvSpPr>
        <dsp:cNvPr id="0" name=""/>
        <dsp:cNvSpPr/>
      </dsp:nvSpPr>
      <dsp:spPr>
        <a:xfrm>
          <a:off x="0" y="1881476"/>
          <a:ext cx="3816424" cy="274413"/>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36000" numCol="1" spcCol="1270" anchor="ctr" anchorCtr="0">
          <a:noAutofit/>
        </a:bodyPr>
        <a:lstStyle/>
        <a:p>
          <a:pPr lvl="0" algn="l" defTabSz="533400" rtl="0">
            <a:lnSpc>
              <a:spcPct val="90000"/>
            </a:lnSpc>
            <a:spcBef>
              <a:spcPct val="0"/>
            </a:spcBef>
            <a:spcAft>
              <a:spcPct val="35000"/>
            </a:spcAft>
          </a:pPr>
          <a:r>
            <a:rPr lang="en-US" sz="1200" kern="1200" dirty="0" smtClean="0"/>
            <a:t>OpenGL / </a:t>
          </a:r>
          <a:r>
            <a:rPr lang="en-US" sz="1200" kern="1200" dirty="0" err="1" smtClean="0"/>
            <a:t>WebGL</a:t>
          </a:r>
          <a:endParaRPr lang="en-US" sz="1200" kern="1200" dirty="0"/>
        </a:p>
      </dsp:txBody>
      <dsp:txXfrm>
        <a:off x="13396" y="1894872"/>
        <a:ext cx="3789632" cy="247621"/>
      </dsp:txXfrm>
    </dsp:sp>
    <dsp:sp modelId="{461A4341-749C-4ECC-AFF0-C0DDC3FF3CF3}">
      <dsp:nvSpPr>
        <dsp:cNvPr id="0" name=""/>
        <dsp:cNvSpPr/>
      </dsp:nvSpPr>
      <dsp:spPr>
        <a:xfrm>
          <a:off x="0" y="2155889"/>
          <a:ext cx="3816424" cy="2231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171" tIns="13970" rIns="78232" bIns="13970" numCol="1" spcCol="1270" anchor="ctr" anchorCtr="0">
          <a:noAutofit/>
        </a:bodyPr>
        <a:lstStyle/>
        <a:p>
          <a:pPr marL="57150" lvl="1" indent="-57150" algn="l" defTabSz="488950" rtl="0">
            <a:lnSpc>
              <a:spcPct val="90000"/>
            </a:lnSpc>
            <a:spcBef>
              <a:spcPct val="0"/>
            </a:spcBef>
            <a:spcAft>
              <a:spcPct val="20000"/>
            </a:spcAft>
            <a:buChar char="••"/>
          </a:pPr>
          <a:r>
            <a:rPr lang="en-US" sz="1100" kern="1200" smtClean="0"/>
            <a:t>OpenGL resources: </a:t>
          </a:r>
          <a:r>
            <a:rPr lang="en-US" sz="1100" u="sng" kern="1200" smtClean="0">
              <a:hlinkClick xmlns:r="http://schemas.openxmlformats.org/officeDocument/2006/relationships" r:id="rId6"/>
            </a:rPr>
            <a:t>http://www.opengl.org/</a:t>
          </a:r>
          <a:endParaRPr lang="en-US" sz="1100" kern="1200"/>
        </a:p>
        <a:p>
          <a:pPr marL="57150" lvl="1" indent="-57150" algn="l" defTabSz="488950" rtl="0">
            <a:lnSpc>
              <a:spcPct val="90000"/>
            </a:lnSpc>
            <a:spcBef>
              <a:spcPct val="0"/>
            </a:spcBef>
            <a:spcAft>
              <a:spcPct val="20000"/>
            </a:spcAft>
            <a:buChar char="••"/>
          </a:pPr>
          <a:r>
            <a:rPr lang="en-US" sz="1100" kern="1200" smtClean="0"/>
            <a:t>Game programming community: </a:t>
          </a:r>
          <a:r>
            <a:rPr lang="en-US" sz="1100" u="sng" kern="1200" smtClean="0">
              <a:hlinkClick xmlns:r="http://schemas.openxmlformats.org/officeDocument/2006/relationships" r:id="rId7"/>
            </a:rPr>
            <a:t>http://www.gamedev.net/</a:t>
          </a:r>
          <a:endParaRPr lang="en-US" sz="1100" kern="1200"/>
        </a:p>
        <a:p>
          <a:pPr marL="57150" lvl="1" indent="-57150" algn="l" defTabSz="488950" rtl="0">
            <a:lnSpc>
              <a:spcPct val="90000"/>
            </a:lnSpc>
            <a:spcBef>
              <a:spcPct val="0"/>
            </a:spcBef>
            <a:spcAft>
              <a:spcPct val="20000"/>
            </a:spcAft>
            <a:buChar char="••"/>
          </a:pPr>
          <a:r>
            <a:rPr lang="en-US" sz="1100" kern="1200" smtClean="0"/>
            <a:t>OpenGl tutorial: </a:t>
          </a:r>
          <a:r>
            <a:rPr lang="en-US" sz="1100" u="sng" kern="1200" smtClean="0">
              <a:hlinkClick xmlns:r="http://schemas.openxmlformats.org/officeDocument/2006/relationships" r:id="rId8"/>
            </a:rPr>
            <a:t>http://db-in.com/blog/2011/01/all-about-opengl-es-2-x-part-13/</a:t>
          </a:r>
          <a:endParaRPr lang="en-US" sz="1100" kern="1200"/>
        </a:p>
        <a:p>
          <a:pPr marL="57150" lvl="1" indent="-57150" algn="l" defTabSz="488950" rtl="0">
            <a:lnSpc>
              <a:spcPct val="90000"/>
            </a:lnSpc>
            <a:spcBef>
              <a:spcPct val="0"/>
            </a:spcBef>
            <a:spcAft>
              <a:spcPct val="20000"/>
            </a:spcAft>
            <a:buChar char="••"/>
          </a:pPr>
          <a:r>
            <a:rPr lang="en-US" sz="1100" kern="1200" smtClean="0"/>
            <a:t>ShaderToy WebGL </a:t>
          </a:r>
          <a:r>
            <a:rPr lang="en-US" sz="1100" u="sng" kern="1200" smtClean="0">
              <a:hlinkClick xmlns:r="http://schemas.openxmlformats.org/officeDocument/2006/relationships" r:id="rId9"/>
            </a:rPr>
            <a:t>http://www.iquilezles.org/apps/shadertoy/</a:t>
          </a:r>
          <a:endParaRPr lang="en-US" sz="1100" kern="1200"/>
        </a:p>
        <a:p>
          <a:pPr marL="57150" lvl="1" indent="-57150" algn="l" defTabSz="488950" rtl="0">
            <a:lnSpc>
              <a:spcPct val="90000"/>
            </a:lnSpc>
            <a:spcBef>
              <a:spcPct val="0"/>
            </a:spcBef>
            <a:spcAft>
              <a:spcPct val="20000"/>
            </a:spcAft>
            <a:buChar char="••"/>
          </a:pPr>
          <a:r>
            <a:rPr lang="en-US" sz="1100" kern="1200" smtClean="0"/>
            <a:t>Fractal Lab: </a:t>
          </a:r>
          <a:r>
            <a:rPr lang="en-US" sz="1100" u="sng" kern="1200" smtClean="0">
              <a:hlinkClick xmlns:r="http://schemas.openxmlformats.org/officeDocument/2006/relationships" r:id="rId10"/>
            </a:rPr>
            <a:t>http://fractal.io/</a:t>
          </a:r>
          <a:endParaRPr lang="en-US" sz="1100" kern="1200"/>
        </a:p>
        <a:p>
          <a:pPr marL="57150" lvl="1" indent="-57150" algn="l" defTabSz="488950" rtl="0">
            <a:lnSpc>
              <a:spcPct val="90000"/>
            </a:lnSpc>
            <a:spcBef>
              <a:spcPct val="0"/>
            </a:spcBef>
            <a:spcAft>
              <a:spcPct val="20000"/>
            </a:spcAft>
            <a:buChar char="••"/>
          </a:pPr>
          <a:r>
            <a:rPr lang="en-US" sz="1100" kern="1200" dirty="0" smtClean="0"/>
            <a:t>CG tutorial: </a:t>
          </a:r>
          <a:r>
            <a:rPr lang="en-US" sz="1100" u="sng" kern="1200" dirty="0" smtClean="0">
              <a:hlinkClick xmlns:r="http://schemas.openxmlformats.org/officeDocument/2006/relationships" r:id="rId11"/>
            </a:rPr>
            <a:t>http://http.developer.nvidia.com/CgTutorial/cg_tutorial_chapter01.html</a:t>
          </a:r>
          <a:endParaRPr lang="en-US" sz="1100" kern="1200" dirty="0"/>
        </a:p>
        <a:p>
          <a:pPr marL="57150" lvl="1" indent="-57150" algn="l" defTabSz="488950" rtl="0">
            <a:lnSpc>
              <a:spcPct val="90000"/>
            </a:lnSpc>
            <a:spcBef>
              <a:spcPct val="0"/>
            </a:spcBef>
            <a:spcAft>
              <a:spcPct val="20000"/>
            </a:spcAft>
            <a:buChar char="••"/>
          </a:pPr>
          <a:r>
            <a:rPr lang="sv-SE" sz="1100" kern="1200" dirty="0" smtClean="0"/>
            <a:t>ModelViewMatrix explained: </a:t>
          </a:r>
          <a:r>
            <a:rPr lang="en-US" sz="1100" kern="1200" dirty="0" smtClean="0">
              <a:hlinkClick xmlns:r="http://schemas.openxmlformats.org/officeDocument/2006/relationships" r:id="rId12"/>
            </a:rPr>
            <a:t>http://db-in.com/blog/2011/04/cameras-on-opengl-es-2-x/</a:t>
          </a:r>
          <a:endParaRPr lang="en-US" sz="1100" kern="1200" dirty="0"/>
        </a:p>
      </dsp:txBody>
      <dsp:txXfrm>
        <a:off x="0" y="2155889"/>
        <a:ext cx="3816424" cy="2231235"/>
      </dsp:txXfrm>
    </dsp:sp>
    <dsp:sp modelId="{782642C7-D8DD-40B4-AB5D-A6C4F39732DC}">
      <dsp:nvSpPr>
        <dsp:cNvPr id="0" name=""/>
        <dsp:cNvSpPr/>
      </dsp:nvSpPr>
      <dsp:spPr>
        <a:xfrm>
          <a:off x="0" y="4387125"/>
          <a:ext cx="3816424" cy="274413"/>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36000" numCol="1" spcCol="1270" anchor="ctr" anchorCtr="0">
          <a:noAutofit/>
        </a:bodyPr>
        <a:lstStyle/>
        <a:p>
          <a:pPr lvl="0" algn="l" defTabSz="533400" rtl="0">
            <a:lnSpc>
              <a:spcPct val="90000"/>
            </a:lnSpc>
            <a:spcBef>
              <a:spcPct val="0"/>
            </a:spcBef>
            <a:spcAft>
              <a:spcPct val="35000"/>
            </a:spcAft>
          </a:pPr>
          <a:r>
            <a:rPr lang="en-US" sz="1200" kern="1200" smtClean="0"/>
            <a:t>FLASH</a:t>
          </a:r>
          <a:endParaRPr lang="en-US" sz="1200" kern="1200"/>
        </a:p>
      </dsp:txBody>
      <dsp:txXfrm>
        <a:off x="13396" y="4400521"/>
        <a:ext cx="3789632" cy="247621"/>
      </dsp:txXfrm>
    </dsp:sp>
    <dsp:sp modelId="{F0287BBA-DA32-4A44-B6B9-AD8A3EEAFA02}">
      <dsp:nvSpPr>
        <dsp:cNvPr id="0" name=""/>
        <dsp:cNvSpPr/>
      </dsp:nvSpPr>
      <dsp:spPr>
        <a:xfrm>
          <a:off x="0" y="4661538"/>
          <a:ext cx="3816424" cy="826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171" tIns="13970" rIns="78232" bIns="13970" numCol="1" spcCol="1270" anchor="ctr" anchorCtr="0">
          <a:noAutofit/>
        </a:bodyPr>
        <a:lstStyle/>
        <a:p>
          <a:pPr marL="57150" lvl="1" indent="-57150" algn="l" defTabSz="488950" rtl="0">
            <a:lnSpc>
              <a:spcPct val="90000"/>
            </a:lnSpc>
            <a:spcBef>
              <a:spcPct val="0"/>
            </a:spcBef>
            <a:spcAft>
              <a:spcPct val="20000"/>
            </a:spcAft>
            <a:buChar char="••"/>
          </a:pPr>
          <a:r>
            <a:rPr lang="en-US" sz="1100" kern="1200" smtClean="0"/>
            <a:t>Away3D 3.6 Tutorials: </a:t>
          </a:r>
          <a:r>
            <a:rPr lang="en-US" sz="1100" u="sng" kern="1200" smtClean="0">
              <a:hlinkClick xmlns:r="http://schemas.openxmlformats.org/officeDocument/2006/relationships" r:id="rId13"/>
            </a:rPr>
            <a:t>http://www.flashmagazine.com/Tutorials/category/3d/</a:t>
          </a:r>
          <a:endParaRPr lang="en-US" sz="1100" kern="1200"/>
        </a:p>
        <a:p>
          <a:pPr marL="57150" lvl="1" indent="-57150" algn="l" defTabSz="488950" rtl="0">
            <a:lnSpc>
              <a:spcPct val="90000"/>
            </a:lnSpc>
            <a:spcBef>
              <a:spcPct val="0"/>
            </a:spcBef>
            <a:spcAft>
              <a:spcPct val="20000"/>
            </a:spcAft>
            <a:buChar char="••"/>
          </a:pPr>
          <a:r>
            <a:rPr lang="en-US" sz="1100" kern="1200" dirty="0" smtClean="0"/>
            <a:t>Creative coding podcast: </a:t>
          </a:r>
          <a:r>
            <a:rPr lang="en-US" sz="1100" u="sng" kern="1200" dirty="0" smtClean="0">
              <a:hlinkClick xmlns:r="http://schemas.openxmlformats.org/officeDocument/2006/relationships" r:id="rId14"/>
            </a:rPr>
            <a:t>http://creativecodingpodcast.com/</a:t>
          </a:r>
          <a:r>
            <a:rPr lang="en-US" sz="1100" kern="1200" dirty="0" smtClean="0"/>
            <a:t> </a:t>
          </a:r>
          <a:r>
            <a:rPr lang="en-US" sz="1100" kern="1200" dirty="0" smtClean="0"/>
            <a:t/>
          </a:r>
          <a:br>
            <a:rPr lang="en-US" sz="1100" kern="1200" dirty="0" smtClean="0"/>
          </a:br>
          <a:endParaRPr lang="en-US" sz="1100" kern="1200" dirty="0"/>
        </a:p>
      </dsp:txBody>
      <dsp:txXfrm>
        <a:off x="0" y="4661538"/>
        <a:ext cx="3816424" cy="82638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7B043F-3262-4B9A-B391-859FA916725B}">
      <dsp:nvSpPr>
        <dsp:cNvPr id="0" name=""/>
        <dsp:cNvSpPr/>
      </dsp:nvSpPr>
      <dsp:spPr>
        <a:xfrm>
          <a:off x="0" y="148501"/>
          <a:ext cx="3888432" cy="291564"/>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36000" numCol="1" spcCol="1270" anchor="ctr" anchorCtr="0">
          <a:noAutofit/>
        </a:bodyPr>
        <a:lstStyle/>
        <a:p>
          <a:pPr lvl="0" algn="l" defTabSz="533400" rtl="0">
            <a:lnSpc>
              <a:spcPct val="90000"/>
            </a:lnSpc>
            <a:spcBef>
              <a:spcPct val="0"/>
            </a:spcBef>
            <a:spcAft>
              <a:spcPct val="35000"/>
            </a:spcAft>
          </a:pPr>
          <a:r>
            <a:rPr lang="en-US" sz="1200" kern="1200" dirty="0" smtClean="0"/>
            <a:t>MOLEHILL</a:t>
          </a:r>
          <a:endParaRPr lang="en-US" sz="1200" kern="1200" dirty="0"/>
        </a:p>
      </dsp:txBody>
      <dsp:txXfrm>
        <a:off x="14233" y="162734"/>
        <a:ext cx="3859966" cy="263098"/>
      </dsp:txXfrm>
    </dsp:sp>
    <dsp:sp modelId="{2A48D343-5BDA-4C94-8877-D84C4765EAF2}">
      <dsp:nvSpPr>
        <dsp:cNvPr id="0" name=""/>
        <dsp:cNvSpPr/>
      </dsp:nvSpPr>
      <dsp:spPr>
        <a:xfrm>
          <a:off x="0" y="440065"/>
          <a:ext cx="3888432" cy="2727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458" tIns="13970" rIns="78232" bIns="13970" numCol="1" spcCol="1270" anchor="ctr" anchorCtr="0">
          <a:noAutofit/>
        </a:bodyPr>
        <a:lstStyle/>
        <a:p>
          <a:pPr marL="57150" lvl="1" indent="-57150" algn="l" defTabSz="488950" rtl="0">
            <a:lnSpc>
              <a:spcPct val="90000"/>
            </a:lnSpc>
            <a:spcBef>
              <a:spcPct val="0"/>
            </a:spcBef>
            <a:spcAft>
              <a:spcPct val="20000"/>
            </a:spcAft>
            <a:buChar char="••"/>
          </a:pPr>
          <a:r>
            <a:rPr lang="en-US" sz="1100" kern="1200" smtClean="0"/>
            <a:t>3d vs. flash tips: </a:t>
          </a:r>
          <a:r>
            <a:rPr lang="en-US" sz="1100" u="sng" kern="1200" smtClean="0">
              <a:hlinkClick xmlns:r="http://schemas.openxmlformats.org/officeDocument/2006/relationships" r:id="rId1"/>
            </a:rPr>
            <a:t>http://blog.bengarney.com/2010/11/01/tips-for-flash-developers-looking-at-hardware-3d/</a:t>
          </a:r>
          <a:endParaRPr lang="en-US" sz="1100" kern="1200"/>
        </a:p>
        <a:p>
          <a:pPr marL="57150" lvl="1" indent="-57150" algn="l" defTabSz="488950" rtl="0">
            <a:lnSpc>
              <a:spcPct val="90000"/>
            </a:lnSpc>
            <a:spcBef>
              <a:spcPct val="0"/>
            </a:spcBef>
            <a:spcAft>
              <a:spcPct val="20000"/>
            </a:spcAft>
            <a:buChar char="••"/>
          </a:pPr>
          <a:r>
            <a:rPr lang="en-US" sz="1100" kern="1200" smtClean="0"/>
            <a:t>Molehill getting started: </a:t>
          </a:r>
          <a:r>
            <a:rPr lang="en-US" sz="1100" u="sng" kern="1200" smtClean="0">
              <a:hlinkClick xmlns:r="http://schemas.openxmlformats.org/officeDocument/2006/relationships" r:id="rId2"/>
            </a:rPr>
            <a:t>http://labs.jam3.ca/2011/03/molehill-getting-started/</a:t>
          </a:r>
          <a:endParaRPr lang="en-US" sz="1100" kern="1200"/>
        </a:p>
        <a:p>
          <a:pPr marL="57150" lvl="1" indent="-57150" algn="l" defTabSz="488950" rtl="0">
            <a:lnSpc>
              <a:spcPct val="90000"/>
            </a:lnSpc>
            <a:spcBef>
              <a:spcPct val="0"/>
            </a:spcBef>
            <a:spcAft>
              <a:spcPct val="20000"/>
            </a:spcAft>
            <a:buChar char="••"/>
          </a:pPr>
          <a:r>
            <a:rPr lang="en-US" sz="1100" kern="1200" smtClean="0"/>
            <a:t>Digging into Molehill API: </a:t>
          </a:r>
          <a:r>
            <a:rPr lang="en-US" sz="1100" u="sng" kern="1200" smtClean="0">
              <a:hlinkClick xmlns:r="http://schemas.openxmlformats.org/officeDocument/2006/relationships" r:id="rId3"/>
            </a:rPr>
            <a:t>http://www.bytearray.org/?p=2555</a:t>
          </a:r>
          <a:endParaRPr lang="en-US" sz="1100" kern="1200"/>
        </a:p>
        <a:p>
          <a:pPr marL="57150" lvl="1" indent="-57150" algn="l" defTabSz="488950" rtl="0">
            <a:lnSpc>
              <a:spcPct val="90000"/>
            </a:lnSpc>
            <a:spcBef>
              <a:spcPct val="0"/>
            </a:spcBef>
            <a:spcAft>
              <a:spcPct val="20000"/>
            </a:spcAft>
            <a:buChar char="••"/>
          </a:pPr>
          <a:r>
            <a:rPr lang="en-US" sz="1100" kern="1200" smtClean="0"/>
            <a:t>Molehill resources: </a:t>
          </a:r>
          <a:r>
            <a:rPr lang="en-US" sz="1100" u="sng" kern="1200" smtClean="0">
              <a:hlinkClick xmlns:r="http://schemas.openxmlformats.org/officeDocument/2006/relationships" r:id="rId4"/>
            </a:rPr>
            <a:t>http://www.uza.lt/2011/02/27/molehill-roundup/</a:t>
          </a:r>
          <a:endParaRPr lang="en-US" sz="1100" kern="1200"/>
        </a:p>
        <a:p>
          <a:pPr marL="57150" lvl="1" indent="-57150" algn="l" defTabSz="488950" rtl="0">
            <a:lnSpc>
              <a:spcPct val="90000"/>
            </a:lnSpc>
            <a:spcBef>
              <a:spcPct val="0"/>
            </a:spcBef>
            <a:spcAft>
              <a:spcPct val="20000"/>
            </a:spcAft>
            <a:buChar char="••"/>
          </a:pPr>
          <a:r>
            <a:rPr lang="en-US" sz="1100" kern="1200" smtClean="0"/>
            <a:t>Molehill demos: </a:t>
          </a:r>
          <a:r>
            <a:rPr lang="en-US" sz="1100" u="sng" kern="1200" smtClean="0">
              <a:hlinkClick xmlns:r="http://schemas.openxmlformats.org/officeDocument/2006/relationships" r:id="rId5"/>
            </a:rPr>
            <a:t>http://tinyurl.com/molehilldemos</a:t>
          </a:r>
          <a:endParaRPr lang="en-US" sz="1100" kern="1200"/>
        </a:p>
        <a:p>
          <a:pPr marL="57150" lvl="1" indent="-57150" algn="l" defTabSz="488950" rtl="0">
            <a:lnSpc>
              <a:spcPct val="90000"/>
            </a:lnSpc>
            <a:spcBef>
              <a:spcPct val="0"/>
            </a:spcBef>
            <a:spcAft>
              <a:spcPct val="20000"/>
            </a:spcAft>
            <a:buChar char="••"/>
          </a:pPr>
          <a:r>
            <a:rPr lang="en-US" sz="1100" kern="1200" smtClean="0"/>
            <a:t>Demystifying molehill: </a:t>
          </a:r>
          <a:r>
            <a:rPr lang="en-US" sz="1100" u="sng" kern="1200" smtClean="0">
              <a:hlinkClick xmlns:r="http://schemas.openxmlformats.org/officeDocument/2006/relationships" r:id="rId6"/>
            </a:rPr>
            <a:t>http://www.rictus.com/muchado/2011/02/28/demystifying-molehill-part-1/</a:t>
          </a:r>
          <a:endParaRPr lang="en-US" sz="1100" kern="1200"/>
        </a:p>
        <a:p>
          <a:pPr marL="57150" lvl="1" indent="-57150" algn="l" defTabSz="488950" rtl="0">
            <a:lnSpc>
              <a:spcPct val="90000"/>
            </a:lnSpc>
            <a:spcBef>
              <a:spcPct val="0"/>
            </a:spcBef>
            <a:spcAft>
              <a:spcPct val="20000"/>
            </a:spcAft>
            <a:buChar char="••"/>
          </a:pPr>
          <a:r>
            <a:rPr lang="en-US" sz="1100" kern="1200" smtClean="0"/>
            <a:t>Slides about Zombie Tycoon: </a:t>
          </a:r>
          <a:r>
            <a:rPr lang="en-US" sz="1100" u="sng" kern="1200" smtClean="0">
              <a:hlinkClick xmlns:r="http://schemas.openxmlformats.org/officeDocument/2006/relationships" r:id="rId7"/>
            </a:rPr>
            <a:t>http://molehill.zombietycoon.com/FGSZombieNoVideos.pptx</a:t>
          </a:r>
          <a:endParaRPr lang="en-US" sz="1100" kern="1200"/>
        </a:p>
      </dsp:txBody>
      <dsp:txXfrm>
        <a:off x="0" y="440065"/>
        <a:ext cx="3888432" cy="2727065"/>
      </dsp:txXfrm>
    </dsp:sp>
    <dsp:sp modelId="{ADD710F5-E5AF-4CF7-9E2B-8BFCFF67522E}">
      <dsp:nvSpPr>
        <dsp:cNvPr id="0" name=""/>
        <dsp:cNvSpPr/>
      </dsp:nvSpPr>
      <dsp:spPr>
        <a:xfrm>
          <a:off x="0" y="3167131"/>
          <a:ext cx="3888432" cy="291564"/>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36000" numCol="1" spcCol="1270" anchor="ctr" anchorCtr="0">
          <a:noAutofit/>
        </a:bodyPr>
        <a:lstStyle/>
        <a:p>
          <a:pPr lvl="0" algn="l" defTabSz="533400" rtl="0">
            <a:lnSpc>
              <a:spcPct val="90000"/>
            </a:lnSpc>
            <a:spcBef>
              <a:spcPct val="0"/>
            </a:spcBef>
            <a:spcAft>
              <a:spcPct val="35000"/>
            </a:spcAft>
          </a:pPr>
          <a:r>
            <a:rPr lang="en-US" sz="1200" kern="1200" smtClean="0"/>
            <a:t>TOOLS</a:t>
          </a:r>
          <a:endParaRPr lang="en-US" sz="1200" kern="1200"/>
        </a:p>
      </dsp:txBody>
      <dsp:txXfrm>
        <a:off x="14233" y="3181364"/>
        <a:ext cx="3859966" cy="263098"/>
      </dsp:txXfrm>
    </dsp:sp>
    <dsp:sp modelId="{F10EB418-1912-4856-872B-95E788D4CBD4}">
      <dsp:nvSpPr>
        <dsp:cNvPr id="0" name=""/>
        <dsp:cNvSpPr/>
      </dsp:nvSpPr>
      <dsp:spPr>
        <a:xfrm>
          <a:off x="0" y="3458695"/>
          <a:ext cx="3888432" cy="340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458" tIns="13970" rIns="78232" bIns="13970" numCol="1" spcCol="1270" anchor="ctr" anchorCtr="0">
          <a:noAutofit/>
        </a:bodyPr>
        <a:lstStyle/>
        <a:p>
          <a:pPr marL="57150" lvl="1" indent="-57150" algn="l" defTabSz="488950" rtl="0">
            <a:lnSpc>
              <a:spcPct val="90000"/>
            </a:lnSpc>
            <a:spcBef>
              <a:spcPct val="0"/>
            </a:spcBef>
            <a:spcAft>
              <a:spcPct val="20000"/>
            </a:spcAft>
            <a:buChar char="••"/>
          </a:pPr>
          <a:r>
            <a:rPr lang="en-US" sz="1100" kern="1200" dirty="0" smtClean="0"/>
            <a:t>Pix GPU profiling: </a:t>
          </a:r>
          <a:r>
            <a:rPr lang="en-US" sz="1100" u="sng" kern="1200" dirty="0" smtClean="0">
              <a:hlinkClick xmlns:r="http://schemas.openxmlformats.org/officeDocument/2006/relationships" r:id="rId8"/>
            </a:rPr>
            <a:t>http://msdn.microsoft.com/en-us/library/ee417072(v=VS.85).aspx</a:t>
          </a:r>
          <a:endParaRPr lang="en-US" sz="1100" kern="1200" dirty="0"/>
        </a:p>
      </dsp:txBody>
      <dsp:txXfrm>
        <a:off x="0" y="3458695"/>
        <a:ext cx="3888432" cy="340883"/>
      </dsp:txXfrm>
    </dsp:sp>
    <dsp:sp modelId="{85B04041-515B-4BFF-AEC1-A4425619BF0E}">
      <dsp:nvSpPr>
        <dsp:cNvPr id="0" name=""/>
        <dsp:cNvSpPr/>
      </dsp:nvSpPr>
      <dsp:spPr>
        <a:xfrm>
          <a:off x="0" y="3799578"/>
          <a:ext cx="3888432" cy="291564"/>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l" defTabSz="533400" rtl="0">
            <a:lnSpc>
              <a:spcPct val="90000"/>
            </a:lnSpc>
            <a:spcBef>
              <a:spcPct val="0"/>
            </a:spcBef>
            <a:spcAft>
              <a:spcPct val="35000"/>
            </a:spcAft>
          </a:pPr>
          <a:r>
            <a:rPr lang="en-US" sz="1200" kern="1200" dirty="0" smtClean="0"/>
            <a:t>UNITY</a:t>
          </a:r>
          <a:endParaRPr lang="en-US" sz="1200" kern="1200" dirty="0"/>
        </a:p>
      </dsp:txBody>
      <dsp:txXfrm>
        <a:off x="14233" y="3813811"/>
        <a:ext cx="3859966" cy="263098"/>
      </dsp:txXfrm>
    </dsp:sp>
    <dsp:sp modelId="{C4BFFFAA-6262-48E4-95A8-77EDA8F04B5E}">
      <dsp:nvSpPr>
        <dsp:cNvPr id="0" name=""/>
        <dsp:cNvSpPr/>
      </dsp:nvSpPr>
      <dsp:spPr>
        <a:xfrm>
          <a:off x="0" y="4091142"/>
          <a:ext cx="3888432" cy="485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458" tIns="13970" rIns="78232" bIns="13970" numCol="1" spcCol="1270" anchor="ctr" anchorCtr="0">
          <a:noAutofit/>
        </a:bodyPr>
        <a:lstStyle/>
        <a:p>
          <a:pPr marL="57150" lvl="1" indent="-57150" algn="l" defTabSz="488950" rtl="0">
            <a:lnSpc>
              <a:spcPct val="90000"/>
            </a:lnSpc>
            <a:spcBef>
              <a:spcPct val="0"/>
            </a:spcBef>
            <a:spcAft>
              <a:spcPct val="20000"/>
            </a:spcAft>
            <a:buChar char="••"/>
          </a:pPr>
          <a:r>
            <a:rPr lang="en-US" sz="1100" b="0" i="0" u="none" kern="1200" dirty="0" smtClean="0"/>
            <a:t>Video tutorials: </a:t>
          </a:r>
          <a:r>
            <a:rPr lang="en-US" sz="1100" b="0" i="0" kern="1200" dirty="0" smtClean="0">
              <a:hlinkClick xmlns:r="http://schemas.openxmlformats.org/officeDocument/2006/relationships" r:id="rId9"/>
            </a:rPr>
            <a:t>http://www.3dbuzz.com/vbforum/content.php?176</a:t>
          </a:r>
          <a:r>
            <a:rPr lang="en-US" sz="1100" kern="1200" dirty="0" smtClean="0"/>
            <a:t/>
          </a:r>
          <a:br>
            <a:rPr lang="en-US" sz="1100" kern="1200" dirty="0" smtClean="0"/>
          </a:br>
          <a:endParaRPr lang="en-US" sz="1100" kern="1200" dirty="0"/>
        </a:p>
      </dsp:txBody>
      <dsp:txXfrm>
        <a:off x="0" y="4091142"/>
        <a:ext cx="3888432" cy="485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7B969-4DFD-479E-B47C-04EEE9AEB1A2}">
      <dsp:nvSpPr>
        <dsp:cNvPr id="0" name=""/>
        <dsp:cNvSpPr/>
      </dsp:nvSpPr>
      <dsp:spPr>
        <a:xfrm>
          <a:off x="436117" y="1509"/>
          <a:ext cx="3771234" cy="2598380"/>
        </a:xfrm>
        <a:prstGeom prst="roundRect">
          <a:avLst/>
        </a:prstGeom>
        <a:blipFill rotWithShape="0">
          <a:blip xmlns:r="http://schemas.openxmlformats.org/officeDocument/2006/relationships" r:embed="rId1"/>
          <a:stretch>
            <a:fillRect/>
          </a:stretch>
        </a:blipFill>
        <a:ln>
          <a:noFill/>
        </a:ln>
        <a:effectLst/>
        <a:scene3d>
          <a:camera prst="isometricOffAxis2Left" zoom="95000"/>
          <a:lightRig rig="threePt" dir="t"/>
        </a:scene3d>
        <a:sp3d extrusionH="381000" contourW="19050" prstMaterial="matte">
          <a:extrusionClr>
            <a:schemeClr val="bg1"/>
          </a:extrusionClr>
          <a:contourClr>
            <a:schemeClr val="bg1">
              <a:lumMod val="50000"/>
            </a:schemeClr>
          </a:contourClr>
        </a:sp3d>
      </dsp:spPr>
      <dsp:style>
        <a:lnRef idx="0">
          <a:scrgbClr r="0" g="0" b="0"/>
        </a:lnRef>
        <a:fillRef idx="1">
          <a:scrgbClr r="0" g="0" b="0"/>
        </a:fillRef>
        <a:effectRef idx="0">
          <a:scrgbClr r="0" g="0" b="0"/>
        </a:effectRef>
        <a:fontRef idx="minor">
          <a:schemeClr val="lt1"/>
        </a:fontRef>
      </dsp:style>
    </dsp:sp>
    <dsp:sp modelId="{266BBF6D-45C6-4BED-BFA8-8A4DD8338E18}">
      <dsp:nvSpPr>
        <dsp:cNvPr id="0" name=""/>
        <dsp:cNvSpPr/>
      </dsp:nvSpPr>
      <dsp:spPr>
        <a:xfrm>
          <a:off x="436117" y="2599890"/>
          <a:ext cx="3771234" cy="1399128"/>
        </a:xfrm>
        <a:prstGeom prst="rect">
          <a:avLst/>
        </a:prstGeom>
        <a:noFill/>
        <a:ln>
          <a:noFill/>
        </a:ln>
        <a:effectLst/>
        <a:scene3d>
          <a:camera prst="isometricOffAxis2Left" zoom="95000"/>
          <a:lightRig rig="threePt" dir="t"/>
        </a:scene3d>
      </dsp:spPr>
      <dsp:style>
        <a:lnRef idx="0">
          <a:scrgbClr r="0" g="0" b="0"/>
        </a:lnRef>
        <a:fillRef idx="0">
          <a:scrgbClr r="0" g="0" b="0"/>
        </a:fillRef>
        <a:effectRef idx="0">
          <a:scrgbClr r="0" g="0" b="0"/>
        </a:effectRef>
        <a:fontRef idx="minor"/>
      </dsp:style>
      <dsp:txBody>
        <a:bodyPr spcFirstLastPara="0" vert="horz" wrap="square" lIns="149352" tIns="149352" rIns="149352" bIns="0" numCol="1" spcCol="1270" anchor="t" anchorCtr="0">
          <a:noAutofit/>
        </a:bodyPr>
        <a:lstStyle/>
        <a:p>
          <a:pPr lvl="0" algn="l" defTabSz="933450" rtl="0">
            <a:lnSpc>
              <a:spcPct val="90000"/>
            </a:lnSpc>
            <a:spcBef>
              <a:spcPct val="0"/>
            </a:spcBef>
            <a:spcAft>
              <a:spcPct val="35000"/>
            </a:spcAft>
          </a:pPr>
          <a:r>
            <a:rPr lang="en-US" sz="2100" kern="1200" dirty="0" err="1" smtClean="0"/>
            <a:t>Ortographic</a:t>
          </a:r>
          <a:endParaRPr lang="en-US" sz="2100" kern="1200" dirty="0"/>
        </a:p>
        <a:p>
          <a:pPr marL="171450" lvl="1" indent="-171450" algn="l" defTabSz="711200" rtl="0">
            <a:lnSpc>
              <a:spcPct val="90000"/>
            </a:lnSpc>
            <a:spcBef>
              <a:spcPct val="0"/>
            </a:spcBef>
            <a:spcAft>
              <a:spcPct val="15000"/>
            </a:spcAft>
            <a:buChar char="••"/>
          </a:pPr>
          <a:r>
            <a:rPr lang="en-US" sz="1600" kern="1200" dirty="0" smtClean="0"/>
            <a:t>No vanish-point.</a:t>
          </a:r>
          <a:endParaRPr lang="en-US" sz="1600" kern="1200" dirty="0"/>
        </a:p>
        <a:p>
          <a:pPr marL="171450" lvl="1" indent="-171450" algn="l" defTabSz="711200" rtl="0">
            <a:lnSpc>
              <a:spcPct val="90000"/>
            </a:lnSpc>
            <a:spcBef>
              <a:spcPct val="0"/>
            </a:spcBef>
            <a:spcAft>
              <a:spcPct val="15000"/>
            </a:spcAft>
            <a:buChar char="••"/>
          </a:pPr>
          <a:r>
            <a:rPr lang="en-US" sz="1600" kern="1200" dirty="0" err="1" smtClean="0"/>
            <a:t>Parallell</a:t>
          </a:r>
          <a:r>
            <a:rPr lang="en-US" sz="1600" kern="1200" dirty="0" smtClean="0"/>
            <a:t> lines never meet</a:t>
          </a:r>
          <a:endParaRPr lang="en-US" sz="1600" kern="1200" dirty="0"/>
        </a:p>
        <a:p>
          <a:pPr marL="171450" lvl="1" indent="-171450" algn="l" defTabSz="711200" rtl="0">
            <a:lnSpc>
              <a:spcPct val="90000"/>
            </a:lnSpc>
            <a:spcBef>
              <a:spcPct val="0"/>
            </a:spcBef>
            <a:spcAft>
              <a:spcPct val="15000"/>
            </a:spcAft>
            <a:buChar char="••"/>
          </a:pPr>
          <a:r>
            <a:rPr lang="en-US" sz="1600" kern="1200" dirty="0" smtClean="0"/>
            <a:t>Isometric , </a:t>
          </a:r>
          <a:r>
            <a:rPr lang="en-US" sz="1600" kern="1200" dirty="0" err="1" smtClean="0"/>
            <a:t>Architechtual</a:t>
          </a:r>
          <a:r>
            <a:rPr lang="en-US" sz="1600" kern="1200" dirty="0" smtClean="0"/>
            <a:t> blueprints</a:t>
          </a:r>
          <a:endParaRPr lang="en-US" sz="1600" kern="1200" dirty="0"/>
        </a:p>
      </dsp:txBody>
      <dsp:txXfrm>
        <a:off x="436117" y="2599890"/>
        <a:ext cx="3771234" cy="13991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53D6E-1A45-46C3-B0FD-17CA01E26AEB}">
      <dsp:nvSpPr>
        <dsp:cNvPr id="0" name=""/>
        <dsp:cNvSpPr/>
      </dsp:nvSpPr>
      <dsp:spPr>
        <a:xfrm>
          <a:off x="785814" y="571505"/>
          <a:ext cx="1537150" cy="384287"/>
        </a:xfrm>
        <a:prstGeom prst="roundRect">
          <a:avLst>
            <a:gd name="adj" fmla="val 10000"/>
          </a:avLst>
        </a:prstGeom>
        <a:solidFill>
          <a:schemeClr val="accent1">
            <a:hueOff val="0"/>
            <a:satOff val="0"/>
            <a:lumOff val="0"/>
            <a:alphaOff val="0"/>
          </a:schemeClr>
        </a:solidFill>
        <a:ln>
          <a:noFill/>
        </a:ln>
        <a:effectLst/>
        <a:scene3d>
          <a:camera prst="perspectiveHeroicExtremeRightFacing" fov="6000000" zoom="92000">
            <a:rot lat="21496322" lon="20391064" rev="591064"/>
          </a:camera>
          <a:lightRig rig="twoPt" dir="t"/>
        </a:scene3d>
        <a:sp3d prstMaterial="plastic">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Transformation</a:t>
          </a:r>
          <a:endParaRPr lang="en-US" sz="1200" kern="1200" dirty="0"/>
        </a:p>
      </dsp:txBody>
      <dsp:txXfrm>
        <a:off x="797069" y="582760"/>
        <a:ext cx="1514640" cy="361777"/>
      </dsp:txXfrm>
    </dsp:sp>
    <dsp:sp modelId="{9A9006D3-DD62-41C1-A895-A38C9BA6A533}">
      <dsp:nvSpPr>
        <dsp:cNvPr id="0" name=""/>
        <dsp:cNvSpPr/>
      </dsp:nvSpPr>
      <dsp:spPr>
        <a:xfrm rot="24164">
          <a:off x="2351753" y="683396"/>
          <a:ext cx="172749" cy="172929"/>
        </a:xfrm>
        <a:prstGeom prst="rightArrow">
          <a:avLst>
            <a:gd name="adj1" fmla="val 60000"/>
            <a:gd name="adj2" fmla="val 50000"/>
          </a:avLst>
        </a:prstGeom>
        <a:solidFill>
          <a:schemeClr val="bg1">
            <a:lumMod val="50000"/>
          </a:schemeClr>
        </a:solidFill>
        <a:ln w="9525" cap="flat" cmpd="sng" algn="ctr">
          <a:noFill/>
          <a:prstDash val="solid"/>
        </a:ln>
        <a:effectLst/>
        <a:scene3d>
          <a:camera prst="perspectiveHeroicExtremeRightFacing" fov="6000000" zoom="92000">
            <a:rot lat="21496322" lon="20391064" rev="591064"/>
          </a:camera>
          <a:lightRig rig="twoPt" dir="t"/>
        </a:scene3d>
        <a:sp3d z="-25400" prstMaterial="plastic">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2351754" y="717800"/>
        <a:ext cx="120924" cy="103757"/>
      </dsp:txXfrm>
    </dsp:sp>
    <dsp:sp modelId="{DC8C9C01-6CE1-4BC5-998D-2B2EEB66D52B}">
      <dsp:nvSpPr>
        <dsp:cNvPr id="0" name=""/>
        <dsp:cNvSpPr/>
      </dsp:nvSpPr>
      <dsp:spPr>
        <a:xfrm>
          <a:off x="2553291" y="583929"/>
          <a:ext cx="1537150" cy="384287"/>
        </a:xfrm>
        <a:prstGeom prst="roundRect">
          <a:avLst>
            <a:gd name="adj" fmla="val 10000"/>
          </a:avLst>
        </a:prstGeom>
        <a:solidFill>
          <a:schemeClr val="accent1">
            <a:hueOff val="0"/>
            <a:satOff val="0"/>
            <a:lumOff val="0"/>
            <a:alphaOff val="0"/>
          </a:schemeClr>
        </a:solidFill>
        <a:ln>
          <a:noFill/>
        </a:ln>
        <a:effectLst/>
        <a:scene3d>
          <a:camera prst="perspectiveHeroicExtremeRightFacing" fov="6000000" zoom="92000">
            <a:rot lat="21496322" lon="20391064" rev="591064"/>
          </a:camera>
          <a:lightRig rig="twoPt" dir="t"/>
        </a:scene3d>
        <a:sp3d prstMaterial="plastic">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sv-SE" sz="1200" kern="1200" dirty="0" smtClean="0"/>
            <a:t>Vertex processing</a:t>
          </a:r>
          <a:endParaRPr lang="en-US" sz="1200" kern="1200" dirty="0"/>
        </a:p>
      </dsp:txBody>
      <dsp:txXfrm>
        <a:off x="2564546" y="595184"/>
        <a:ext cx="1514640" cy="361777"/>
      </dsp:txXfrm>
    </dsp:sp>
    <dsp:sp modelId="{A42769F0-4443-40D4-A41E-2352F3E9D755}">
      <dsp:nvSpPr>
        <dsp:cNvPr id="0" name=""/>
        <dsp:cNvSpPr/>
      </dsp:nvSpPr>
      <dsp:spPr>
        <a:xfrm rot="5400000">
          <a:off x="3249813" y="977824"/>
          <a:ext cx="144107" cy="172929"/>
        </a:xfrm>
        <a:prstGeom prst="rightArrow">
          <a:avLst>
            <a:gd name="adj1" fmla="val 60000"/>
            <a:gd name="adj2" fmla="val 50000"/>
          </a:avLst>
        </a:prstGeom>
        <a:solidFill>
          <a:schemeClr val="bg1">
            <a:lumMod val="50000"/>
          </a:schemeClr>
        </a:solidFill>
        <a:ln w="9525" cap="flat" cmpd="sng" algn="ctr">
          <a:noFill/>
          <a:prstDash val="solid"/>
        </a:ln>
        <a:effectLst/>
        <a:scene3d>
          <a:camera prst="perspectiveHeroicExtremeRightFacing" fov="6000000" zoom="92000">
            <a:rot lat="21496322" lon="20391064" rev="591064"/>
          </a:camera>
          <a:lightRig rig="twoPt" dir="t"/>
        </a:scene3d>
        <a:sp3d z="-25400" prstMaterial="plastic">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rot="-5400000">
        <a:off x="3269988" y="992235"/>
        <a:ext cx="103757" cy="100875"/>
      </dsp:txXfrm>
    </dsp:sp>
    <dsp:sp modelId="{DD4AB748-5CBE-42F0-A19F-9DAC6D3BD6CC}">
      <dsp:nvSpPr>
        <dsp:cNvPr id="0" name=""/>
        <dsp:cNvSpPr/>
      </dsp:nvSpPr>
      <dsp:spPr>
        <a:xfrm>
          <a:off x="2553291" y="1160360"/>
          <a:ext cx="1537150" cy="384287"/>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scene3d>
          <a:camera prst="perspectiveHeroicExtremeRightFacing" fov="6000000" zoom="92000">
            <a:rot lat="21496322" lon="20391064" rev="591064"/>
          </a:camera>
          <a:lightRig rig="twoPt" dir="t"/>
        </a:scene3d>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Viewing transformation</a:t>
          </a:r>
          <a:endParaRPr lang="en-US" sz="1200" kern="1200" dirty="0"/>
        </a:p>
      </dsp:txBody>
      <dsp:txXfrm>
        <a:off x="2564546" y="1171615"/>
        <a:ext cx="1514640" cy="361777"/>
      </dsp:txXfrm>
    </dsp:sp>
    <dsp:sp modelId="{0E41751B-B738-4DFC-867C-D572DC96A02A}">
      <dsp:nvSpPr>
        <dsp:cNvPr id="0" name=""/>
        <dsp:cNvSpPr/>
      </dsp:nvSpPr>
      <dsp:spPr>
        <a:xfrm rot="5400000">
          <a:off x="3249813" y="1554255"/>
          <a:ext cx="144107" cy="172929"/>
        </a:xfrm>
        <a:prstGeom prst="rightArrow">
          <a:avLst>
            <a:gd name="adj1" fmla="val 60000"/>
            <a:gd name="adj2" fmla="val 50000"/>
          </a:avLst>
        </a:prstGeom>
        <a:solidFill>
          <a:schemeClr val="bg1">
            <a:lumMod val="50000"/>
          </a:schemeClr>
        </a:solidFill>
        <a:ln w="9525" cap="flat" cmpd="sng" algn="ctr">
          <a:noFill/>
          <a:prstDash val="solid"/>
        </a:ln>
        <a:effectLst/>
        <a:scene3d>
          <a:camera prst="perspectiveHeroicExtremeRightFacing" fov="6000000" zoom="92000">
            <a:rot lat="21496322" lon="20391064" rev="591064"/>
          </a:camera>
          <a:lightRig rig="twoPt" dir="t"/>
        </a:scene3d>
        <a:sp3d z="-25400" prstMaterial="plastic">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rot="-5400000">
        <a:off x="3269988" y="1568666"/>
        <a:ext cx="103757" cy="100875"/>
      </dsp:txXfrm>
    </dsp:sp>
    <dsp:sp modelId="{0FC4885B-EE1C-49EF-852C-D24055BED19E}">
      <dsp:nvSpPr>
        <dsp:cNvPr id="0" name=""/>
        <dsp:cNvSpPr/>
      </dsp:nvSpPr>
      <dsp:spPr>
        <a:xfrm>
          <a:off x="2553291" y="1736792"/>
          <a:ext cx="1537150" cy="384287"/>
        </a:xfrm>
        <a:prstGeom prst="roundRect">
          <a:avLst>
            <a:gd name="adj" fmla="val 10000"/>
          </a:avLst>
        </a:prstGeom>
        <a:solidFill>
          <a:schemeClr val="accent1">
            <a:hueOff val="0"/>
            <a:satOff val="0"/>
            <a:lumOff val="0"/>
            <a:alphaOff val="0"/>
          </a:schemeClr>
        </a:solidFill>
        <a:ln>
          <a:noFill/>
        </a:ln>
        <a:effectLst/>
        <a:scene3d>
          <a:camera prst="perspectiveHeroicExtremeRightFacing" fov="6000000" zoom="92000">
            <a:rot lat="21496322" lon="20391064" rev="591064"/>
          </a:camera>
          <a:lightRig rig="twoPt" dir="t"/>
        </a:scene3d>
        <a:sp3d prstMaterial="plastic">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Primitive generation</a:t>
          </a:r>
          <a:endParaRPr lang="en-US" sz="1200" kern="1200" dirty="0"/>
        </a:p>
      </dsp:txBody>
      <dsp:txXfrm>
        <a:off x="2564546" y="1748047"/>
        <a:ext cx="1514640" cy="361777"/>
      </dsp:txXfrm>
    </dsp:sp>
    <dsp:sp modelId="{E925BDCD-131C-4DE1-B314-0C30BA7C82C4}">
      <dsp:nvSpPr>
        <dsp:cNvPr id="0" name=""/>
        <dsp:cNvSpPr/>
      </dsp:nvSpPr>
      <dsp:spPr>
        <a:xfrm rot="5400000">
          <a:off x="3249813" y="2130687"/>
          <a:ext cx="144107" cy="172929"/>
        </a:xfrm>
        <a:prstGeom prst="rightArrow">
          <a:avLst>
            <a:gd name="adj1" fmla="val 60000"/>
            <a:gd name="adj2" fmla="val 50000"/>
          </a:avLst>
        </a:prstGeom>
        <a:solidFill>
          <a:schemeClr val="bg1">
            <a:lumMod val="50000"/>
          </a:schemeClr>
        </a:solidFill>
        <a:ln w="9525" cap="flat" cmpd="sng" algn="ctr">
          <a:noFill/>
          <a:prstDash val="solid"/>
        </a:ln>
        <a:effectLst/>
        <a:scene3d>
          <a:camera prst="perspectiveHeroicExtremeRightFacing" fov="6000000" zoom="92000">
            <a:rot lat="21496322" lon="20391064" rev="591064"/>
          </a:camera>
          <a:lightRig rig="twoPt" dir="t"/>
        </a:scene3d>
        <a:sp3d z="-25400" prstMaterial="plastic">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rot="-5400000">
        <a:off x="3269988" y="2145098"/>
        <a:ext cx="103757" cy="100875"/>
      </dsp:txXfrm>
    </dsp:sp>
    <dsp:sp modelId="{5E9D9ABB-4622-4D66-AA80-438C72FB525F}">
      <dsp:nvSpPr>
        <dsp:cNvPr id="0" name=""/>
        <dsp:cNvSpPr/>
      </dsp:nvSpPr>
      <dsp:spPr>
        <a:xfrm>
          <a:off x="2553291" y="2313223"/>
          <a:ext cx="1537150" cy="384287"/>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scene3d>
          <a:camera prst="perspectiveHeroicExtremeRightFacing" fov="6000000" zoom="92000">
            <a:rot lat="21496322" lon="20391064" rev="591064"/>
          </a:camera>
          <a:lightRig rig="twoPt" dir="t"/>
        </a:scene3d>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Projection transformation</a:t>
          </a:r>
          <a:endParaRPr lang="en-US" sz="1200" kern="1200" dirty="0"/>
        </a:p>
      </dsp:txBody>
      <dsp:txXfrm>
        <a:off x="2564546" y="2324478"/>
        <a:ext cx="1514640" cy="361777"/>
      </dsp:txXfrm>
    </dsp:sp>
    <dsp:sp modelId="{59512EA9-685D-410B-BAAA-06DECC6F6711}">
      <dsp:nvSpPr>
        <dsp:cNvPr id="0" name=""/>
        <dsp:cNvSpPr/>
      </dsp:nvSpPr>
      <dsp:spPr>
        <a:xfrm rot="5400000">
          <a:off x="3249813" y="2707118"/>
          <a:ext cx="144107" cy="172929"/>
        </a:xfrm>
        <a:prstGeom prst="rightArrow">
          <a:avLst>
            <a:gd name="adj1" fmla="val 60000"/>
            <a:gd name="adj2" fmla="val 50000"/>
          </a:avLst>
        </a:prstGeom>
        <a:solidFill>
          <a:schemeClr val="bg1">
            <a:lumMod val="50000"/>
          </a:schemeClr>
        </a:solidFill>
        <a:ln w="9525" cap="flat" cmpd="sng" algn="ctr">
          <a:noFill/>
          <a:prstDash val="solid"/>
        </a:ln>
        <a:effectLst/>
        <a:scene3d>
          <a:camera prst="perspectiveHeroicExtremeRightFacing" fov="6000000" zoom="92000">
            <a:rot lat="21496322" lon="20391064" rev="591064"/>
          </a:camera>
          <a:lightRig rig="twoPt" dir="t"/>
        </a:scene3d>
        <a:sp3d z="-25400" prstMaterial="plastic">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rot="-5400000">
        <a:off x="3269988" y="2721529"/>
        <a:ext cx="103757" cy="100875"/>
      </dsp:txXfrm>
    </dsp:sp>
    <dsp:sp modelId="{683DBD13-1204-4A62-913C-6060F908BB03}">
      <dsp:nvSpPr>
        <dsp:cNvPr id="0" name=""/>
        <dsp:cNvSpPr/>
      </dsp:nvSpPr>
      <dsp:spPr>
        <a:xfrm>
          <a:off x="2553291" y="2889655"/>
          <a:ext cx="1537150" cy="384287"/>
        </a:xfrm>
        <a:prstGeom prst="roundRect">
          <a:avLst>
            <a:gd name="adj" fmla="val 10000"/>
          </a:avLst>
        </a:prstGeom>
        <a:solidFill>
          <a:schemeClr val="accent1">
            <a:hueOff val="0"/>
            <a:satOff val="0"/>
            <a:lumOff val="0"/>
            <a:alphaOff val="0"/>
          </a:schemeClr>
        </a:solidFill>
        <a:ln>
          <a:noFill/>
        </a:ln>
        <a:effectLst/>
        <a:scene3d>
          <a:camera prst="perspectiveHeroicExtremeRightFacing" fov="6000000" zoom="92000">
            <a:rot lat="21496322" lon="20391064" rev="591064"/>
          </a:camera>
          <a:lightRig rig="twoPt" dir="t"/>
        </a:scene3d>
        <a:sp3d prstMaterial="plastic">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Clipping/Culling</a:t>
          </a:r>
          <a:endParaRPr lang="en-US" sz="1200" kern="1200" dirty="0"/>
        </a:p>
      </dsp:txBody>
      <dsp:txXfrm>
        <a:off x="2564546" y="2900910"/>
        <a:ext cx="1514640" cy="361777"/>
      </dsp:txXfrm>
    </dsp:sp>
    <dsp:sp modelId="{18320FE2-C296-40DD-B62A-EAAFE3598971}">
      <dsp:nvSpPr>
        <dsp:cNvPr id="0" name=""/>
        <dsp:cNvSpPr/>
      </dsp:nvSpPr>
      <dsp:spPr>
        <a:xfrm rot="5400000">
          <a:off x="3249813" y="3283550"/>
          <a:ext cx="144107" cy="172929"/>
        </a:xfrm>
        <a:prstGeom prst="rightArrow">
          <a:avLst>
            <a:gd name="adj1" fmla="val 60000"/>
            <a:gd name="adj2" fmla="val 50000"/>
          </a:avLst>
        </a:prstGeom>
        <a:solidFill>
          <a:schemeClr val="bg1">
            <a:lumMod val="50000"/>
          </a:schemeClr>
        </a:solidFill>
        <a:ln w="9525" cap="flat" cmpd="sng" algn="ctr">
          <a:noFill/>
          <a:prstDash val="solid"/>
        </a:ln>
        <a:effectLst/>
        <a:scene3d>
          <a:camera prst="perspectiveHeroicExtremeRightFacing" fov="6000000" zoom="92000">
            <a:rot lat="21496322" lon="20391064" rev="591064"/>
          </a:camera>
          <a:lightRig rig="twoPt" dir="t"/>
        </a:scene3d>
        <a:sp3d z="-25400" prstMaterial="plastic">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rot="-5400000">
        <a:off x="3269988" y="3297961"/>
        <a:ext cx="103757" cy="100875"/>
      </dsp:txXfrm>
    </dsp:sp>
    <dsp:sp modelId="{A301C233-4B8C-462C-9E39-0C1CC8F9FF36}">
      <dsp:nvSpPr>
        <dsp:cNvPr id="0" name=""/>
        <dsp:cNvSpPr/>
      </dsp:nvSpPr>
      <dsp:spPr>
        <a:xfrm>
          <a:off x="2553291" y="3466086"/>
          <a:ext cx="1537150" cy="384287"/>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scene3d>
          <a:camera prst="perspectiveHeroicExtremeRightFacing" fov="6000000" zoom="92000">
            <a:rot lat="21496322" lon="20391064" rev="591064"/>
          </a:camera>
          <a:lightRig rig="twoPt" dir="t"/>
        </a:scene3d>
        <a:sp3d/>
      </dsp:spPr>
      <dsp:style>
        <a:lnRef idx="0">
          <a:schemeClr val="accent6"/>
        </a:lnRef>
        <a:fillRef idx="3">
          <a:schemeClr val="accent6"/>
        </a:fillRef>
        <a:effectRef idx="3">
          <a:schemeClr val="accent6"/>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100000"/>
            </a:lnSpc>
            <a:spcBef>
              <a:spcPct val="0"/>
            </a:spcBef>
            <a:spcAft>
              <a:spcPct val="35000"/>
            </a:spcAft>
          </a:pPr>
          <a:r>
            <a:rPr lang="en-US" sz="1200" kern="1200" dirty="0" smtClean="0"/>
            <a:t>Viewport transformation</a:t>
          </a:r>
          <a:endParaRPr lang="en-US" sz="1200" kern="1200" dirty="0"/>
        </a:p>
      </dsp:txBody>
      <dsp:txXfrm>
        <a:off x="2564546" y="3477341"/>
        <a:ext cx="1514640" cy="361777"/>
      </dsp:txXfrm>
    </dsp:sp>
    <dsp:sp modelId="{43C49B47-FFA8-4F0A-B084-E6F239D2C256}">
      <dsp:nvSpPr>
        <dsp:cNvPr id="0" name=""/>
        <dsp:cNvSpPr/>
      </dsp:nvSpPr>
      <dsp:spPr>
        <a:xfrm rot="5400000">
          <a:off x="3249813" y="3859981"/>
          <a:ext cx="144107" cy="172929"/>
        </a:xfrm>
        <a:prstGeom prst="rightArrow">
          <a:avLst>
            <a:gd name="adj1" fmla="val 60000"/>
            <a:gd name="adj2" fmla="val 50000"/>
          </a:avLst>
        </a:prstGeom>
        <a:solidFill>
          <a:schemeClr val="bg1">
            <a:lumMod val="50000"/>
          </a:schemeClr>
        </a:solidFill>
        <a:ln w="9525" cap="flat" cmpd="sng" algn="ctr">
          <a:noFill/>
          <a:prstDash val="solid"/>
        </a:ln>
        <a:effectLst/>
        <a:scene3d>
          <a:camera prst="perspectiveHeroicExtremeRightFacing" fov="6000000" zoom="92000">
            <a:rot lat="21496322" lon="20391064" rev="591064"/>
          </a:camera>
          <a:lightRig rig="twoPt" dir="t"/>
        </a:scene3d>
        <a:sp3d z="-25400" prstMaterial="plastic">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rot="-5400000">
        <a:off x="3269988" y="3874392"/>
        <a:ext cx="103757" cy="100875"/>
      </dsp:txXfrm>
    </dsp:sp>
    <dsp:sp modelId="{8671659F-C2DC-4F48-975C-746D29B7C70D}">
      <dsp:nvSpPr>
        <dsp:cNvPr id="0" name=""/>
        <dsp:cNvSpPr/>
      </dsp:nvSpPr>
      <dsp:spPr>
        <a:xfrm>
          <a:off x="2553291" y="4042518"/>
          <a:ext cx="1537150" cy="384287"/>
        </a:xfrm>
        <a:prstGeom prst="roundRect">
          <a:avLst>
            <a:gd name="adj" fmla="val 10000"/>
          </a:avLst>
        </a:prstGeom>
        <a:solidFill>
          <a:schemeClr val="accent1">
            <a:hueOff val="0"/>
            <a:satOff val="0"/>
            <a:lumOff val="0"/>
            <a:alphaOff val="0"/>
          </a:schemeClr>
        </a:solidFill>
        <a:ln>
          <a:noFill/>
        </a:ln>
        <a:effectLst/>
        <a:scene3d>
          <a:camera prst="perspectiveHeroicExtremeRightFacing" fov="6000000" zoom="92000">
            <a:rot lat="21496322" lon="20391064" rev="591064"/>
          </a:camera>
          <a:lightRig rig="twoPt" dir="t"/>
        </a:scene3d>
        <a:sp3d prstMaterial="plastic">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err="1" smtClean="0"/>
            <a:t>Rasterization</a:t>
          </a:r>
          <a:endParaRPr lang="en-US" sz="1200" kern="1200" dirty="0"/>
        </a:p>
      </dsp:txBody>
      <dsp:txXfrm>
        <a:off x="2564546" y="4053773"/>
        <a:ext cx="1514640" cy="361777"/>
      </dsp:txXfrm>
    </dsp:sp>
    <dsp:sp modelId="{65A989A6-D554-4B46-980B-25024A5913CA}">
      <dsp:nvSpPr>
        <dsp:cNvPr id="0" name=""/>
        <dsp:cNvSpPr/>
      </dsp:nvSpPr>
      <dsp:spPr>
        <a:xfrm rot="5400000">
          <a:off x="3249813" y="4436413"/>
          <a:ext cx="144107" cy="172929"/>
        </a:xfrm>
        <a:prstGeom prst="rightArrow">
          <a:avLst>
            <a:gd name="adj1" fmla="val 60000"/>
            <a:gd name="adj2" fmla="val 50000"/>
          </a:avLst>
        </a:prstGeom>
        <a:solidFill>
          <a:schemeClr val="bg1">
            <a:lumMod val="50000"/>
          </a:schemeClr>
        </a:solidFill>
        <a:ln w="9525" cap="flat" cmpd="sng" algn="ctr">
          <a:noFill/>
          <a:prstDash val="solid"/>
        </a:ln>
        <a:effectLst/>
        <a:scene3d>
          <a:camera prst="perspectiveHeroicExtremeRightFacing" fov="6000000" zoom="92000">
            <a:rot lat="21496322" lon="20391064" rev="591064"/>
          </a:camera>
          <a:lightRig rig="twoPt" dir="t"/>
        </a:scene3d>
        <a:sp3d z="-25400" prstMaterial="plastic">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rot="-5400000">
        <a:off x="3269988" y="4450824"/>
        <a:ext cx="103757" cy="100875"/>
      </dsp:txXfrm>
    </dsp:sp>
    <dsp:sp modelId="{A618EE85-772E-46AF-9517-C7F5F5ECD980}">
      <dsp:nvSpPr>
        <dsp:cNvPr id="0" name=""/>
        <dsp:cNvSpPr/>
      </dsp:nvSpPr>
      <dsp:spPr>
        <a:xfrm>
          <a:off x="2553291" y="4618950"/>
          <a:ext cx="1537150" cy="384287"/>
        </a:xfrm>
        <a:prstGeom prst="roundRect">
          <a:avLst>
            <a:gd name="adj" fmla="val 10000"/>
          </a:avLst>
        </a:prstGeom>
        <a:solidFill>
          <a:schemeClr val="accent1">
            <a:hueOff val="0"/>
            <a:satOff val="0"/>
            <a:lumOff val="0"/>
            <a:alphaOff val="0"/>
          </a:schemeClr>
        </a:solidFill>
        <a:ln>
          <a:noFill/>
        </a:ln>
        <a:effectLst/>
        <a:scene3d>
          <a:camera prst="perspectiveHeroicExtremeRightFacing" fov="6000000" zoom="92000">
            <a:rot lat="21496322" lon="20391064" rev="591064"/>
          </a:camera>
          <a:lightRig rig="twoPt" dir="t"/>
        </a:scene3d>
        <a:sp3d prstMaterial="plastic">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Fragment processing</a:t>
          </a:r>
          <a:endParaRPr lang="en-US" sz="1200" kern="1200" dirty="0"/>
        </a:p>
      </dsp:txBody>
      <dsp:txXfrm>
        <a:off x="2564546" y="4630205"/>
        <a:ext cx="1514640" cy="361777"/>
      </dsp:txXfrm>
    </dsp:sp>
    <dsp:sp modelId="{23932AF0-4A78-4649-B21C-87B69E18B65C}">
      <dsp:nvSpPr>
        <dsp:cNvPr id="0" name=""/>
        <dsp:cNvSpPr/>
      </dsp:nvSpPr>
      <dsp:spPr>
        <a:xfrm rot="39130">
          <a:off x="4147982" y="4735998"/>
          <a:ext cx="345327" cy="172929"/>
        </a:xfrm>
        <a:prstGeom prst="rightArrow">
          <a:avLst>
            <a:gd name="adj1" fmla="val 60000"/>
            <a:gd name="adj2" fmla="val 50000"/>
          </a:avLst>
        </a:prstGeom>
        <a:solidFill>
          <a:schemeClr val="bg1">
            <a:lumMod val="50000"/>
          </a:schemeClr>
        </a:solidFill>
        <a:ln w="9525" cap="flat" cmpd="sng" algn="ctr">
          <a:noFill/>
          <a:prstDash val="solid"/>
        </a:ln>
        <a:effectLst/>
        <a:scene3d>
          <a:camera prst="perspectiveHeroicExtremeRightFacing" fov="6000000" zoom="92000">
            <a:rot lat="21496322" lon="20391064" rev="591064"/>
          </a:camera>
          <a:lightRig rig="twoPt" dir="t"/>
        </a:scene3d>
        <a:sp3d z="-25400" prstMaterial="plastic">
          <a:bevelB w="25400" h="25400"/>
        </a:sp3d>
      </dsp:spPr>
      <dsp:style>
        <a:lnRef idx="1">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4147984" y="4770289"/>
        <a:ext cx="293448" cy="103757"/>
      </dsp:txXfrm>
    </dsp:sp>
    <dsp:sp modelId="{E91B1D73-6850-4B93-90C5-DE9D7206B103}">
      <dsp:nvSpPr>
        <dsp:cNvPr id="0" name=""/>
        <dsp:cNvSpPr/>
      </dsp:nvSpPr>
      <dsp:spPr>
        <a:xfrm>
          <a:off x="4550849" y="4641688"/>
          <a:ext cx="1537150" cy="384287"/>
        </a:xfrm>
        <a:prstGeom prst="roundRect">
          <a:avLst>
            <a:gd name="adj" fmla="val 10000"/>
          </a:avLst>
        </a:prstGeom>
        <a:solidFill>
          <a:schemeClr val="accent1">
            <a:hueOff val="0"/>
            <a:satOff val="0"/>
            <a:lumOff val="0"/>
            <a:alphaOff val="0"/>
          </a:schemeClr>
        </a:solidFill>
        <a:ln>
          <a:noFill/>
        </a:ln>
        <a:effectLst/>
        <a:scene3d>
          <a:camera prst="perspectiveHeroicExtremeRightFacing" fov="6000000" zoom="92000">
            <a:rot lat="21496322" lon="20391064" rev="591064"/>
          </a:camera>
          <a:lightRig rig="twoPt" dir="t"/>
        </a:scene3d>
        <a:sp3d prstMaterial="plastic">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smtClean="0"/>
            <a:t>Display</a:t>
          </a:r>
          <a:endParaRPr lang="en-US" sz="1200" kern="1200" dirty="0"/>
        </a:p>
      </dsp:txBody>
      <dsp:txXfrm>
        <a:off x="4562104" y="4652943"/>
        <a:ext cx="1514640" cy="3617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89BE1A-E791-48B7-8485-21BDEA83DEA9}">
      <dsp:nvSpPr>
        <dsp:cNvPr id="0" name=""/>
        <dsp:cNvSpPr/>
      </dsp:nvSpPr>
      <dsp:spPr>
        <a:xfrm>
          <a:off x="428" y="328821"/>
          <a:ext cx="835546" cy="33421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lvl="0" algn="ctr" defTabSz="488950" rtl="0">
            <a:lnSpc>
              <a:spcPct val="90000"/>
            </a:lnSpc>
            <a:spcBef>
              <a:spcPct val="0"/>
            </a:spcBef>
            <a:spcAft>
              <a:spcPct val="35000"/>
            </a:spcAft>
          </a:pPr>
          <a:r>
            <a:rPr lang="en-US" sz="1100" b="0" kern="1200" dirty="0" smtClean="0"/>
            <a:t>Scissor</a:t>
          </a:r>
          <a:endParaRPr lang="en-US" sz="1100" b="0" kern="1200" dirty="0"/>
        </a:p>
      </dsp:txBody>
      <dsp:txXfrm>
        <a:off x="428" y="328821"/>
        <a:ext cx="751992" cy="334218"/>
      </dsp:txXfrm>
    </dsp:sp>
    <dsp:sp modelId="{CC5F7182-89F9-4731-8548-07D04A3602CD}">
      <dsp:nvSpPr>
        <dsp:cNvPr id="0" name=""/>
        <dsp:cNvSpPr/>
      </dsp:nvSpPr>
      <dsp:spPr>
        <a:xfrm>
          <a:off x="668865" y="328821"/>
          <a:ext cx="835546" cy="33421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rtl="0">
            <a:lnSpc>
              <a:spcPct val="90000"/>
            </a:lnSpc>
            <a:spcBef>
              <a:spcPct val="0"/>
            </a:spcBef>
            <a:spcAft>
              <a:spcPct val="35000"/>
            </a:spcAft>
          </a:pPr>
          <a:r>
            <a:rPr lang="en-US" sz="1100" b="0" kern="1200" dirty="0" smtClean="0"/>
            <a:t>Alpha</a:t>
          </a:r>
          <a:endParaRPr lang="en-US" sz="1100" b="0" kern="1200" dirty="0"/>
        </a:p>
      </dsp:txBody>
      <dsp:txXfrm>
        <a:off x="835974" y="328821"/>
        <a:ext cx="501328" cy="334218"/>
      </dsp:txXfrm>
    </dsp:sp>
    <dsp:sp modelId="{355540B9-2B4B-40E6-80B4-75104DC55D1C}">
      <dsp:nvSpPr>
        <dsp:cNvPr id="0" name=""/>
        <dsp:cNvSpPr/>
      </dsp:nvSpPr>
      <dsp:spPr>
        <a:xfrm>
          <a:off x="1337302" y="328821"/>
          <a:ext cx="835546" cy="33421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rtl="0">
            <a:lnSpc>
              <a:spcPct val="90000"/>
            </a:lnSpc>
            <a:spcBef>
              <a:spcPct val="0"/>
            </a:spcBef>
            <a:spcAft>
              <a:spcPct val="35000"/>
            </a:spcAft>
          </a:pPr>
          <a:r>
            <a:rPr lang="en-US" sz="1100" b="0" kern="1200" dirty="0" smtClean="0"/>
            <a:t>Stencil</a:t>
          </a:r>
          <a:endParaRPr lang="en-US" sz="1100" b="0" kern="1200" dirty="0"/>
        </a:p>
      </dsp:txBody>
      <dsp:txXfrm>
        <a:off x="1504411" y="328821"/>
        <a:ext cx="501328" cy="334218"/>
      </dsp:txXfrm>
    </dsp:sp>
    <dsp:sp modelId="{84AC932F-20A8-4037-8CF7-CEE1F171EEAC}">
      <dsp:nvSpPr>
        <dsp:cNvPr id="0" name=""/>
        <dsp:cNvSpPr/>
      </dsp:nvSpPr>
      <dsp:spPr>
        <a:xfrm>
          <a:off x="2005739" y="328821"/>
          <a:ext cx="835546" cy="33421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rtl="0">
            <a:lnSpc>
              <a:spcPct val="90000"/>
            </a:lnSpc>
            <a:spcBef>
              <a:spcPct val="0"/>
            </a:spcBef>
            <a:spcAft>
              <a:spcPct val="35000"/>
            </a:spcAft>
          </a:pPr>
          <a:r>
            <a:rPr lang="en-US" sz="1100" b="0" kern="1200" dirty="0" smtClean="0"/>
            <a:t>Depth</a:t>
          </a:r>
          <a:endParaRPr lang="en-US" sz="1100" b="0" kern="1200" dirty="0"/>
        </a:p>
      </dsp:txBody>
      <dsp:txXfrm>
        <a:off x="2172848" y="328821"/>
        <a:ext cx="501328" cy="334218"/>
      </dsp:txXfrm>
    </dsp:sp>
    <dsp:sp modelId="{D2320D63-DE6A-411F-973E-B93701790DF5}">
      <dsp:nvSpPr>
        <dsp:cNvPr id="0" name=""/>
        <dsp:cNvSpPr/>
      </dsp:nvSpPr>
      <dsp:spPr>
        <a:xfrm>
          <a:off x="2674177" y="328821"/>
          <a:ext cx="835546" cy="334218"/>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rtl="0">
            <a:lnSpc>
              <a:spcPct val="90000"/>
            </a:lnSpc>
            <a:spcBef>
              <a:spcPct val="0"/>
            </a:spcBef>
            <a:spcAft>
              <a:spcPct val="35000"/>
            </a:spcAft>
          </a:pPr>
          <a:r>
            <a:rPr lang="en-US" sz="1100" b="0" kern="1200" dirty="0" smtClean="0"/>
            <a:t>Blend</a:t>
          </a:r>
          <a:endParaRPr lang="en-US" sz="1100" b="0" kern="1200" dirty="0"/>
        </a:p>
      </dsp:txBody>
      <dsp:txXfrm>
        <a:off x="2841286" y="328821"/>
        <a:ext cx="501328" cy="3342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5610AF-09C0-4002-B86E-E0D38C76EC99}">
      <dsp:nvSpPr>
        <dsp:cNvPr id="0" name=""/>
        <dsp:cNvSpPr/>
      </dsp:nvSpPr>
      <dsp:spPr>
        <a:xfrm>
          <a:off x="928" y="805895"/>
          <a:ext cx="1810044" cy="724017"/>
        </a:xfrm>
        <a:prstGeom prst="homePlat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008" tIns="32004" rIns="16002" bIns="32004" numCol="1" spcCol="1270" anchor="ctr" anchorCtr="0">
          <a:noAutofit/>
        </a:bodyPr>
        <a:lstStyle/>
        <a:p>
          <a:pPr lvl="0" algn="ctr" defTabSz="533400">
            <a:lnSpc>
              <a:spcPct val="90000"/>
            </a:lnSpc>
            <a:spcBef>
              <a:spcPct val="0"/>
            </a:spcBef>
            <a:spcAft>
              <a:spcPct val="35000"/>
            </a:spcAft>
          </a:pPr>
          <a:r>
            <a:rPr lang="en-US" sz="1200" kern="1200" smtClean="0"/>
            <a:t>Nearest-neighbor interpolation</a:t>
          </a:r>
          <a:endParaRPr lang="en-US" sz="1200" kern="1200"/>
        </a:p>
      </dsp:txBody>
      <dsp:txXfrm>
        <a:off x="928" y="805895"/>
        <a:ext cx="1629040" cy="724017"/>
      </dsp:txXfrm>
    </dsp:sp>
    <dsp:sp modelId="{2E9DD0AA-9EAE-48CD-969F-A508AD692228}">
      <dsp:nvSpPr>
        <dsp:cNvPr id="0" name=""/>
        <dsp:cNvSpPr/>
      </dsp:nvSpPr>
      <dsp:spPr>
        <a:xfrm>
          <a:off x="1448964" y="805895"/>
          <a:ext cx="1810044" cy="724017"/>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smtClean="0"/>
            <a:t>Nearest-neighbor with mipmapping</a:t>
          </a:r>
          <a:endParaRPr lang="en-US" sz="1200" kern="1200"/>
        </a:p>
      </dsp:txBody>
      <dsp:txXfrm>
        <a:off x="1810973" y="805895"/>
        <a:ext cx="1086027" cy="724017"/>
      </dsp:txXfrm>
    </dsp:sp>
    <dsp:sp modelId="{32A87F23-E35A-44F2-AED4-C6E0D5052F00}">
      <dsp:nvSpPr>
        <dsp:cNvPr id="0" name=""/>
        <dsp:cNvSpPr/>
      </dsp:nvSpPr>
      <dsp:spPr>
        <a:xfrm>
          <a:off x="2897000" y="805895"/>
          <a:ext cx="1810044" cy="724017"/>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smtClean="0"/>
            <a:t>Bilinear filtering</a:t>
          </a:r>
          <a:endParaRPr lang="en-US" sz="1200" kern="1200"/>
        </a:p>
      </dsp:txBody>
      <dsp:txXfrm>
        <a:off x="3259009" y="805895"/>
        <a:ext cx="1086027" cy="724017"/>
      </dsp:txXfrm>
    </dsp:sp>
    <dsp:sp modelId="{65203325-021B-437D-98C6-546974C17557}">
      <dsp:nvSpPr>
        <dsp:cNvPr id="0" name=""/>
        <dsp:cNvSpPr/>
      </dsp:nvSpPr>
      <dsp:spPr>
        <a:xfrm>
          <a:off x="4345035" y="805895"/>
          <a:ext cx="1810044" cy="724017"/>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smtClean="0"/>
            <a:t>Trilinear filtering</a:t>
          </a:r>
          <a:endParaRPr lang="en-US" sz="1200" kern="1200"/>
        </a:p>
      </dsp:txBody>
      <dsp:txXfrm>
        <a:off x="4707044" y="805895"/>
        <a:ext cx="1086027" cy="724017"/>
      </dsp:txXfrm>
    </dsp:sp>
    <dsp:sp modelId="{17A883B6-413A-4AB9-8209-D48CA648A149}">
      <dsp:nvSpPr>
        <dsp:cNvPr id="0" name=""/>
        <dsp:cNvSpPr/>
      </dsp:nvSpPr>
      <dsp:spPr>
        <a:xfrm>
          <a:off x="5793071" y="805895"/>
          <a:ext cx="1810044" cy="724017"/>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n-US" sz="1200" kern="1200" dirty="0" smtClean="0"/>
            <a:t>Anisotropic filtering</a:t>
          </a:r>
          <a:endParaRPr lang="en-US" sz="1200" kern="1200" dirty="0"/>
        </a:p>
      </dsp:txBody>
      <dsp:txXfrm>
        <a:off x="6155080" y="805895"/>
        <a:ext cx="1086027" cy="72401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90B0C0-B423-4F96-B0CE-CE129176005E}">
      <dsp:nvSpPr>
        <dsp:cNvPr id="0" name=""/>
        <dsp:cNvSpPr/>
      </dsp:nvSpPr>
      <dsp:spPr>
        <a:xfrm>
          <a:off x="4007" y="327994"/>
          <a:ext cx="1907129" cy="1824794"/>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297" t="-16432" r="-60503" b="-6074"/>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4DC73A-DD5F-4845-A0FD-D5BB72933DA1}">
      <dsp:nvSpPr>
        <dsp:cNvPr id="0" name=""/>
        <dsp:cNvSpPr/>
      </dsp:nvSpPr>
      <dsp:spPr>
        <a:xfrm>
          <a:off x="0" y="2134673"/>
          <a:ext cx="1907129" cy="707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rtl="0">
            <a:lnSpc>
              <a:spcPct val="90000"/>
            </a:lnSpc>
            <a:spcBef>
              <a:spcPct val="0"/>
            </a:spcBef>
            <a:spcAft>
              <a:spcPct val="35000"/>
            </a:spcAft>
          </a:pPr>
          <a:r>
            <a:rPr lang="en-US" sz="1600" kern="1200" dirty="0" err="1" smtClean="0"/>
            <a:t>VertexLit</a:t>
          </a:r>
          <a:endParaRPr lang="en-US" sz="1600" kern="1200" dirty="0"/>
        </a:p>
      </dsp:txBody>
      <dsp:txXfrm>
        <a:off x="0" y="2134673"/>
        <a:ext cx="1907129" cy="707545"/>
      </dsp:txXfrm>
    </dsp:sp>
    <dsp:sp modelId="{5B26545F-95A0-4D0B-A1CC-E6E19C62FE20}">
      <dsp:nvSpPr>
        <dsp:cNvPr id="0" name=""/>
        <dsp:cNvSpPr/>
      </dsp:nvSpPr>
      <dsp:spPr>
        <a:xfrm>
          <a:off x="2101930" y="327994"/>
          <a:ext cx="1907129" cy="1824794"/>
        </a:xfrm>
        <a:prstGeom prst="round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2297" t="-17527" r="-57932" b="-3045"/>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E6A4804-A29A-42FE-BA95-9CF0347AEE53}">
      <dsp:nvSpPr>
        <dsp:cNvPr id="0" name=""/>
        <dsp:cNvSpPr/>
      </dsp:nvSpPr>
      <dsp:spPr>
        <a:xfrm>
          <a:off x="2081581" y="2134673"/>
          <a:ext cx="1907129" cy="707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rtl="0">
            <a:lnSpc>
              <a:spcPct val="90000"/>
            </a:lnSpc>
            <a:spcBef>
              <a:spcPct val="0"/>
            </a:spcBef>
            <a:spcAft>
              <a:spcPct val="35000"/>
            </a:spcAft>
          </a:pPr>
          <a:r>
            <a:rPr lang="en-US" sz="1600" kern="1200" dirty="0" smtClean="0"/>
            <a:t>Diffuse</a:t>
          </a:r>
          <a:endParaRPr lang="en-US" sz="1600" kern="1200" dirty="0"/>
        </a:p>
      </dsp:txBody>
      <dsp:txXfrm>
        <a:off x="2081581" y="2134673"/>
        <a:ext cx="1907129" cy="707545"/>
      </dsp:txXfrm>
    </dsp:sp>
    <dsp:sp modelId="{8FCEEA08-93DB-4297-ACC1-166058FE115E}">
      <dsp:nvSpPr>
        <dsp:cNvPr id="0" name=""/>
        <dsp:cNvSpPr/>
      </dsp:nvSpPr>
      <dsp:spPr>
        <a:xfrm>
          <a:off x="4199852" y="327994"/>
          <a:ext cx="1907129" cy="1824794"/>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297" t="-17526" r="-60600" b="-5052"/>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B19516C4-F426-4118-AB30-81E99BA7A79A}">
      <dsp:nvSpPr>
        <dsp:cNvPr id="0" name=""/>
        <dsp:cNvSpPr/>
      </dsp:nvSpPr>
      <dsp:spPr>
        <a:xfrm>
          <a:off x="4179503" y="2134673"/>
          <a:ext cx="1907129" cy="707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rtl="0">
            <a:lnSpc>
              <a:spcPct val="90000"/>
            </a:lnSpc>
            <a:spcBef>
              <a:spcPct val="0"/>
            </a:spcBef>
            <a:spcAft>
              <a:spcPct val="35000"/>
            </a:spcAft>
          </a:pPr>
          <a:r>
            <a:rPr lang="en-US" sz="1600" kern="1200" dirty="0" smtClean="0"/>
            <a:t>Normal mapped</a:t>
          </a:r>
          <a:endParaRPr lang="en-US" sz="1600" kern="1200" dirty="0"/>
        </a:p>
      </dsp:txBody>
      <dsp:txXfrm>
        <a:off x="4179503" y="2134673"/>
        <a:ext cx="1907129" cy="707545"/>
      </dsp:txXfrm>
    </dsp:sp>
    <dsp:sp modelId="{B7B54917-9CFA-46C5-BF5F-FCEE27ED879C}">
      <dsp:nvSpPr>
        <dsp:cNvPr id="0" name=""/>
        <dsp:cNvSpPr/>
      </dsp:nvSpPr>
      <dsp:spPr>
        <a:xfrm>
          <a:off x="6297774" y="327994"/>
          <a:ext cx="1907129" cy="1824794"/>
        </a:xfrm>
        <a:prstGeom prst="round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3898" t="-19169" r="-60436" b="-449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25C982D-37A9-47EF-A649-964939BDEB83}">
      <dsp:nvSpPr>
        <dsp:cNvPr id="0" name=""/>
        <dsp:cNvSpPr/>
      </dsp:nvSpPr>
      <dsp:spPr>
        <a:xfrm>
          <a:off x="6277425" y="2134673"/>
          <a:ext cx="1907129" cy="707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rtl="0">
            <a:lnSpc>
              <a:spcPct val="90000"/>
            </a:lnSpc>
            <a:spcBef>
              <a:spcPct val="0"/>
            </a:spcBef>
            <a:spcAft>
              <a:spcPct val="35000"/>
            </a:spcAft>
          </a:pPr>
          <a:r>
            <a:rPr lang="en-US" sz="1600" kern="1200" dirty="0" smtClean="0"/>
            <a:t>Specular</a:t>
          </a:r>
          <a:endParaRPr lang="en-US" sz="1600" kern="1200" dirty="0"/>
        </a:p>
      </dsp:txBody>
      <dsp:txXfrm>
        <a:off x="6277425" y="2134673"/>
        <a:ext cx="1907129" cy="707545"/>
      </dsp:txXfrm>
    </dsp:sp>
    <dsp:sp modelId="{00973543-F0E2-40D4-B180-FB2AFE198CE9}">
      <dsp:nvSpPr>
        <dsp:cNvPr id="0" name=""/>
        <dsp:cNvSpPr/>
      </dsp:nvSpPr>
      <dsp:spPr>
        <a:xfrm>
          <a:off x="1052968" y="2795656"/>
          <a:ext cx="1907129" cy="1824794"/>
        </a:xfrm>
        <a:prstGeom prst="round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725" t="-14789" r="-54945" b="-2352"/>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DD48603-0487-4BC3-96C9-2CDF375B53C5}">
      <dsp:nvSpPr>
        <dsp:cNvPr id="0" name=""/>
        <dsp:cNvSpPr/>
      </dsp:nvSpPr>
      <dsp:spPr>
        <a:xfrm>
          <a:off x="1013434" y="4632540"/>
          <a:ext cx="1907129" cy="707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rtl="0">
            <a:lnSpc>
              <a:spcPct val="90000"/>
            </a:lnSpc>
            <a:spcBef>
              <a:spcPct val="0"/>
            </a:spcBef>
            <a:spcAft>
              <a:spcPct val="35000"/>
            </a:spcAft>
          </a:pPr>
          <a:r>
            <a:rPr lang="en-US" sz="1600" kern="1200" dirty="0" smtClean="0"/>
            <a:t>Normal Mapped Specular</a:t>
          </a:r>
          <a:endParaRPr lang="en-US" sz="1600" kern="1200" dirty="0"/>
        </a:p>
      </dsp:txBody>
      <dsp:txXfrm>
        <a:off x="1013434" y="4632540"/>
        <a:ext cx="1907129" cy="707545"/>
      </dsp:txXfrm>
    </dsp:sp>
    <dsp:sp modelId="{392866D3-D42B-4083-80A5-A2A19F995165}">
      <dsp:nvSpPr>
        <dsp:cNvPr id="0" name=""/>
        <dsp:cNvSpPr/>
      </dsp:nvSpPr>
      <dsp:spPr>
        <a:xfrm>
          <a:off x="3150891" y="2795656"/>
          <a:ext cx="1907129" cy="1824794"/>
        </a:xfrm>
        <a:prstGeom prst="round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2297" t="-18075" r="-60577" b="-4485"/>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79D527C3-8A0A-4AC7-A799-9E4DFD4ED4B5}">
      <dsp:nvSpPr>
        <dsp:cNvPr id="0" name=""/>
        <dsp:cNvSpPr/>
      </dsp:nvSpPr>
      <dsp:spPr>
        <a:xfrm>
          <a:off x="3111356" y="4632540"/>
          <a:ext cx="1907129" cy="707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rtl="0">
            <a:lnSpc>
              <a:spcPct val="90000"/>
            </a:lnSpc>
            <a:spcBef>
              <a:spcPct val="0"/>
            </a:spcBef>
            <a:spcAft>
              <a:spcPct val="35000"/>
            </a:spcAft>
          </a:pPr>
          <a:r>
            <a:rPr lang="en-US" sz="1600" kern="1200" dirty="0" smtClean="0"/>
            <a:t>Parallax Normal mapped</a:t>
          </a:r>
          <a:endParaRPr lang="en-US" sz="1600" kern="1200" dirty="0"/>
        </a:p>
      </dsp:txBody>
      <dsp:txXfrm>
        <a:off x="3111356" y="4632540"/>
        <a:ext cx="1907129" cy="707545"/>
      </dsp:txXfrm>
    </dsp:sp>
    <dsp:sp modelId="{CAB4A01F-4046-4922-ABD8-1139AC747A25}">
      <dsp:nvSpPr>
        <dsp:cNvPr id="0" name=""/>
        <dsp:cNvSpPr/>
      </dsp:nvSpPr>
      <dsp:spPr>
        <a:xfrm>
          <a:off x="5248813" y="2795656"/>
          <a:ext cx="1907129" cy="1824794"/>
        </a:xfrm>
        <a:prstGeom prst="roundRect">
          <a:avLst/>
        </a:prstGeom>
        <a:blipFill dpi="0" rotWithShape="1">
          <a:blip xmlns:r="http://schemas.openxmlformats.org/officeDocument/2006/relationships" r:embed="rId7">
            <a:extLst>
              <a:ext uri="{28A0092B-C50C-407E-A947-70E740481C1C}">
                <a14:useLocalDpi xmlns:a14="http://schemas.microsoft.com/office/drawing/2010/main" val="0"/>
              </a:ext>
            </a:extLst>
          </a:blip>
          <a:srcRect/>
          <a:stretch>
            <a:fillRect l="-1771" t="-15336" r="-56811" b="-3996"/>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1CA2A41-7B7A-4710-B40F-D591CBA5F5C9}">
      <dsp:nvSpPr>
        <dsp:cNvPr id="0" name=""/>
        <dsp:cNvSpPr/>
      </dsp:nvSpPr>
      <dsp:spPr>
        <a:xfrm>
          <a:off x="5209278" y="4632540"/>
          <a:ext cx="1907129" cy="707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rtl="0">
            <a:lnSpc>
              <a:spcPct val="90000"/>
            </a:lnSpc>
            <a:spcBef>
              <a:spcPct val="0"/>
            </a:spcBef>
            <a:spcAft>
              <a:spcPct val="35000"/>
            </a:spcAft>
          </a:pPr>
          <a:r>
            <a:rPr lang="en-US" sz="1600" kern="1200" dirty="0" smtClean="0"/>
            <a:t>Parallax Normal Mapped Specular </a:t>
          </a:r>
          <a:endParaRPr lang="en-US" sz="1600" kern="1200" dirty="0"/>
        </a:p>
      </dsp:txBody>
      <dsp:txXfrm>
        <a:off x="5209278" y="4632540"/>
        <a:ext cx="1907129" cy="7075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CA80CF-6A49-477F-BA34-A0C743FE4F53}">
      <dsp:nvSpPr>
        <dsp:cNvPr id="0" name=""/>
        <dsp:cNvSpPr/>
      </dsp:nvSpPr>
      <dsp:spPr>
        <a:xfrm>
          <a:off x="1927" y="136308"/>
          <a:ext cx="2849063" cy="1963004"/>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88192DA3-89E6-4C77-8FD2-A335D2797F46}">
      <dsp:nvSpPr>
        <dsp:cNvPr id="0" name=""/>
        <dsp:cNvSpPr/>
      </dsp:nvSpPr>
      <dsp:spPr>
        <a:xfrm>
          <a:off x="1927" y="2099313"/>
          <a:ext cx="2849063" cy="1057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0040" tIns="320040" rIns="320040" bIns="0" numCol="1" spcCol="1270" anchor="t" anchorCtr="0">
          <a:noAutofit/>
        </a:bodyPr>
        <a:lstStyle/>
        <a:p>
          <a:pPr lvl="0" algn="ctr" defTabSz="2000250" rtl="0">
            <a:lnSpc>
              <a:spcPct val="90000"/>
            </a:lnSpc>
            <a:spcBef>
              <a:spcPct val="0"/>
            </a:spcBef>
            <a:spcAft>
              <a:spcPct val="35000"/>
            </a:spcAft>
          </a:pPr>
          <a:r>
            <a:rPr lang="en-US" sz="4500" kern="1200" dirty="0" err="1" smtClean="0"/>
            <a:t>Gouraud</a:t>
          </a:r>
          <a:endParaRPr lang="en-US" sz="4500" kern="1200" dirty="0"/>
        </a:p>
      </dsp:txBody>
      <dsp:txXfrm>
        <a:off x="1927" y="2099313"/>
        <a:ext cx="2849063" cy="1057002"/>
      </dsp:txXfrm>
    </dsp:sp>
    <dsp:sp modelId="{5C5329FF-9890-4817-B451-8EBFD8967103}">
      <dsp:nvSpPr>
        <dsp:cNvPr id="0" name=""/>
        <dsp:cNvSpPr/>
      </dsp:nvSpPr>
      <dsp:spPr>
        <a:xfrm>
          <a:off x="3136017" y="136308"/>
          <a:ext cx="2849063" cy="1963004"/>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8000" b="-18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680EAA8-43CA-45A0-8FC8-707A26558611}">
      <dsp:nvSpPr>
        <dsp:cNvPr id="0" name=""/>
        <dsp:cNvSpPr/>
      </dsp:nvSpPr>
      <dsp:spPr>
        <a:xfrm>
          <a:off x="3136017" y="2099313"/>
          <a:ext cx="2849063" cy="10570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0040" tIns="320040" rIns="320040" bIns="0" numCol="1" spcCol="1270" anchor="t" anchorCtr="0">
          <a:noAutofit/>
        </a:bodyPr>
        <a:lstStyle/>
        <a:p>
          <a:pPr lvl="0" algn="ctr" defTabSz="2000250" rtl="0">
            <a:lnSpc>
              <a:spcPct val="90000"/>
            </a:lnSpc>
            <a:spcBef>
              <a:spcPct val="0"/>
            </a:spcBef>
            <a:spcAft>
              <a:spcPct val="35000"/>
            </a:spcAft>
          </a:pPr>
          <a:r>
            <a:rPr lang="en-US" sz="4500" kern="1200" smtClean="0"/>
            <a:t>Phong</a:t>
          </a:r>
          <a:endParaRPr lang="en-US" sz="4500" kern="1200"/>
        </a:p>
      </dsp:txBody>
      <dsp:txXfrm>
        <a:off x="3136017" y="2099313"/>
        <a:ext cx="2849063" cy="10570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B6016A-5B46-4B09-B468-6D129F3A3327}">
      <dsp:nvSpPr>
        <dsp:cNvPr id="0" name=""/>
        <dsp:cNvSpPr/>
      </dsp:nvSpPr>
      <dsp:spPr>
        <a:xfrm>
          <a:off x="277974" y="2568"/>
          <a:ext cx="2397952" cy="1652189"/>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30" t="-14388" r="-530" b="-23612"/>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69F703-79B6-41C7-BA0B-016881F9B7AA}">
      <dsp:nvSpPr>
        <dsp:cNvPr id="0" name=""/>
        <dsp:cNvSpPr/>
      </dsp:nvSpPr>
      <dsp:spPr>
        <a:xfrm>
          <a:off x="277974" y="1654757"/>
          <a:ext cx="2397952" cy="889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l" defTabSz="533400" rtl="0">
            <a:lnSpc>
              <a:spcPct val="90000"/>
            </a:lnSpc>
            <a:spcBef>
              <a:spcPct val="0"/>
            </a:spcBef>
            <a:spcAft>
              <a:spcPct val="35000"/>
            </a:spcAft>
          </a:pPr>
          <a:r>
            <a:rPr lang="en-US" sz="1200" kern="1200" dirty="0" smtClean="0"/>
            <a:t>PLANE PROJECTION SHADOWS</a:t>
          </a:r>
          <a:endParaRPr lang="en-US" sz="1200" kern="1200" dirty="0"/>
        </a:p>
        <a:p>
          <a:pPr marL="57150" lvl="1" indent="-57150" algn="l" defTabSz="400050" rtl="0">
            <a:lnSpc>
              <a:spcPct val="90000"/>
            </a:lnSpc>
            <a:spcBef>
              <a:spcPct val="0"/>
            </a:spcBef>
            <a:spcAft>
              <a:spcPct val="15000"/>
            </a:spcAft>
            <a:buChar char="••"/>
          </a:pPr>
          <a:r>
            <a:rPr lang="en-US" sz="900" kern="1200" smtClean="0"/>
            <a:t>Flattened objects/imposters on planar surfaces</a:t>
          </a:r>
          <a:endParaRPr lang="en-US" sz="900" kern="1200"/>
        </a:p>
        <a:p>
          <a:pPr marL="57150" lvl="1" indent="-57150" algn="l" defTabSz="400050" rtl="0">
            <a:lnSpc>
              <a:spcPct val="90000"/>
            </a:lnSpc>
            <a:spcBef>
              <a:spcPct val="0"/>
            </a:spcBef>
            <a:spcAft>
              <a:spcPct val="15000"/>
            </a:spcAft>
            <a:buChar char="••"/>
          </a:pPr>
          <a:r>
            <a:rPr lang="en-US" sz="900" kern="1200" smtClean="0"/>
            <a:t>Fast but unrealistic </a:t>
          </a:r>
          <a:endParaRPr lang="en-US" sz="900" kern="1200"/>
        </a:p>
        <a:p>
          <a:pPr marL="57150" lvl="1" indent="-57150" algn="l" defTabSz="400050" rtl="0">
            <a:lnSpc>
              <a:spcPct val="90000"/>
            </a:lnSpc>
            <a:spcBef>
              <a:spcPct val="0"/>
            </a:spcBef>
            <a:spcAft>
              <a:spcPct val="15000"/>
            </a:spcAft>
            <a:buChar char="••"/>
          </a:pPr>
          <a:r>
            <a:rPr lang="en-US" sz="900" kern="1200" dirty="0" smtClean="0"/>
            <a:t>No self-shadows</a:t>
          </a:r>
          <a:endParaRPr lang="en-US" sz="900" kern="1200" dirty="0"/>
        </a:p>
      </dsp:txBody>
      <dsp:txXfrm>
        <a:off x="277974" y="1654757"/>
        <a:ext cx="2397952" cy="889640"/>
      </dsp:txXfrm>
    </dsp:sp>
    <dsp:sp modelId="{75E91713-1A04-4D4D-A623-D513F4EFA2BD}">
      <dsp:nvSpPr>
        <dsp:cNvPr id="0" name=""/>
        <dsp:cNvSpPr/>
      </dsp:nvSpPr>
      <dsp:spPr>
        <a:xfrm>
          <a:off x="2915823" y="2568"/>
          <a:ext cx="2397952" cy="1652189"/>
        </a:xfrm>
        <a:prstGeom prst="round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4000" b="-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0BF971-B490-46B1-8170-5CECBFDDE6F5}">
      <dsp:nvSpPr>
        <dsp:cNvPr id="0" name=""/>
        <dsp:cNvSpPr/>
      </dsp:nvSpPr>
      <dsp:spPr>
        <a:xfrm>
          <a:off x="2915823" y="1654757"/>
          <a:ext cx="2397952" cy="889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l" defTabSz="533400" rtl="0">
            <a:lnSpc>
              <a:spcPct val="90000"/>
            </a:lnSpc>
            <a:spcBef>
              <a:spcPct val="0"/>
            </a:spcBef>
            <a:spcAft>
              <a:spcPct val="35000"/>
            </a:spcAft>
          </a:pPr>
          <a:r>
            <a:rPr lang="en-US" sz="1200" kern="1200" dirty="0" smtClean="0"/>
            <a:t>SHADOW VOLUMES</a:t>
          </a:r>
          <a:endParaRPr lang="en-US" sz="1200" kern="1200" dirty="0"/>
        </a:p>
        <a:p>
          <a:pPr marL="57150" lvl="1" indent="-57150" algn="l" defTabSz="400050" rtl="0">
            <a:lnSpc>
              <a:spcPct val="90000"/>
            </a:lnSpc>
            <a:spcBef>
              <a:spcPct val="0"/>
            </a:spcBef>
            <a:spcAft>
              <a:spcPct val="15000"/>
            </a:spcAft>
            <a:buChar char="••"/>
          </a:pPr>
          <a:r>
            <a:rPr lang="en-US" sz="900" kern="1200" dirty="0" smtClean="0"/>
            <a:t>Computationally heavy</a:t>
          </a:r>
          <a:endParaRPr lang="en-US" sz="900" kern="1200" dirty="0"/>
        </a:p>
        <a:p>
          <a:pPr marL="57150" lvl="1" indent="-57150" algn="l" defTabSz="400050" rtl="0">
            <a:lnSpc>
              <a:spcPct val="90000"/>
            </a:lnSpc>
            <a:spcBef>
              <a:spcPct val="0"/>
            </a:spcBef>
            <a:spcAft>
              <a:spcPct val="15000"/>
            </a:spcAft>
            <a:buChar char="••"/>
          </a:pPr>
          <a:r>
            <a:rPr lang="en-US" sz="900" b="0" i="0" kern="1200" dirty="0" smtClean="0"/>
            <a:t>High detail</a:t>
          </a:r>
          <a:endParaRPr lang="en-US" sz="900" kern="1200" dirty="0"/>
        </a:p>
        <a:p>
          <a:pPr marL="57150" lvl="1" indent="-57150" algn="l" defTabSz="400050" rtl="0">
            <a:lnSpc>
              <a:spcPct val="90000"/>
            </a:lnSpc>
            <a:spcBef>
              <a:spcPct val="0"/>
            </a:spcBef>
            <a:spcAft>
              <a:spcPct val="15000"/>
            </a:spcAft>
            <a:buChar char="••"/>
          </a:pPr>
          <a:r>
            <a:rPr lang="en-US" sz="900" b="0" i="0" kern="1200" dirty="0" smtClean="0"/>
            <a:t>Self-shadowing</a:t>
          </a:r>
          <a:endParaRPr lang="en-US" sz="900" kern="1200" dirty="0"/>
        </a:p>
        <a:p>
          <a:pPr marL="57150" lvl="1" indent="-57150" algn="l" defTabSz="400050" rtl="0">
            <a:lnSpc>
              <a:spcPct val="90000"/>
            </a:lnSpc>
            <a:spcBef>
              <a:spcPct val="0"/>
            </a:spcBef>
            <a:spcAft>
              <a:spcPct val="15000"/>
            </a:spcAft>
            <a:buChar char="••"/>
          </a:pPr>
          <a:r>
            <a:rPr lang="en-US" sz="900" kern="1200" dirty="0" smtClean="0"/>
            <a:t>Using stencil buffer or texture</a:t>
          </a:r>
          <a:endParaRPr lang="en-US" sz="900" kern="1200" dirty="0"/>
        </a:p>
      </dsp:txBody>
      <dsp:txXfrm>
        <a:off x="2915823" y="1654757"/>
        <a:ext cx="2397952" cy="889640"/>
      </dsp:txXfrm>
    </dsp:sp>
    <dsp:sp modelId="{02DA5F76-50CF-422F-B734-854556125E7E}">
      <dsp:nvSpPr>
        <dsp:cNvPr id="0" name=""/>
        <dsp:cNvSpPr/>
      </dsp:nvSpPr>
      <dsp:spPr>
        <a:xfrm>
          <a:off x="5553672" y="2568"/>
          <a:ext cx="2397952" cy="1652189"/>
        </a:xfrm>
        <a:prstGeom prst="round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8000" r="-1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40D777-6C0E-4531-AA63-22125C0A6C4B}">
      <dsp:nvSpPr>
        <dsp:cNvPr id="0" name=""/>
        <dsp:cNvSpPr/>
      </dsp:nvSpPr>
      <dsp:spPr>
        <a:xfrm>
          <a:off x="5553672" y="1654757"/>
          <a:ext cx="2397952" cy="889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l" defTabSz="533400" rtl="0">
            <a:lnSpc>
              <a:spcPct val="90000"/>
            </a:lnSpc>
            <a:spcBef>
              <a:spcPct val="0"/>
            </a:spcBef>
            <a:spcAft>
              <a:spcPct val="35000"/>
            </a:spcAft>
          </a:pPr>
          <a:r>
            <a:rPr lang="en-US" sz="1200" kern="1200" dirty="0" smtClean="0"/>
            <a:t>DEPTH SHADOW MAPPING</a:t>
          </a:r>
          <a:endParaRPr lang="en-US" sz="1200" kern="1200" dirty="0"/>
        </a:p>
        <a:p>
          <a:pPr marL="57150" lvl="1" indent="-57150" algn="l" defTabSz="400050" rtl="0">
            <a:lnSpc>
              <a:spcPct val="90000"/>
            </a:lnSpc>
            <a:spcBef>
              <a:spcPct val="0"/>
            </a:spcBef>
            <a:spcAft>
              <a:spcPct val="15000"/>
            </a:spcAft>
            <a:buChar char="••"/>
          </a:pPr>
          <a:r>
            <a:rPr lang="sv-SE" sz="900" kern="1200" dirty="0" smtClean="0"/>
            <a:t>Hardware</a:t>
          </a:r>
          <a:endParaRPr lang="en-US" sz="900" kern="1200" dirty="0"/>
        </a:p>
        <a:p>
          <a:pPr marL="57150" lvl="1" indent="-57150" algn="l" defTabSz="400050" rtl="0">
            <a:lnSpc>
              <a:spcPct val="90000"/>
            </a:lnSpc>
            <a:spcBef>
              <a:spcPct val="0"/>
            </a:spcBef>
            <a:spcAft>
              <a:spcPct val="15000"/>
            </a:spcAft>
            <a:buChar char="••"/>
          </a:pPr>
          <a:r>
            <a:rPr lang="sv-SE" sz="900" kern="1200" dirty="0" smtClean="0"/>
            <a:t>Self shadowing</a:t>
          </a:r>
          <a:endParaRPr lang="en-US" sz="900" kern="1200" dirty="0"/>
        </a:p>
        <a:p>
          <a:pPr marL="57150" lvl="1" indent="-57150" algn="l" defTabSz="400050" rtl="0">
            <a:lnSpc>
              <a:spcPct val="90000"/>
            </a:lnSpc>
            <a:spcBef>
              <a:spcPct val="0"/>
            </a:spcBef>
            <a:spcAft>
              <a:spcPct val="15000"/>
            </a:spcAft>
            <a:buChar char="••"/>
          </a:pPr>
          <a:r>
            <a:rPr lang="sv-SE" sz="900" kern="1200" dirty="0" smtClean="0"/>
            <a:t>Hard shadows: nearest map pixel</a:t>
          </a:r>
          <a:endParaRPr lang="en-US" sz="900" kern="1200" dirty="0"/>
        </a:p>
        <a:p>
          <a:pPr marL="57150" lvl="1" indent="-57150" algn="l" defTabSz="400050">
            <a:lnSpc>
              <a:spcPct val="90000"/>
            </a:lnSpc>
            <a:spcBef>
              <a:spcPct val="0"/>
            </a:spcBef>
            <a:spcAft>
              <a:spcPct val="15000"/>
            </a:spcAft>
            <a:buChar char="••"/>
          </a:pPr>
          <a:r>
            <a:rPr lang="sv-SE" sz="900" kern="1200" dirty="0" smtClean="0"/>
            <a:t>Soft shadows: average map pixels</a:t>
          </a:r>
        </a:p>
      </dsp:txBody>
      <dsp:txXfrm>
        <a:off x="5553672" y="1654757"/>
        <a:ext cx="2397952" cy="889640"/>
      </dsp:txXfrm>
    </dsp:sp>
    <dsp:sp modelId="{4A14BABC-C9EA-4814-8802-5D853A9BBC50}">
      <dsp:nvSpPr>
        <dsp:cNvPr id="0" name=""/>
        <dsp:cNvSpPr/>
      </dsp:nvSpPr>
      <dsp:spPr>
        <a:xfrm>
          <a:off x="2915823" y="2784193"/>
          <a:ext cx="2397952" cy="1652189"/>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3000" b="-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48CCE6-F931-4ED6-A8FF-508AB2C3C99E}">
      <dsp:nvSpPr>
        <dsp:cNvPr id="0" name=""/>
        <dsp:cNvSpPr/>
      </dsp:nvSpPr>
      <dsp:spPr>
        <a:xfrm>
          <a:off x="2915823" y="4436383"/>
          <a:ext cx="2397952" cy="889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lvl="0" algn="l" defTabSz="533400" rtl="0">
            <a:lnSpc>
              <a:spcPct val="90000"/>
            </a:lnSpc>
            <a:spcBef>
              <a:spcPct val="0"/>
            </a:spcBef>
            <a:spcAft>
              <a:spcPct val="35000"/>
            </a:spcAft>
          </a:pPr>
          <a:r>
            <a:rPr lang="en-US" sz="1200" kern="1200" dirty="0" smtClean="0"/>
            <a:t>VERTEX </a:t>
          </a:r>
          <a:r>
            <a:rPr lang="en-US" sz="1200" b="0" i="0" kern="1200" dirty="0" smtClean="0"/>
            <a:t>PROJECTION</a:t>
          </a:r>
          <a:endParaRPr lang="en-US" sz="1200" kern="1200" dirty="0" smtClean="0"/>
        </a:p>
        <a:p>
          <a:pPr marL="57150" lvl="1" indent="-57150" algn="l" defTabSz="400050" rtl="0">
            <a:lnSpc>
              <a:spcPct val="90000"/>
            </a:lnSpc>
            <a:spcBef>
              <a:spcPct val="0"/>
            </a:spcBef>
            <a:spcAft>
              <a:spcPct val="15000"/>
            </a:spcAft>
            <a:buChar char="••"/>
          </a:pPr>
          <a:r>
            <a:rPr lang="sv-SE" sz="900" b="0" kern="1200" dirty="0" smtClean="0"/>
            <a:t>Like plane projection but with calculated </a:t>
          </a:r>
          <a:r>
            <a:rPr lang="sv-SE" sz="900" b="0" kern="1200" smtClean="0"/>
            <a:t>silluette.</a:t>
          </a:r>
          <a:endParaRPr lang="en-US" sz="900" b="0" kern="1200" dirty="0" smtClean="0"/>
        </a:p>
      </dsp:txBody>
      <dsp:txXfrm>
        <a:off x="2915823" y="4436383"/>
        <a:ext cx="2397952" cy="8896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FEAA35-65C9-428B-A5CC-CD6E41CDE478}">
      <dsp:nvSpPr>
        <dsp:cNvPr id="0" name=""/>
        <dsp:cNvSpPr/>
      </dsp:nvSpPr>
      <dsp:spPr>
        <a:xfrm>
          <a:off x="198679" y="1407"/>
          <a:ext cx="2593614" cy="1787000"/>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0A3FF1-729D-482E-AE6C-5C6BDB5C0F6D}">
      <dsp:nvSpPr>
        <dsp:cNvPr id="0" name=""/>
        <dsp:cNvSpPr/>
      </dsp:nvSpPr>
      <dsp:spPr>
        <a:xfrm>
          <a:off x="198679" y="1788408"/>
          <a:ext cx="2593614" cy="962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lvl="0" algn="ctr" defTabSz="1244600" rtl="0">
            <a:lnSpc>
              <a:spcPct val="90000"/>
            </a:lnSpc>
            <a:spcBef>
              <a:spcPct val="0"/>
            </a:spcBef>
            <a:spcAft>
              <a:spcPct val="35000"/>
            </a:spcAft>
          </a:pPr>
          <a:r>
            <a:rPr lang="en-US" sz="2800" kern="1200" dirty="0" smtClean="0"/>
            <a:t>Bloom</a:t>
          </a:r>
          <a:endParaRPr lang="en-US" sz="2800" kern="1200" dirty="0"/>
        </a:p>
      </dsp:txBody>
      <dsp:txXfrm>
        <a:off x="198679" y="1788408"/>
        <a:ext cx="2593614" cy="962231"/>
      </dsp:txXfrm>
    </dsp:sp>
    <dsp:sp modelId="{25664874-3B2D-45DB-803C-426AFCC1BC55}">
      <dsp:nvSpPr>
        <dsp:cNvPr id="0" name=""/>
        <dsp:cNvSpPr/>
      </dsp:nvSpPr>
      <dsp:spPr>
        <a:xfrm>
          <a:off x="3051764" y="1407"/>
          <a:ext cx="2593614" cy="1787000"/>
        </a:xfrm>
        <a:prstGeom prst="round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9732" t="-29735" r="-42628" b="-3914"/>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968D9FF-A769-4BB0-AD91-EAE42BA7A3A4}">
      <dsp:nvSpPr>
        <dsp:cNvPr id="0" name=""/>
        <dsp:cNvSpPr/>
      </dsp:nvSpPr>
      <dsp:spPr>
        <a:xfrm>
          <a:off x="3051764" y="1788408"/>
          <a:ext cx="2593614" cy="962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lvl="0" algn="ctr" defTabSz="1244600" rtl="0">
            <a:lnSpc>
              <a:spcPct val="90000"/>
            </a:lnSpc>
            <a:spcBef>
              <a:spcPct val="0"/>
            </a:spcBef>
            <a:spcAft>
              <a:spcPct val="35000"/>
            </a:spcAft>
          </a:pPr>
          <a:r>
            <a:rPr lang="en-US" sz="2800" kern="1200" smtClean="0"/>
            <a:t>Depth of field</a:t>
          </a:r>
          <a:endParaRPr lang="en-US" sz="2800" kern="1200"/>
        </a:p>
      </dsp:txBody>
      <dsp:txXfrm>
        <a:off x="3051764" y="1788408"/>
        <a:ext cx="2593614" cy="962231"/>
      </dsp:txXfrm>
    </dsp:sp>
    <dsp:sp modelId="{C278FEE9-61BE-4F93-83DF-55B117AAAFF4}">
      <dsp:nvSpPr>
        <dsp:cNvPr id="0" name=""/>
        <dsp:cNvSpPr/>
      </dsp:nvSpPr>
      <dsp:spPr>
        <a:xfrm>
          <a:off x="5904849" y="1407"/>
          <a:ext cx="2593614" cy="1787000"/>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7733" t="-21805" r="-69808" b="-39596"/>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8334AD7-FBCA-4A2F-BBE4-A09597DBAB42}">
      <dsp:nvSpPr>
        <dsp:cNvPr id="0" name=""/>
        <dsp:cNvSpPr/>
      </dsp:nvSpPr>
      <dsp:spPr>
        <a:xfrm>
          <a:off x="5904849" y="1788408"/>
          <a:ext cx="2593614" cy="962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lvl="0" algn="ctr" defTabSz="1244600" rtl="0">
            <a:lnSpc>
              <a:spcPct val="90000"/>
            </a:lnSpc>
            <a:spcBef>
              <a:spcPct val="0"/>
            </a:spcBef>
            <a:spcAft>
              <a:spcPct val="35000"/>
            </a:spcAft>
          </a:pPr>
          <a:r>
            <a:rPr lang="en-US" sz="2800" kern="1200" dirty="0" smtClean="0"/>
            <a:t>Sun Shafts</a:t>
          </a:r>
          <a:endParaRPr lang="en-US" sz="2800" kern="1200" dirty="0"/>
        </a:p>
      </dsp:txBody>
      <dsp:txXfrm>
        <a:off x="5904849" y="1788408"/>
        <a:ext cx="2593614" cy="962231"/>
      </dsp:txXfrm>
    </dsp:sp>
    <dsp:sp modelId="{401063F6-6F92-4D95-A877-8785EC8793B5}">
      <dsp:nvSpPr>
        <dsp:cNvPr id="0" name=""/>
        <dsp:cNvSpPr/>
      </dsp:nvSpPr>
      <dsp:spPr>
        <a:xfrm>
          <a:off x="229647" y="2808319"/>
          <a:ext cx="2593614" cy="1787000"/>
        </a:xfrm>
        <a:prstGeom prst="round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6110" t="-71362" r="-139100" b="-7880"/>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F71C201-4DF7-4CBC-B499-80C0F4D0A45E}">
      <dsp:nvSpPr>
        <dsp:cNvPr id="0" name=""/>
        <dsp:cNvSpPr/>
      </dsp:nvSpPr>
      <dsp:spPr>
        <a:xfrm>
          <a:off x="229647" y="4608509"/>
          <a:ext cx="2593614" cy="962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lvl="0" algn="ctr" defTabSz="1244600" rtl="0">
            <a:lnSpc>
              <a:spcPct val="90000"/>
            </a:lnSpc>
            <a:spcBef>
              <a:spcPct val="0"/>
            </a:spcBef>
            <a:spcAft>
              <a:spcPct val="35000"/>
            </a:spcAft>
          </a:pPr>
          <a:r>
            <a:rPr lang="en-US" sz="2800" kern="1200" dirty="0" smtClean="0"/>
            <a:t>SSAO</a:t>
          </a:r>
          <a:endParaRPr lang="en-US" sz="2800" kern="1200" dirty="0"/>
        </a:p>
      </dsp:txBody>
      <dsp:txXfrm>
        <a:off x="229647" y="4608509"/>
        <a:ext cx="2593614" cy="962231"/>
      </dsp:txXfrm>
    </dsp:sp>
    <dsp:sp modelId="{FED00CEC-DEF8-4235-9386-84C7F1853059}">
      <dsp:nvSpPr>
        <dsp:cNvPr id="0" name=""/>
        <dsp:cNvSpPr/>
      </dsp:nvSpPr>
      <dsp:spPr>
        <a:xfrm>
          <a:off x="3037940" y="2808319"/>
          <a:ext cx="2593614" cy="1787000"/>
        </a:xfrm>
        <a:prstGeom prst="roundRect">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1758" t="-12082" r="-60848" b="-14954"/>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805FA0A-F7CB-4E2E-A2D1-4A47842B52A2}">
      <dsp:nvSpPr>
        <dsp:cNvPr id="0" name=""/>
        <dsp:cNvSpPr/>
      </dsp:nvSpPr>
      <dsp:spPr>
        <a:xfrm>
          <a:off x="3109965" y="4608509"/>
          <a:ext cx="2593614" cy="962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lvl="0" algn="ctr" defTabSz="1244600" rtl="0">
            <a:lnSpc>
              <a:spcPct val="90000"/>
            </a:lnSpc>
            <a:spcBef>
              <a:spcPct val="0"/>
            </a:spcBef>
            <a:spcAft>
              <a:spcPct val="35000"/>
            </a:spcAft>
          </a:pPr>
          <a:r>
            <a:rPr lang="sv-SE" sz="2800" kern="1200" dirty="0" smtClean="0"/>
            <a:t>Blur</a:t>
          </a:r>
          <a:endParaRPr lang="en-US" sz="2800" kern="1200" dirty="0"/>
        </a:p>
      </dsp:txBody>
      <dsp:txXfrm>
        <a:off x="3109965" y="4608509"/>
        <a:ext cx="2593614" cy="962231"/>
      </dsp:txXfrm>
    </dsp:sp>
    <dsp:sp modelId="{92A3E36D-3A84-4101-91AF-D8BF529460B0}">
      <dsp:nvSpPr>
        <dsp:cNvPr id="0" name=""/>
        <dsp:cNvSpPr/>
      </dsp:nvSpPr>
      <dsp:spPr>
        <a:xfrm>
          <a:off x="5904668" y="2808319"/>
          <a:ext cx="2593614" cy="1787000"/>
        </a:xfrm>
        <a:prstGeom prst="round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2248" t="-15635" r="-53882" b="-6341"/>
          </a:stretch>
        </a:blip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787156E-2880-4FAC-8AAB-5BFC518E3BEA}">
      <dsp:nvSpPr>
        <dsp:cNvPr id="0" name=""/>
        <dsp:cNvSpPr/>
      </dsp:nvSpPr>
      <dsp:spPr>
        <a:xfrm>
          <a:off x="5904668" y="4608509"/>
          <a:ext cx="2593614" cy="962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lvl="0" algn="ctr" defTabSz="1244600" rtl="0">
            <a:lnSpc>
              <a:spcPct val="90000"/>
            </a:lnSpc>
            <a:spcBef>
              <a:spcPct val="0"/>
            </a:spcBef>
            <a:spcAft>
              <a:spcPct val="35000"/>
            </a:spcAft>
          </a:pPr>
          <a:r>
            <a:rPr lang="sv-SE" sz="2800" kern="1200" dirty="0" smtClean="0"/>
            <a:t>Noise</a:t>
          </a:r>
          <a:endParaRPr lang="en-US" sz="2800" kern="1200" dirty="0"/>
        </a:p>
      </dsp:txBody>
      <dsp:txXfrm>
        <a:off x="5904668" y="4608509"/>
        <a:ext cx="2593614" cy="962231"/>
      </dsp:txXfrm>
    </dsp:sp>
  </dsp:spTree>
</dsp:drawing>
</file>

<file path=ppt/diagrams/layout1.xml><?xml version="1.0" encoding="utf-8"?>
<dgm:layoutDef xmlns:dgm="http://schemas.openxmlformats.org/drawingml/2006/diagram" xmlns:a="http://schemas.openxmlformats.org/drawingml/2006/main" uniqueId="urn:microsoft.com/office/officeart/2005/8/layout/pList1#1">
  <dgm:title val=""/>
  <dgm:desc val=""/>
  <dgm:catLst>
    <dgm:cat type="list" pri="20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List1#2">
  <dgm:title val=""/>
  <dgm:desc val=""/>
  <dgm:catLst>
    <dgm:cat type="list" pri="20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6F2782-C348-4E69-A115-3C21806ACF5B}" type="datetimeFigureOut">
              <a:rPr lang="en-US" smtClean="0"/>
              <a:t>4/10/2011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A0C39FE-42FF-44D2-8DF5-0569305A567A}" type="slidenum">
              <a:rPr lang="en-US" smtClean="0"/>
              <a:t>‹#›</a:t>
            </a:fld>
            <a:endParaRPr lang="en-US"/>
          </a:p>
        </p:txBody>
      </p:sp>
    </p:spTree>
    <p:extLst>
      <p:ext uri="{BB962C8B-B14F-4D97-AF65-F5344CB8AC3E}">
        <p14:creationId xmlns:p14="http://schemas.microsoft.com/office/powerpoint/2010/main" val="3667485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sv-SE" dirty="0" smtClean="0"/>
              <a:t>A brief introduction to 3D</a:t>
            </a:r>
            <a:endParaRPr lang="en-US" dirty="0"/>
          </a:p>
        </p:txBody>
      </p:sp>
      <p:sp>
        <p:nvSpPr>
          <p:cNvPr id="4" name="Slide Image Placeholder 3"/>
          <p:cNvSpPr>
            <a:spLocks noGrp="1" noRot="1" noChangeAspect="1"/>
          </p:cNvSpPr>
          <p:nvPr>
            <p:ph type="sldImg" idx="2"/>
          </p:nvPr>
        </p:nvSpPr>
        <p:spPr>
          <a:xfrm>
            <a:off x="404664" y="539552"/>
            <a:ext cx="6048672" cy="4104456"/>
          </a:xfrm>
          <a:prstGeom prst="rect">
            <a:avLst/>
          </a:prstGeom>
          <a:noFill/>
          <a:ln w="12700">
            <a:noFill/>
          </a:ln>
          <a:effectLst/>
        </p:spPr>
        <p:txBody>
          <a:bodyPr vert="horz" lIns="91440" tIns="45720" rIns="91440" bIns="45720" rtlCol="0" anchor="ctr"/>
          <a:lstStyle/>
          <a:p>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sv-SE" dirty="0" smtClean="0"/>
              <a:t>inear.se</a:t>
            </a: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EBF29E7-38AE-462D-8CCC-AF3832FBF264}" type="slidenum">
              <a:rPr lang="en-US" smtClean="0"/>
              <a:pPr/>
              <a:t>‹#›</a:t>
            </a:fld>
            <a:endParaRPr lang="en-US"/>
          </a:p>
        </p:txBody>
      </p:sp>
      <p:sp>
        <p:nvSpPr>
          <p:cNvPr id="8" name="Notes Placeholder 7"/>
          <p:cNvSpPr>
            <a:spLocks noGrp="1"/>
          </p:cNvSpPr>
          <p:nvPr>
            <p:ph type="body" sz="quarter" idx="3"/>
          </p:nvPr>
        </p:nvSpPr>
        <p:spPr>
          <a:xfrm>
            <a:off x="685800" y="4860032"/>
            <a:ext cx="5486400" cy="3598168"/>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08147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baseline="0">
        <a:solidFill>
          <a:schemeClr val="tx1"/>
        </a:solidFill>
        <a:latin typeface="Arial" pitchFamily="34" charset="0"/>
        <a:ea typeface="+mn-ea"/>
        <a:cs typeface="+mn-cs"/>
      </a:defRPr>
    </a:lvl1pPr>
    <a:lvl2pPr marL="457200" algn="l" defTabSz="914400" rtl="0" eaLnBrk="1" latinLnBrk="0" hangingPunct="1">
      <a:defRPr sz="1200" kern="1200" baseline="0">
        <a:solidFill>
          <a:schemeClr val="tx1"/>
        </a:solidFill>
        <a:latin typeface="Arial" pitchFamily="34" charset="0"/>
        <a:ea typeface="+mn-ea"/>
        <a:cs typeface="+mn-cs"/>
      </a:defRPr>
    </a:lvl2pPr>
    <a:lvl3pPr marL="914400" algn="l" defTabSz="914400" rtl="0" eaLnBrk="1" latinLnBrk="0" hangingPunct="1">
      <a:defRPr sz="1200" kern="1200" baseline="0">
        <a:solidFill>
          <a:schemeClr val="tx1"/>
        </a:solidFill>
        <a:latin typeface="Arial" pitchFamily="34" charset="0"/>
        <a:ea typeface="+mn-ea"/>
        <a:cs typeface="+mn-cs"/>
      </a:defRPr>
    </a:lvl3pPr>
    <a:lvl4pPr marL="1371600" algn="l" defTabSz="914400" rtl="0" eaLnBrk="1" latinLnBrk="0" hangingPunct="1">
      <a:defRPr sz="1200" kern="1200" baseline="0">
        <a:solidFill>
          <a:schemeClr val="tx1"/>
        </a:solidFill>
        <a:latin typeface="Arial" pitchFamily="34" charset="0"/>
        <a:ea typeface="+mn-ea"/>
        <a:cs typeface="+mn-cs"/>
      </a:defRPr>
    </a:lvl4pPr>
    <a:lvl5pPr marL="1828800" algn="l" defTabSz="914400" rtl="0" eaLnBrk="1" latinLnBrk="0" hangingPunct="1">
      <a:defRPr sz="1200" kern="1200" baseline="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db-in.com/blog/2011/04/cameras-on-opengl-es-2-x/"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db-in.com/blog/2011/04/cameras-on-opengl-es-2-x/"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ww.songho.ca/opengl/gl_projectionmatrix.ht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altdevblogaday.org/2011/01/18/forward-vs-deferred-rendering-whywhen-forward-rendering-still-matters/"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nondot.org/sabre/graphpro/3d2.html"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programmedlessons.org/VectorLessons/vectorIndex.html" TargetMode="Externa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altdevblogaday.org/2011/01/18/forward-vs-deferred-rendering-whywhen-forward-rendering-still-matter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en.wikipedia.org/wiki/DirectX"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en.wikipedia.org/wiki/OpenGL"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en.wikipedia.org/wiki/Primitive_(geometry)"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en.wikipedia.org/wiki/Graphics_pipeline"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www.extremetech.com/article2/0,1558,1152380,00.asp" TargetMode="External"/><Relationship Id="rId2" Type="http://schemas.openxmlformats.org/officeDocument/2006/relationships/slide" Target="../slides/slide49.xml"/><Relationship Id="rId1" Type="http://schemas.openxmlformats.org/officeDocument/2006/relationships/notesMaster" Target="../notesMasters/notesMaster1.xml"/><Relationship Id="rId5" Type="http://schemas.openxmlformats.org/officeDocument/2006/relationships/hyperlink" Target="http://mrdoob.github.com/three.js/examples/webgl_materials_texture_filters.html" TargetMode="External"/><Relationship Id="rId4" Type="http://schemas.openxmlformats.org/officeDocument/2006/relationships/hyperlink" Target="http://en.wikipedia.org/wiki/Texture_filterin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inear.se/city/demo1"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labs.adobe.com/downloads/flashplatformruntimes_incubator.html"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www.inear.se/offpiste/demo4"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unity3d.com/support/documentation/Components/shader-NormalFamily.html"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www.opengl.org/resources/faq/technical/lights.htm#ligh0100"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gomo.se/webgl/webgl_stencilLensFlare.html" TargetMode="External"/><Relationship Id="rId2" Type="http://schemas.openxmlformats.org/officeDocument/2006/relationships/slide" Target="../slides/slide62.xml"/><Relationship Id="rId1" Type="http://schemas.openxmlformats.org/officeDocument/2006/relationships/notesMaster" Target="../notesMasters/notesMaster1.xml"/><Relationship Id="rId5" Type="http://schemas.openxmlformats.org/officeDocument/2006/relationships/hyperlink" Target="http://en.wikipedia.org/wiki/Shadow_volume" TargetMode="External"/><Relationship Id="rId4" Type="http://schemas.openxmlformats.org/officeDocument/2006/relationships/hyperlink" Target="http://www.devmaster.net/articles/shadows/" TargetMode="Externa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en.wikipedia.org/wiki/Anti-aliasing"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en.wikipedia.org/wiki/Deferred_shading" TargetMode="Externa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inear.se/slide_demos/shadows2/"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www.peroxide.dk/papers/realtimesoftshadows.pdf" TargetMode="Externa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www.fuelyourmotionography.com/ambient-occlusion/"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inear.se/slide_demos/skate/"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www.khronos.org/webgl/wiki/User_Contributions#Frameworks"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aleksandarrodic.com/p/jellyfish/"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alteredqualia.com/three/examples/particles_sprites_gl.html"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helloracer.com/webgl/"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mrdoob.com/lab/javascript/webgl/clouds"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jpauclair.net/flashpreloadprofiler/" TargetMode="External"/><Relationship Id="rId2" Type="http://schemas.openxmlformats.org/officeDocument/2006/relationships/slide" Target="../slides/slide84.xml"/><Relationship Id="rId1" Type="http://schemas.openxmlformats.org/officeDocument/2006/relationships/notesMaster" Target="../notesMasters/notesMaster1.xml"/><Relationship Id="rId5" Type="http://schemas.openxmlformats.org/officeDocument/2006/relationships/hyperlink" Target="http://software.intel.com/en-us/articles/intel-gpa/" TargetMode="External"/><Relationship Id="rId4" Type="http://schemas.openxmlformats.org/officeDocument/2006/relationships/hyperlink" Target="http://msdn.microsoft.com/en-us/library/ee417062(v=vs.85).aspx" TargetMode="Externa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en.wikipedia.org/wiki/Level_of_detail"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http.developer.nvidia.com/GPUGems2/gpugems2_chapter37.html" TargetMode="External"/><Relationship Id="rId2" Type="http://schemas.openxmlformats.org/officeDocument/2006/relationships/slide" Target="../slides/slide89.xml"/><Relationship Id="rId1" Type="http://schemas.openxmlformats.org/officeDocument/2006/relationships/notesMaster" Target="../notesMasters/notesMaster1.xml"/><Relationship Id="rId4" Type="http://schemas.openxmlformats.org/officeDocument/2006/relationships/hyperlink" Target="http://www.derschmale.com/2010/04/22/bsppvs-released-in-away-3-5-0/"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www.fuelyourmotionography.com/ambient-occlusion/"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cg.alexandra.dk/tag/ray-marching/"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8" Type="http://schemas.openxmlformats.org/officeDocument/2006/relationships/hyperlink" Target="http://www.opengl.org/" TargetMode="External"/><Relationship Id="rId13" Type="http://schemas.openxmlformats.org/officeDocument/2006/relationships/hyperlink" Target="http://http.developer.nvidia.com/CgTutorial/cg_tutorial_chapter01.html" TargetMode="External"/><Relationship Id="rId18" Type="http://schemas.openxmlformats.org/officeDocument/2006/relationships/hyperlink" Target="http://labs.jam3.ca/2011/03/molehill-getting-started/" TargetMode="External"/><Relationship Id="rId3" Type="http://schemas.openxmlformats.org/officeDocument/2006/relationships/hyperlink" Target="http://kesen.realtimerendering.com/" TargetMode="External"/><Relationship Id="rId21" Type="http://schemas.openxmlformats.org/officeDocument/2006/relationships/hyperlink" Target="http://tinyurl.com/molehilldemos" TargetMode="External"/><Relationship Id="rId7" Type="http://schemas.openxmlformats.org/officeDocument/2006/relationships/hyperlink" Target="http://www.twodee.org/blog/" TargetMode="External"/><Relationship Id="rId12" Type="http://schemas.openxmlformats.org/officeDocument/2006/relationships/hyperlink" Target="http://fractal.io/" TargetMode="External"/><Relationship Id="rId17" Type="http://schemas.openxmlformats.org/officeDocument/2006/relationships/hyperlink" Target="http://blog.bengarney.com/2010/11/01/tips-for-flash-developers-looking-at-hardware-3d/" TargetMode="External"/><Relationship Id="rId25" Type="http://schemas.openxmlformats.org/officeDocument/2006/relationships/hyperlink" Target="http://www.3dbuzz.com/vbforum/content.php?176" TargetMode="External"/><Relationship Id="rId2" Type="http://schemas.openxmlformats.org/officeDocument/2006/relationships/slide" Target="../slides/slide92.xml"/><Relationship Id="rId16" Type="http://schemas.openxmlformats.org/officeDocument/2006/relationships/hyperlink" Target="http://creativecodingpodcast.com/" TargetMode="External"/><Relationship Id="rId20" Type="http://schemas.openxmlformats.org/officeDocument/2006/relationships/hyperlink" Target="http://www.uza.lt/2011/02/27/molehill-roundup/" TargetMode="External"/><Relationship Id="rId1" Type="http://schemas.openxmlformats.org/officeDocument/2006/relationships/notesMaster" Target="../notesMasters/notesMaster1.xml"/><Relationship Id="rId6" Type="http://schemas.openxmlformats.org/officeDocument/2006/relationships/hyperlink" Target="http://www.gamedev.net/index" TargetMode="External"/><Relationship Id="rId11" Type="http://schemas.openxmlformats.org/officeDocument/2006/relationships/hyperlink" Target="http://www.iquilezles.org/apps/shadertoy/" TargetMode="External"/><Relationship Id="rId24" Type="http://schemas.openxmlformats.org/officeDocument/2006/relationships/hyperlink" Target="http://msdn.microsoft.com/en-us/library/ee417072(v=VS.85).aspx" TargetMode="External"/><Relationship Id="rId5" Type="http://schemas.openxmlformats.org/officeDocument/2006/relationships/hyperlink" Target="https://mmack.wordpress.com/" TargetMode="External"/><Relationship Id="rId15" Type="http://schemas.openxmlformats.org/officeDocument/2006/relationships/hyperlink" Target="http://www.flashmagazine.com/Tutorials/category/3d/" TargetMode="External"/><Relationship Id="rId23" Type="http://schemas.openxmlformats.org/officeDocument/2006/relationships/hyperlink" Target="http://molehill.zombietycoon.com/FGSZombieNoVideos.pptx" TargetMode="External"/><Relationship Id="rId10" Type="http://schemas.openxmlformats.org/officeDocument/2006/relationships/hyperlink" Target="http://db-in.com/blog/2011/01/all-about-opengl-es-2-x-part-13/" TargetMode="External"/><Relationship Id="rId19" Type="http://schemas.openxmlformats.org/officeDocument/2006/relationships/hyperlink" Target="http://www.bytearray.org/?p=2555" TargetMode="External"/><Relationship Id="rId4" Type="http://schemas.openxmlformats.org/officeDocument/2006/relationships/hyperlink" Target="http://www.geeks3d.com/" TargetMode="External"/><Relationship Id="rId9" Type="http://schemas.openxmlformats.org/officeDocument/2006/relationships/hyperlink" Target="http://www.gamedev.net/" TargetMode="External"/><Relationship Id="rId14" Type="http://schemas.openxmlformats.org/officeDocument/2006/relationships/hyperlink" Target="http://db-in.com/blog/2011/04/cameras-on-opengl-es-2-x/" TargetMode="External"/><Relationship Id="rId22" Type="http://schemas.openxmlformats.org/officeDocument/2006/relationships/hyperlink" Target="http://www.rictus.com/muchado/2011/02/28/demystifying-molehill-part-1/" TargetMode="Externa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www.inear.se/"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twitter.com/inear"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r>
              <a:rPr lang="sv-SE" dirty="0" smtClean="0"/>
              <a:t>Welcome</a:t>
            </a:r>
            <a:r>
              <a:rPr lang="sv-SE" baseline="0" dirty="0" smtClean="0"/>
              <a:t> to a session a have chosen to call ”a brief introduction to 3D”. It’s around 100 </a:t>
            </a:r>
            <a:r>
              <a:rPr lang="sv-SE" baseline="0" dirty="0" smtClean="0"/>
              <a:t>slides or three </a:t>
            </a:r>
            <a:r>
              <a:rPr lang="sv-SE" baseline="0" dirty="0" smtClean="0"/>
              <a:t>hours if listening to </a:t>
            </a:r>
            <a:r>
              <a:rPr lang="sv-SE" baseline="0" dirty="0" smtClean="0"/>
              <a:t>me talking about them. </a:t>
            </a:r>
            <a:r>
              <a:rPr lang="sv-SE" baseline="0" dirty="0" smtClean="0"/>
              <a:t>I have tried to </a:t>
            </a:r>
            <a:r>
              <a:rPr lang="sv-SE" baseline="0" dirty="0" smtClean="0"/>
              <a:t>filter some topics </a:t>
            </a:r>
            <a:r>
              <a:rPr lang="sv-SE" baseline="0" dirty="0" smtClean="0"/>
              <a:t>that </a:t>
            </a:r>
            <a:r>
              <a:rPr lang="sv-SE" baseline="0" dirty="0" smtClean="0"/>
              <a:t>may </a:t>
            </a:r>
            <a:r>
              <a:rPr lang="sv-SE" baseline="0" dirty="0" smtClean="0"/>
              <a:t>be interesting from a flash-developers point of view. </a:t>
            </a:r>
            <a:r>
              <a:rPr lang="sv-SE" baseline="0" dirty="0" smtClean="0"/>
              <a:t>If </a:t>
            </a:r>
            <a:r>
              <a:rPr lang="sv-SE" baseline="0" dirty="0" smtClean="0"/>
              <a:t>you are a ”online” guest, I have tried to fill in with some comments for you, but this was intended as a discussion base rather than a online </a:t>
            </a:r>
            <a:r>
              <a:rPr lang="sv-SE" baseline="0" dirty="0" smtClean="0"/>
              <a:t>guide, so keywords is the main thing.</a:t>
            </a:r>
            <a:endParaRPr lang="sv-SE" baseline="0" dirty="0" smtClean="0"/>
          </a:p>
          <a:p>
            <a:endParaRPr lang="sv-SE" baseline="0" dirty="0" smtClean="0"/>
          </a:p>
          <a:p>
            <a:r>
              <a:rPr lang="sv-SE" baseline="0" dirty="0" smtClean="0"/>
              <a:t>I also want to give credits for all of you that has contributed to this presentation by publishing papers, tutorials and demos. There is some copy-n-paste going on </a:t>
            </a:r>
            <a:r>
              <a:rPr lang="sv-SE" baseline="0" dirty="0" smtClean="0"/>
              <a:t>occasionally and </a:t>
            </a:r>
            <a:r>
              <a:rPr lang="sv-SE" baseline="0" dirty="0" smtClean="0"/>
              <a:t>I have lost track of all references </a:t>
            </a:r>
            <a:r>
              <a:rPr lang="sv-SE" baseline="0" dirty="0" smtClean="0"/>
              <a:t>and sources. </a:t>
            </a:r>
            <a:r>
              <a:rPr lang="sv-SE" baseline="0" dirty="0" smtClean="0"/>
              <a:t>Loads of credits goes out to you all.</a:t>
            </a:r>
          </a:p>
          <a:p>
            <a:endParaRPr lang="sv-SE" baseline="0" dirty="0" smtClean="0"/>
          </a:p>
          <a:p>
            <a:r>
              <a:rPr lang="sv-SE" baseline="0" dirty="0" smtClean="0"/>
              <a:t>Lets </a:t>
            </a:r>
            <a:r>
              <a:rPr lang="sv-SE" baseline="0" dirty="0" smtClean="0"/>
              <a:t>start!</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1</a:t>
            </a:fld>
            <a:endParaRPr lang="en-US"/>
          </a:p>
        </p:txBody>
      </p:sp>
    </p:spTree>
    <p:extLst>
      <p:ext uri="{BB962C8B-B14F-4D97-AF65-F5344CB8AC3E}">
        <p14:creationId xmlns:p14="http://schemas.microsoft.com/office/powerpoint/2010/main" val="3120911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normAutofit/>
          </a:bodyPr>
          <a:lstStyle/>
          <a:p>
            <a:r>
              <a:rPr lang="en-US" sz="1200" b="0" i="0" kern="1200" dirty="0" smtClean="0">
                <a:solidFill>
                  <a:schemeClr val="tx1"/>
                </a:solidFill>
                <a:latin typeface="+mn-lt"/>
                <a:ea typeface="+mn-ea"/>
                <a:cs typeface="+mn-cs"/>
              </a:rPr>
              <a:t>Find the normal vector of a plane. It’s a more advanced operation,</a:t>
            </a:r>
            <a:r>
              <a:rPr lang="en-US" sz="1200" b="0" i="0" kern="1200" baseline="0" dirty="0" smtClean="0">
                <a:solidFill>
                  <a:schemeClr val="tx1"/>
                </a:solidFill>
                <a:latin typeface="+mn-lt"/>
                <a:ea typeface="+mn-ea"/>
                <a:cs typeface="+mn-cs"/>
              </a:rPr>
              <a:t> but very useful. </a:t>
            </a:r>
          </a:p>
          <a:p>
            <a:endParaRPr lang="sv-SE" sz="1200" b="0" i="0" kern="1200" baseline="0" dirty="0" smtClean="0">
              <a:solidFill>
                <a:schemeClr val="tx1"/>
              </a:solidFill>
              <a:latin typeface="+mn-lt"/>
              <a:ea typeface="+mn-ea"/>
              <a:cs typeface="+mn-cs"/>
            </a:endParaRPr>
          </a:p>
          <a:p>
            <a:r>
              <a:rPr lang="sv-SE" sz="1200" b="0" i="0" kern="1200" baseline="0" dirty="0" smtClean="0">
                <a:solidFill>
                  <a:schemeClr val="tx1"/>
                </a:solidFill>
                <a:latin typeface="+mn-lt"/>
                <a:ea typeface="+mn-ea"/>
                <a:cs typeface="+mn-cs"/>
              </a:rPr>
              <a:t>Used to calculate the </a:t>
            </a:r>
            <a:r>
              <a:rPr lang="sv-SE" sz="1200" b="0" i="1" kern="1200" baseline="0" dirty="0" smtClean="0">
                <a:solidFill>
                  <a:schemeClr val="tx1"/>
                </a:solidFill>
                <a:latin typeface="+mn-lt"/>
                <a:ea typeface="+mn-ea"/>
                <a:cs typeface="+mn-cs"/>
              </a:rPr>
              <a:t>normal vector</a:t>
            </a:r>
            <a:r>
              <a:rPr lang="sv-SE" sz="1200" b="0" i="0" kern="1200" baseline="0" dirty="0" smtClean="0">
                <a:solidFill>
                  <a:schemeClr val="tx1"/>
                </a:solidFill>
                <a:latin typeface="+mn-lt"/>
                <a:ea typeface="+mn-ea"/>
                <a:cs typeface="+mn-cs"/>
              </a:rPr>
              <a:t>. </a:t>
            </a:r>
            <a:r>
              <a:rPr lang="sv-SE" sz="1200" b="0" i="0" kern="1200" dirty="0" smtClean="0">
                <a:solidFill>
                  <a:schemeClr val="tx1"/>
                </a:solidFill>
                <a:latin typeface="+mn-lt"/>
                <a:ea typeface="+mn-ea"/>
                <a:cs typeface="+mn-cs"/>
              </a:rPr>
              <a:t>T</a:t>
            </a:r>
            <a:r>
              <a:rPr lang="en-US" sz="1200" b="0" i="0" kern="1200" dirty="0" smtClean="0">
                <a:solidFill>
                  <a:schemeClr val="tx1"/>
                </a:solidFill>
                <a:latin typeface="+mn-lt"/>
                <a:ea typeface="+mn-ea"/>
                <a:cs typeface="+mn-cs"/>
              </a:rPr>
              <a:t>he normal vector to a plane is the one that sticks straight out of it.</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Useful for things like shading the surface and determining visibility.</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r>
              <a:rPr lang="sv-SE" dirty="0" smtClean="0"/>
              <a:t>It’s easier to get the concept by formulate real world examples.</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11</a:t>
            </a:fld>
            <a:endParaRPr lang="en-US"/>
          </a:p>
        </p:txBody>
      </p:sp>
    </p:spTree>
    <p:extLst>
      <p:ext uri="{BB962C8B-B14F-4D97-AF65-F5344CB8AC3E}">
        <p14:creationId xmlns:p14="http://schemas.microsoft.com/office/powerpoint/2010/main" val="3118933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r>
              <a:rPr lang="sv-SE" dirty="0" smtClean="0"/>
              <a:t>Don’t panic. You</a:t>
            </a:r>
            <a:r>
              <a:rPr lang="sv-SE" baseline="0" dirty="0" smtClean="0"/>
              <a:t> probably will get away with little knowledge about this, but only to a certain level.</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12</a:t>
            </a:fld>
            <a:endParaRPr lang="en-US"/>
          </a:p>
        </p:txBody>
      </p:sp>
    </p:spTree>
    <p:extLst>
      <p:ext uri="{BB962C8B-B14F-4D97-AF65-F5344CB8AC3E}">
        <p14:creationId xmlns:p14="http://schemas.microsoft.com/office/powerpoint/2010/main" val="3726224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r>
              <a:rPr lang="sv-SE" dirty="0" smtClean="0"/>
              <a:t>Feel the spac</a:t>
            </a:r>
            <a:r>
              <a:rPr lang="sv-SE" baseline="0" dirty="0" smtClean="0"/>
              <a:t>e in your 3d world. When thinking on a point or a vector, or when transforming and rotating objects, picturize the space to get an understanding of the directions and how axis is pointing.</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13</a:t>
            </a:fld>
            <a:endParaRPr lang="en-US"/>
          </a:p>
        </p:txBody>
      </p:sp>
    </p:spTree>
    <p:extLst>
      <p:ext uri="{BB962C8B-B14F-4D97-AF65-F5344CB8AC3E}">
        <p14:creationId xmlns:p14="http://schemas.microsoft.com/office/powerpoint/2010/main" val="1213305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normAutofit/>
          </a:bodyPr>
          <a:lstStyle/>
          <a:p>
            <a:r>
              <a:rPr lang="sv-SE" dirty="0" smtClean="0"/>
              <a:t>We are using</a:t>
            </a:r>
            <a:r>
              <a:rPr lang="sv-SE" baseline="0" dirty="0" smtClean="0"/>
              <a:t> some different spaces depending on where we looking from.</a:t>
            </a:r>
          </a:p>
          <a:p>
            <a:endParaRPr lang="sv-SE" baseline="0" dirty="0" smtClean="0"/>
          </a:p>
          <a:p>
            <a:pPr marL="171450" indent="-171450">
              <a:buFont typeface="Arial" pitchFamily="34" charset="0"/>
              <a:buChar char="•"/>
            </a:pPr>
            <a:r>
              <a:rPr lang="en-US" b="1" dirty="0" smtClean="0"/>
              <a:t>Object space:</a:t>
            </a:r>
            <a:r>
              <a:rPr lang="en-US" baseline="0" dirty="0" smtClean="0"/>
              <a:t> </a:t>
            </a:r>
            <a:r>
              <a:rPr lang="en-US" dirty="0" smtClean="0"/>
              <a:t>Local to an object, an object being a set of polygons. If you want to have multiple instances of the same object, at different locations in the world, you need object space.</a:t>
            </a:r>
          </a:p>
          <a:p>
            <a:pPr marL="171450" indent="-171450">
              <a:buFont typeface="Arial" pitchFamily="34" charset="0"/>
              <a:buChar char="•"/>
            </a:pPr>
            <a:r>
              <a:rPr lang="en-US" b="1" dirty="0" smtClean="0"/>
              <a:t>World space</a:t>
            </a:r>
            <a:r>
              <a:rPr lang="en-US" dirty="0" smtClean="0"/>
              <a:t>: This coordinate system is the most important one. This is where all objects are positioned, where you do compute physics, movements and collisions detection. It is also here that lighting is computed. Think of the world space as your game world.</a:t>
            </a:r>
          </a:p>
          <a:p>
            <a:pPr marL="171450" indent="-171450">
              <a:buFont typeface="Arial" pitchFamily="34" charset="0"/>
              <a:buChar char="•"/>
            </a:pPr>
            <a:r>
              <a:rPr lang="en-US" b="1" dirty="0" smtClean="0"/>
              <a:t>View space</a:t>
            </a:r>
            <a:r>
              <a:rPr lang="en-US" dirty="0" smtClean="0"/>
              <a:t>: This coordinate system is relative to the camera. Objects in world space are transformed to view space to know what is visible on the screen. This space is also commonly called "eye space" or "camera space".</a:t>
            </a:r>
          </a:p>
          <a:p>
            <a:pPr marL="171450" indent="-171450">
              <a:buFont typeface="Arial" pitchFamily="34" charset="0"/>
              <a:buChar char="•"/>
            </a:pPr>
            <a:r>
              <a:rPr lang="en-US" b="1" dirty="0" smtClean="0"/>
              <a:t>Screen space</a:t>
            </a:r>
            <a:r>
              <a:rPr lang="en-US" dirty="0" smtClean="0"/>
              <a:t> (2D): Coordinates representation of the screen. Coordinates are not pixels though. The viewport maps view space to screen space, and the origin in screen space is in the middle of the screen (for perspective projections anyway).</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r>
              <a:rPr lang="sv-SE" dirty="0" smtClean="0"/>
              <a:t>There</a:t>
            </a:r>
            <a:r>
              <a:rPr lang="sv-SE" baseline="0" dirty="0" smtClean="0"/>
              <a:t> is two kinds, the left- or the right-handed system. This can be a little tricky when importing/exporting between softwares. </a:t>
            </a:r>
            <a:r>
              <a:rPr lang="en-US" sz="1200" b="0" i="0" kern="1200" dirty="0" smtClean="0">
                <a:solidFill>
                  <a:schemeClr val="tx1"/>
                </a:solidFill>
                <a:effectLst/>
                <a:latin typeface="+mn-lt"/>
                <a:ea typeface="+mn-ea"/>
                <a:cs typeface="+mn-cs"/>
              </a:rPr>
              <a:t>3DS Max has a left-handed system (Z up Y into the screen and X right)</a:t>
            </a:r>
            <a:r>
              <a:rPr lang="en-US" sz="1200" b="0" i="0" kern="1200" baseline="0" dirty="0" smtClean="0">
                <a:solidFill>
                  <a:schemeClr val="tx1"/>
                </a:solidFill>
                <a:effectLst/>
                <a:latin typeface="+mn-lt"/>
                <a:ea typeface="+mn-ea"/>
                <a:cs typeface="+mn-cs"/>
              </a:rPr>
              <a:t> while Maya and Unity for example, uses a right handed. </a:t>
            </a:r>
            <a:r>
              <a:rPr lang="sv-SE" sz="1200" b="0" i="0" kern="1200" baseline="0" dirty="0" smtClean="0">
                <a:solidFill>
                  <a:schemeClr val="tx1"/>
                </a:solidFill>
                <a:effectLst/>
                <a:latin typeface="+mn-lt"/>
                <a:ea typeface="+mn-ea"/>
                <a:cs typeface="+mn-cs"/>
              </a:rPr>
              <a:t>That is because </a:t>
            </a:r>
            <a:r>
              <a:rPr lang="en-US" sz="1200" b="0" i="0" kern="1200" dirty="0" smtClean="0">
                <a:solidFill>
                  <a:schemeClr val="tx1"/>
                </a:solidFill>
                <a:effectLst/>
                <a:latin typeface="+mn-lt"/>
                <a:ea typeface="+mn-ea"/>
                <a:cs typeface="+mn-cs"/>
              </a:rPr>
              <a:t>OpenGL and Direct3D vary in axis system.</a:t>
            </a:r>
          </a:p>
          <a:p>
            <a:endParaRPr lang="sv-SE" sz="1200" b="0" i="0" kern="1200" baseline="0" dirty="0" smtClean="0">
              <a:solidFill>
                <a:schemeClr val="tx1"/>
              </a:solidFill>
              <a:effectLst/>
              <a:latin typeface="+mn-lt"/>
              <a:ea typeface="+mn-ea"/>
              <a:cs typeface="+mn-cs"/>
            </a:endParaRPr>
          </a:p>
          <a:p>
            <a:r>
              <a:rPr lang="sv-SE" sz="1200" b="0" i="0" kern="1200" baseline="0" dirty="0" smtClean="0">
                <a:solidFill>
                  <a:schemeClr val="tx1"/>
                </a:solidFill>
                <a:effectLst/>
                <a:latin typeface="+mn-lt"/>
                <a:ea typeface="+mn-ea"/>
                <a:cs typeface="+mn-cs"/>
              </a:rPr>
              <a:t>The picture above representing the left handed one. To use the right-handed one, rotate your right hand 180 degrees around your thumb (y), so that you are pointing at yourself. (inverts z-axis).</a:t>
            </a:r>
            <a:endParaRPr lang="sv-SE" baseline="0" dirty="0" smtClean="0"/>
          </a:p>
        </p:txBody>
      </p:sp>
      <p:sp>
        <p:nvSpPr>
          <p:cNvPr id="4" name="Slide Number Placeholder 3"/>
          <p:cNvSpPr>
            <a:spLocks noGrp="1"/>
          </p:cNvSpPr>
          <p:nvPr>
            <p:ph type="sldNum" sz="quarter" idx="10"/>
          </p:nvPr>
        </p:nvSpPr>
        <p:spPr/>
        <p:txBody>
          <a:bodyPr/>
          <a:lstStyle/>
          <a:p>
            <a:fld id="{8EBF29E7-38AE-462D-8CCC-AF3832FBF264}" type="slidenum">
              <a:rPr lang="en-US" smtClean="0"/>
              <a:pPr/>
              <a:t>15</a:t>
            </a:fld>
            <a:endParaRPr lang="en-US"/>
          </a:p>
        </p:txBody>
      </p:sp>
    </p:spTree>
    <p:extLst>
      <p:ext uri="{BB962C8B-B14F-4D97-AF65-F5344CB8AC3E}">
        <p14:creationId xmlns:p14="http://schemas.microsoft.com/office/powerpoint/2010/main" val="1985848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r>
              <a:rPr lang="sv-SE" dirty="0" smtClean="0"/>
              <a:t>Enter the Matrix.</a:t>
            </a:r>
            <a:r>
              <a:rPr lang="sv-SE" baseline="0" dirty="0" smtClean="0"/>
              <a:t> For the untrained eye it’s just a bunch of numbers in a grid, but when/if you learn it you see a world full of transformations.</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16</a:t>
            </a:fld>
            <a:endParaRPr lang="en-US"/>
          </a:p>
        </p:txBody>
      </p:sp>
    </p:spTree>
    <p:extLst>
      <p:ext uri="{BB962C8B-B14F-4D97-AF65-F5344CB8AC3E}">
        <p14:creationId xmlns:p14="http://schemas.microsoft.com/office/powerpoint/2010/main" val="3587214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200" b="1" i="0" u="none" strike="noStrike" kern="1200" dirty="0" smtClean="0">
                <a:solidFill>
                  <a:schemeClr val="tx1"/>
                </a:solidFill>
                <a:latin typeface="+mn-lt"/>
                <a:ea typeface="+mn-ea"/>
                <a:cs typeface="+mn-cs"/>
              </a:rPr>
              <a:t>Lets repeat </a:t>
            </a:r>
            <a:endParaRPr lang="en-US" sz="1200" b="1" i="0" u="none" strike="noStrike"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smtClean="0">
                <a:solidFill>
                  <a:schemeClr val="tx1"/>
                </a:solidFill>
                <a:latin typeface="+mn-lt"/>
                <a:ea typeface="+mn-ea"/>
                <a:cs typeface="+mn-cs"/>
              </a:rPr>
              <a:t>local/model matrix: </a:t>
            </a:r>
            <a:r>
              <a:rPr lang="en-US" sz="1200" b="0" i="0" u="none" strike="noStrike" kern="1200" dirty="0" smtClean="0">
                <a:solidFill>
                  <a:schemeClr val="tx1"/>
                </a:solidFill>
                <a:latin typeface="+mn-lt"/>
                <a:ea typeface="+mn-ea"/>
                <a:cs typeface="+mn-cs"/>
              </a:rPr>
              <a:t>contains all the necessary translation, rotation, skewing, scaling, etc. information. A model matrix represents the sum total of the data necessary to orient the object correctly in local space.</a:t>
            </a:r>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r>
              <a:rPr lang="en-US" sz="1200" b="1" i="0" u="none" strike="noStrike" kern="1200" dirty="0" smtClean="0">
                <a:solidFill>
                  <a:schemeClr val="tx1"/>
                </a:solidFill>
                <a:latin typeface="+mn-lt"/>
                <a:ea typeface="+mn-ea"/>
                <a:cs typeface="+mn-cs"/>
              </a:rPr>
              <a:t>world matrix: </a:t>
            </a:r>
            <a:r>
              <a:rPr lang="en-US" sz="1200" b="0" i="0" u="none" strike="noStrike" kern="1200" dirty="0" smtClean="0">
                <a:solidFill>
                  <a:schemeClr val="tx1"/>
                </a:solidFill>
                <a:latin typeface="+mn-lt"/>
                <a:ea typeface="+mn-ea"/>
                <a:cs typeface="+mn-cs"/>
              </a:rPr>
              <a:t>contains all the necessary information to orient the object in world space.</a:t>
            </a:r>
            <a:r>
              <a:rPr lang="en-US" sz="1200" b="0" i="0" kern="1200" dirty="0" smtClean="0">
                <a:solidFill>
                  <a:schemeClr val="tx1"/>
                </a:solidFill>
                <a:latin typeface="+mn-lt"/>
                <a:ea typeface="+mn-ea"/>
                <a:cs typeface="+mn-cs"/>
              </a:rPr>
              <a:t/>
            </a:r>
            <a:br>
              <a:rPr lang="en-US" sz="1200" b="0" i="0" kern="1200" dirty="0" smtClean="0">
                <a:solidFill>
                  <a:schemeClr val="tx1"/>
                </a:solidFill>
                <a:latin typeface="+mn-lt"/>
                <a:ea typeface="+mn-ea"/>
                <a:cs typeface="+mn-cs"/>
              </a:rPr>
            </a:br>
            <a:r>
              <a:rPr lang="en-US" sz="1200" b="1" i="0" u="none" strike="noStrike" kern="1200" dirty="0" smtClean="0">
                <a:solidFill>
                  <a:schemeClr val="tx1"/>
                </a:solidFill>
                <a:latin typeface="+mn-lt"/>
                <a:ea typeface="+mn-ea"/>
                <a:cs typeface="+mn-cs"/>
              </a:rPr>
              <a:t>view matrix:</a:t>
            </a:r>
            <a:r>
              <a:rPr lang="en-US" sz="1200" b="0" i="0" u="none" strike="noStrike" kern="1200" dirty="0" smtClean="0">
                <a:solidFill>
                  <a:schemeClr val="tx1"/>
                </a:solidFill>
                <a:latin typeface="+mn-lt"/>
                <a:ea typeface="+mn-ea"/>
                <a:cs typeface="+mn-cs"/>
              </a:rPr>
              <a:t> is used to push the world matrices into view space or camera space.</a:t>
            </a:r>
            <a:endParaRPr lang="sv-SE" sz="1200" b="0" i="0" u="none" strike="noStrike"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sv-SE" sz="1200" b="0" i="0" u="none" strike="noStrike"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sv-SE" sz="1200" b="0" i="0" u="none" strike="noStrike" kern="1200" dirty="0" smtClean="0">
                <a:solidFill>
                  <a:schemeClr val="tx1"/>
                </a:solidFill>
                <a:latin typeface="+mn-lt"/>
                <a:ea typeface="+mn-ea"/>
                <a:cs typeface="+mn-cs"/>
              </a:rPr>
              <a:t>An excellent in</a:t>
            </a:r>
            <a:r>
              <a:rPr lang="sv-SE" sz="1200" b="0" i="0" u="none" strike="noStrike" kern="1200" baseline="0" dirty="0" smtClean="0">
                <a:solidFill>
                  <a:schemeClr val="tx1"/>
                </a:solidFill>
                <a:latin typeface="+mn-lt"/>
                <a:ea typeface="+mn-ea"/>
                <a:cs typeface="+mn-cs"/>
              </a:rPr>
              <a:t> depth explanation can be found here: </a:t>
            </a:r>
            <a:r>
              <a:rPr lang="en-US" dirty="0" smtClean="0">
                <a:hlinkClick r:id="rId3"/>
              </a:rPr>
              <a:t>http://db-in.com/blog/2011/04/cameras-on-opengl-es-2-x/</a:t>
            </a:r>
            <a:endParaRPr lang="en-US" sz="1200" b="0" i="0" u="none" strike="noStrike"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smtClean="0">
                <a:solidFill>
                  <a:schemeClr val="tx1"/>
                </a:solidFill>
                <a:latin typeface="+mn-lt"/>
                <a:ea typeface="+mn-ea"/>
                <a:cs typeface="+mn-cs"/>
              </a:rPr>
              <a:t>WVP matrix: </a:t>
            </a:r>
            <a:r>
              <a:rPr lang="en-US" sz="1200" b="0" i="0" u="none" strike="noStrike" kern="1200" dirty="0" smtClean="0">
                <a:solidFill>
                  <a:schemeClr val="tx1"/>
                </a:solidFill>
                <a:latin typeface="+mn-lt"/>
                <a:ea typeface="+mn-ea"/>
                <a:cs typeface="+mn-cs"/>
              </a:rPr>
              <a:t> world * view * projection.</a:t>
            </a:r>
            <a:r>
              <a:rPr lang="en-US" sz="1200" b="0" i="0" u="none" strike="noStrike" kern="1200" baseline="0" dirty="0" smtClean="0">
                <a:solidFill>
                  <a:schemeClr val="tx1"/>
                </a:solidFill>
                <a:latin typeface="+mn-lt"/>
                <a:ea typeface="+mn-ea"/>
                <a:cs typeface="+mn-cs"/>
              </a:rPr>
              <a:t> Worth mentioning because you will probably stumble upon this and other </a:t>
            </a:r>
            <a:r>
              <a:rPr lang="en-US" sz="1200" b="0" i="0" u="none" strike="noStrike" kern="1200" dirty="0" smtClean="0">
                <a:solidFill>
                  <a:schemeClr val="tx1"/>
                </a:solidFill>
                <a:latin typeface="+mn-lt"/>
                <a:ea typeface="+mn-ea"/>
                <a:cs typeface="+mn-cs"/>
              </a:rPr>
              <a:t>pre-concatenated matrices </a:t>
            </a:r>
            <a:r>
              <a:rPr lang="en-US" sz="1200" b="0" i="0" u="none" strike="noStrike" kern="1200" baseline="0" dirty="0" smtClean="0">
                <a:solidFill>
                  <a:schemeClr val="tx1"/>
                </a:solidFill>
                <a:latin typeface="+mn-lt"/>
                <a:ea typeface="+mn-ea"/>
                <a:cs typeface="+mn-cs"/>
              </a:rPr>
              <a:t>in vertex </a:t>
            </a:r>
            <a:r>
              <a:rPr lang="en-US" sz="1200" b="0" i="0" u="none" strike="noStrike" kern="1200" baseline="0" dirty="0" err="1" smtClean="0">
                <a:solidFill>
                  <a:schemeClr val="tx1"/>
                </a:solidFill>
                <a:latin typeface="+mn-lt"/>
                <a:ea typeface="+mn-ea"/>
                <a:cs typeface="+mn-cs"/>
              </a:rPr>
              <a:t>shaders</a:t>
            </a:r>
            <a:r>
              <a:rPr lang="en-US" sz="1200" b="0" i="0" u="none" strike="noStrike" kern="1200" baseline="0" dirty="0" smtClean="0">
                <a:solidFill>
                  <a:schemeClr val="tx1"/>
                </a:solidFill>
                <a:latin typeface="+mn-lt"/>
                <a:ea typeface="+mn-ea"/>
                <a:cs typeface="+mn-cs"/>
              </a:rPr>
              <a:t>.</a:t>
            </a:r>
            <a:endParaRPr lang="sv-SE" sz="1200" b="0" i="0" u="none" strike="noStrike"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r>
              <a:rPr lang="sv-SE" dirty="0" smtClean="0"/>
              <a:t>Just some classes to use when dealing with matrices.</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18</a:t>
            </a:fld>
            <a:endParaRPr lang="en-US"/>
          </a:p>
        </p:txBody>
      </p:sp>
    </p:spTree>
    <p:extLst>
      <p:ext uri="{BB962C8B-B14F-4D97-AF65-F5344CB8AC3E}">
        <p14:creationId xmlns:p14="http://schemas.microsoft.com/office/powerpoint/2010/main" val="2632310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pPr marL="0" indent="0">
              <a:buFont typeface="Arial" pitchFamily="34" charset="0"/>
              <a:buNone/>
            </a:pPr>
            <a:r>
              <a:rPr lang="en-US" sz="1200" b="0" i="0" kern="1200" dirty="0" smtClean="0">
                <a:solidFill>
                  <a:schemeClr val="tx1"/>
                </a:solidFill>
                <a:effectLst/>
                <a:latin typeface="+mn-lt"/>
                <a:ea typeface="+mn-ea"/>
                <a:cs typeface="+mn-cs"/>
              </a:rPr>
              <a:t>Transformation = A geometric operation applied to all the points of an object.</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19</a:t>
            </a:fld>
            <a:endParaRPr lang="en-US"/>
          </a:p>
        </p:txBody>
      </p:sp>
    </p:spTree>
    <p:extLst>
      <p:ext uri="{BB962C8B-B14F-4D97-AF65-F5344CB8AC3E}">
        <p14:creationId xmlns:p14="http://schemas.microsoft.com/office/powerpoint/2010/main" val="1354063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r>
              <a:rPr lang="sv-SE" dirty="0" smtClean="0"/>
              <a:t>Some of the topics of this talk</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2</a:t>
            </a:fld>
            <a:endParaRPr lang="en-US"/>
          </a:p>
        </p:txBody>
      </p:sp>
    </p:spTree>
    <p:extLst>
      <p:ext uri="{BB962C8B-B14F-4D97-AF65-F5344CB8AC3E}">
        <p14:creationId xmlns:p14="http://schemas.microsoft.com/office/powerpoint/2010/main" val="1112230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r>
              <a:rPr lang="sv-SE" dirty="0" smtClean="0"/>
              <a:t>An other word for moving an object.</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20</a:t>
            </a:fld>
            <a:endParaRPr lang="en-US"/>
          </a:p>
        </p:txBody>
      </p:sp>
    </p:spTree>
    <p:extLst>
      <p:ext uri="{BB962C8B-B14F-4D97-AF65-F5344CB8AC3E}">
        <p14:creationId xmlns:p14="http://schemas.microsoft.com/office/powerpoint/2010/main" val="2740489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r>
              <a:rPr lang="sv-SE" dirty="0" smtClean="0"/>
              <a:t>Ehh... Scale...</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21</a:t>
            </a:fld>
            <a:endParaRPr lang="en-US"/>
          </a:p>
        </p:txBody>
      </p:sp>
    </p:spTree>
    <p:extLst>
      <p:ext uri="{BB962C8B-B14F-4D97-AF65-F5344CB8AC3E}">
        <p14:creationId xmlns:p14="http://schemas.microsoft.com/office/powerpoint/2010/main" val="2347682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004048"/>
            <a:ext cx="5486400" cy="3454152"/>
          </a:xfrm>
          <a:prstGeom prst="rect">
            <a:avLst/>
          </a:prstGeom>
        </p:spPr>
        <p:txBody>
          <a:bodyPr/>
          <a:lstStyle/>
          <a:p>
            <a:r>
              <a:rPr lang="sv-SE" dirty="0" smtClean="0"/>
              <a:t>WTF, why did I render these </a:t>
            </a:r>
            <a:r>
              <a:rPr lang="sv-SE" baseline="0" dirty="0" smtClean="0"/>
              <a:t>illustrations? Everybody knows what scale and skew is right? Anyway, graphics is a little funnier to look at. Teapots FTW.</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22</a:t>
            </a:fld>
            <a:endParaRPr lang="en-US"/>
          </a:p>
        </p:txBody>
      </p:sp>
    </p:spTree>
    <p:extLst>
      <p:ext uri="{BB962C8B-B14F-4D97-AF65-F5344CB8AC3E}">
        <p14:creationId xmlns:p14="http://schemas.microsoft.com/office/powerpoint/2010/main" val="3593073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normAutofit lnSpcReduction="10000"/>
          </a:bodyPr>
          <a:lstStyle/>
          <a:p>
            <a:pPr marL="0" indent="0">
              <a:buFont typeface="Arial" pitchFamily="34" charset="0"/>
              <a:buNone/>
            </a:pPr>
            <a:r>
              <a:rPr lang="sv-SE" sz="1200" b="0" i="0" kern="1200" dirty="0" smtClean="0">
                <a:solidFill>
                  <a:schemeClr val="tx1"/>
                </a:solidFill>
                <a:latin typeface="+mn-lt"/>
                <a:ea typeface="+mn-ea"/>
                <a:cs typeface="+mn-cs"/>
              </a:rPr>
              <a:t>There is some different techniques to rotate an object in 3d space. Each</a:t>
            </a:r>
            <a:r>
              <a:rPr lang="sv-SE" sz="1200" b="0" i="0" kern="1200" baseline="0" dirty="0" smtClean="0">
                <a:solidFill>
                  <a:schemeClr val="tx1"/>
                </a:solidFill>
                <a:latin typeface="+mn-lt"/>
                <a:ea typeface="+mn-ea"/>
                <a:cs typeface="+mn-cs"/>
              </a:rPr>
              <a:t> of these could have their own section in this document, but we have a lot to talk about so feel free to go wild on Wikipedia later on.</a:t>
            </a:r>
          </a:p>
          <a:p>
            <a:pPr marL="0" indent="0">
              <a:buFont typeface="Arial" pitchFamily="34" charset="0"/>
              <a:buNone/>
            </a:pPr>
            <a:r>
              <a:rPr lang="sv-SE" sz="1200" b="0" i="0" kern="1200" baseline="0" dirty="0" smtClean="0">
                <a:solidFill>
                  <a:schemeClr val="tx1"/>
                </a:solidFill>
                <a:latin typeface="+mn-lt"/>
                <a:ea typeface="+mn-ea"/>
                <a:cs typeface="+mn-cs"/>
              </a:rPr>
              <a:t> </a:t>
            </a:r>
            <a:endParaRPr lang="en-US" sz="1200" b="0" i="0" kern="1200" dirty="0" smtClean="0">
              <a:solidFill>
                <a:schemeClr val="tx1"/>
              </a:solidFill>
              <a:latin typeface="+mn-lt"/>
              <a:ea typeface="+mn-ea"/>
              <a:cs typeface="+mn-cs"/>
            </a:endParaRPr>
          </a:p>
          <a:p>
            <a:pPr marL="171450" indent="-171450">
              <a:buFont typeface="Arial" pitchFamily="34" charset="0"/>
              <a:buChar char="•"/>
            </a:pPr>
            <a:r>
              <a:rPr lang="en-US" sz="1200" b="1" i="0" kern="1200" dirty="0" smtClean="0">
                <a:solidFill>
                  <a:schemeClr val="tx1"/>
                </a:solidFill>
                <a:latin typeface="+mn-lt"/>
                <a:ea typeface="+mn-ea"/>
                <a:cs typeface="+mn-cs"/>
              </a:rPr>
              <a:t>Euler angles</a:t>
            </a:r>
            <a:r>
              <a:rPr lang="en-US" sz="1200" b="0" i="0" kern="1200" dirty="0" smtClean="0">
                <a:solidFill>
                  <a:schemeClr val="tx1"/>
                </a:solidFill>
                <a:latin typeface="+mn-lt"/>
                <a:ea typeface="+mn-ea"/>
                <a:cs typeface="+mn-cs"/>
              </a:rPr>
              <a:t> are rotation angles relative to the space above</a:t>
            </a:r>
            <a:r>
              <a:rPr lang="en-US" sz="1200" b="0" i="0" kern="1200" baseline="0" dirty="0" smtClean="0">
                <a:solidFill>
                  <a:schemeClr val="tx1"/>
                </a:solidFill>
                <a:latin typeface="+mn-lt"/>
                <a:ea typeface="+mn-ea"/>
                <a:cs typeface="+mn-cs"/>
              </a:rPr>
              <a:t> the selected object (</a:t>
            </a:r>
            <a:r>
              <a:rPr lang="en-US" sz="1200" b="0" i="0" kern="1200" dirty="0" smtClean="0">
                <a:solidFill>
                  <a:schemeClr val="tx1"/>
                </a:solidFill>
                <a:latin typeface="+mn-lt"/>
                <a:ea typeface="+mn-ea"/>
                <a:cs typeface="+mn-cs"/>
              </a:rPr>
              <a:t> x, y and z axis).</a:t>
            </a:r>
          </a:p>
          <a:p>
            <a:pPr marL="628650" lvl="1" indent="-171450">
              <a:buFont typeface="Arial" pitchFamily="34" charset="0"/>
              <a:buChar char="•"/>
            </a:pPr>
            <a:r>
              <a:rPr lang="en-US" sz="1200" b="0" i="0" kern="1200" dirty="0" smtClean="0">
                <a:solidFill>
                  <a:schemeClr val="tx1"/>
                </a:solidFill>
                <a:latin typeface="+mn-lt"/>
                <a:ea typeface="+mn-ea"/>
                <a:cs typeface="+mn-cs"/>
              </a:rPr>
              <a:t>Not all </a:t>
            </a:r>
            <a:r>
              <a:rPr lang="en-US" sz="1200" b="0" i="0" kern="1200" dirty="0" err="1" smtClean="0">
                <a:solidFill>
                  <a:schemeClr val="tx1"/>
                </a:solidFill>
                <a:latin typeface="+mn-lt"/>
                <a:ea typeface="+mn-ea"/>
                <a:cs typeface="+mn-cs"/>
              </a:rPr>
              <a:t>euler</a:t>
            </a:r>
            <a:r>
              <a:rPr lang="en-US" sz="1200" b="0" i="0" kern="1200" dirty="0" smtClean="0">
                <a:solidFill>
                  <a:schemeClr val="tx1"/>
                </a:solidFill>
                <a:latin typeface="+mn-lt"/>
                <a:ea typeface="+mn-ea"/>
                <a:cs typeface="+mn-cs"/>
              </a:rPr>
              <a:t> values are a unique rotation. It's valid to have a rotation of 10000 </a:t>
            </a:r>
            <a:r>
              <a:rPr lang="en-US" sz="1200" b="0" i="0" kern="1200" dirty="0" err="1" smtClean="0">
                <a:solidFill>
                  <a:schemeClr val="tx1"/>
                </a:solidFill>
                <a:latin typeface="+mn-lt"/>
                <a:ea typeface="+mn-ea"/>
                <a:cs typeface="+mn-cs"/>
              </a:rPr>
              <a:t>degress</a:t>
            </a:r>
            <a:r>
              <a:rPr lang="en-US" sz="1200" b="0" i="0" kern="1200" dirty="0" smtClean="0">
                <a:solidFill>
                  <a:schemeClr val="tx1"/>
                </a:solidFill>
                <a:latin typeface="+mn-lt"/>
                <a:ea typeface="+mn-ea"/>
                <a:cs typeface="+mn-cs"/>
              </a:rPr>
              <a:t>. Can cause weird animations.</a:t>
            </a:r>
          </a:p>
          <a:p>
            <a:pPr marL="628650" lvl="1" indent="-171450">
              <a:buFont typeface="Arial" pitchFamily="34" charset="0"/>
              <a:buChar char="•"/>
            </a:pPr>
            <a:r>
              <a:rPr lang="en-US" sz="1200" b="0" i="0" kern="1200" dirty="0" smtClean="0">
                <a:solidFill>
                  <a:schemeClr val="tx1"/>
                </a:solidFill>
                <a:latin typeface="+mn-lt"/>
                <a:ea typeface="+mn-ea"/>
                <a:cs typeface="+mn-cs"/>
              </a:rPr>
              <a:t>Be careful in the order you apply them, because you can end up in a situation called of "gimbal lock“.</a:t>
            </a:r>
          </a:p>
          <a:p>
            <a:pPr marL="628650" lvl="1" indent="-171450">
              <a:buFont typeface="Arial" pitchFamily="34" charset="0"/>
              <a:buChar char="•"/>
            </a:pPr>
            <a:r>
              <a:rPr lang="sv-SE" sz="1200" b="1" i="0" kern="1200" dirty="0" smtClean="0">
                <a:solidFill>
                  <a:schemeClr val="tx1"/>
                </a:solidFill>
                <a:latin typeface="+mn-lt"/>
                <a:ea typeface="+mn-ea"/>
                <a:cs typeface="+mn-cs"/>
              </a:rPr>
              <a:t>Gimbal lock</a:t>
            </a:r>
            <a:r>
              <a:rPr lang="sv-SE" sz="1200" b="0" i="0" kern="1200" dirty="0" smtClean="0">
                <a:solidFill>
                  <a:schemeClr val="tx1"/>
                </a:solidFill>
                <a:latin typeface="+mn-lt"/>
                <a:ea typeface="+mn-ea"/>
                <a:cs typeface="+mn-cs"/>
              </a:rPr>
              <a:t>:</a:t>
            </a:r>
            <a:r>
              <a:rPr lang="sv-SE"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Brings one of the axis to match with another and the result of the rotation isn't what you meant to obtain. (Rotate "X" by 90 degrees and you get "Y." Specify a 90-degree rotation of "X" </a:t>
            </a:r>
            <a:r>
              <a:rPr lang="en-US" sz="1200" b="0" i="1" kern="1200" dirty="0" smtClean="0">
                <a:solidFill>
                  <a:schemeClr val="tx1"/>
                </a:solidFill>
                <a:latin typeface="+mn-lt"/>
                <a:ea typeface="+mn-ea"/>
                <a:cs typeface="+mn-cs"/>
              </a:rPr>
              <a:t>and</a:t>
            </a:r>
            <a:r>
              <a:rPr lang="en-US" sz="1200" b="0" i="0" kern="1200" dirty="0" smtClean="0">
                <a:solidFill>
                  <a:schemeClr val="tx1"/>
                </a:solidFill>
                <a:latin typeface="+mn-lt"/>
                <a:ea typeface="+mn-ea"/>
                <a:cs typeface="+mn-cs"/>
              </a:rPr>
              <a:t> some rotation of "Y")</a:t>
            </a:r>
          </a:p>
          <a:p>
            <a:pPr marL="171450" lvl="0" indent="-171450">
              <a:buFont typeface="Arial" pitchFamily="34" charset="0"/>
              <a:buChar char="•"/>
            </a:pPr>
            <a:r>
              <a:rPr lang="sv-SE" sz="1200" b="1" i="0" kern="1200" dirty="0" smtClean="0">
                <a:solidFill>
                  <a:schemeClr val="tx1"/>
                </a:solidFill>
                <a:latin typeface="+mn-lt"/>
                <a:ea typeface="+mn-ea"/>
                <a:cs typeface="+mn-cs"/>
              </a:rPr>
              <a:t>Quaternions</a:t>
            </a:r>
            <a:r>
              <a:rPr lang="sv-SE" sz="1200" b="0" i="0" kern="1200" dirty="0" smtClean="0">
                <a:solidFill>
                  <a:schemeClr val="tx1"/>
                </a:solidFill>
                <a:latin typeface="+mn-lt"/>
                <a:ea typeface="+mn-ea"/>
                <a:cs typeface="+mn-cs"/>
              </a:rPr>
              <a:t>:</a:t>
            </a:r>
            <a:r>
              <a:rPr lang="sv-SE" sz="1200" b="0" i="0" kern="1200" baseline="0" dirty="0" smtClean="0">
                <a:solidFill>
                  <a:schemeClr val="tx1"/>
                </a:solidFill>
                <a:latin typeface="+mn-lt"/>
                <a:ea typeface="+mn-ea"/>
                <a:cs typeface="+mn-cs"/>
              </a:rPr>
              <a:t> Define an vector and rotate around that axis. Simple to use. Great for animations from one direction to another.</a:t>
            </a:r>
          </a:p>
          <a:p>
            <a:pPr marL="171450" lvl="0" indent="-171450">
              <a:buFont typeface="Arial" pitchFamily="34" charset="0"/>
              <a:buChar char="•"/>
            </a:pPr>
            <a:r>
              <a:rPr lang="en-US" sz="1200" b="1" i="0" kern="1200" dirty="0" smtClean="0">
                <a:solidFill>
                  <a:schemeClr val="tx1"/>
                </a:solidFill>
                <a:latin typeface="+mn-lt"/>
                <a:ea typeface="+mn-ea"/>
                <a:cs typeface="+mn-cs"/>
              </a:rPr>
              <a:t>Matrix</a:t>
            </a:r>
            <a:r>
              <a:rPr lang="en-US" sz="1200" b="0" i="0" kern="1200" dirty="0" smtClean="0">
                <a:solidFill>
                  <a:schemeClr val="tx1"/>
                </a:solidFill>
                <a:latin typeface="+mn-lt"/>
                <a:ea typeface="+mn-ea"/>
                <a:cs typeface="+mn-cs"/>
              </a:rPr>
              <a:t>: The problem with matrices is that they are memory hogs and matrix math is fairly memory intensive.</a:t>
            </a:r>
          </a:p>
          <a:p>
            <a:pPr marL="171450" lvl="0" indent="-171450">
              <a:buFont typeface="Arial" pitchFamily="34" charset="0"/>
              <a:buChar char="•"/>
            </a:pPr>
            <a:endParaRPr lang="sv-SE" sz="1200" b="0" i="0" kern="1200" dirty="0" smtClean="0">
              <a:solidFill>
                <a:schemeClr val="tx1"/>
              </a:solidFill>
              <a:latin typeface="+mn-lt"/>
              <a:ea typeface="+mn-ea"/>
              <a:cs typeface="+mn-cs"/>
            </a:endParaRPr>
          </a:p>
          <a:p>
            <a:pPr marL="0" lvl="0" indent="0">
              <a:buFont typeface="Arial" pitchFamily="34" charset="0"/>
              <a:buNone/>
            </a:pPr>
            <a:r>
              <a:rPr lang="en-US" dirty="0" smtClean="0">
                <a:hlinkClick r:id="rId3"/>
              </a:rPr>
              <a:t>http://db-in.com/blog/2011/04/cameras-on-opengl-es-2-x/</a:t>
            </a:r>
            <a:endParaRPr lang="en-US" sz="1200" b="0"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latin typeface="+mn-lt"/>
                <a:ea typeface="+mn-ea"/>
                <a:cs typeface="+mn-cs"/>
              </a:rPr>
              <a:t>A ordered stack of matrices sums up to a single matrix. Initial transformation is called “identity-matrix”. You</a:t>
            </a:r>
            <a:r>
              <a:rPr lang="en-US" sz="1200" b="0" i="0" u="none" strike="noStrike" kern="1200" baseline="0" dirty="0" smtClean="0">
                <a:solidFill>
                  <a:schemeClr val="tx1"/>
                </a:solidFill>
                <a:latin typeface="+mn-lt"/>
                <a:ea typeface="+mn-ea"/>
                <a:cs typeface="+mn-cs"/>
              </a:rPr>
              <a:t> can also inverse matrices, useful when moving between spaces.</a:t>
            </a:r>
          </a:p>
          <a:p>
            <a:pPr marL="0" marR="0" indent="0" algn="l" defTabSz="914400" rtl="0" eaLnBrk="1" fontAlgn="auto" latinLnBrk="0" hangingPunct="1">
              <a:lnSpc>
                <a:spcPct val="100000"/>
              </a:lnSpc>
              <a:spcBef>
                <a:spcPts val="0"/>
              </a:spcBef>
              <a:spcAft>
                <a:spcPts val="0"/>
              </a:spcAft>
              <a:buClrTx/>
              <a:buSzTx/>
              <a:buFontTx/>
              <a:buNone/>
              <a:tabLst/>
              <a:defRPr/>
            </a:pPr>
            <a:endParaRPr lang="sv-SE"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sv-SE" sz="1200" b="0" i="0" u="none" strike="noStrike" kern="1200" baseline="0" dirty="0" smtClean="0">
                <a:solidFill>
                  <a:schemeClr val="tx1"/>
                </a:solidFill>
                <a:latin typeface="+mn-lt"/>
                <a:ea typeface="+mn-ea"/>
                <a:cs typeface="+mn-cs"/>
              </a:rPr>
              <a:t>Once again, a good read: http://db-in.com/blog/2011/04/cameras-on-opengl-es-2-x/#matrices</a:t>
            </a: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normAutofit/>
          </a:bodyPr>
          <a:lstStyle/>
          <a:p>
            <a:r>
              <a:rPr lang="en-US" dirty="0" smtClean="0"/>
              <a:t>Sin/Cos curve to displace vertices between camera and screen transformation matrix. </a:t>
            </a:r>
            <a:r>
              <a:rPr lang="en-US" dirty="0" err="1" smtClean="0"/>
              <a:t>e.g</a:t>
            </a:r>
            <a:r>
              <a:rPr lang="en-US" dirty="0" smtClean="0"/>
              <a:t> Water effect in Quake 1.</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26</a:t>
            </a:fld>
            <a:endParaRPr lang="en-US"/>
          </a:p>
        </p:txBody>
      </p:sp>
    </p:spTree>
    <p:extLst>
      <p:ext uri="{BB962C8B-B14F-4D97-AF65-F5344CB8AC3E}">
        <p14:creationId xmlns:p14="http://schemas.microsoft.com/office/powerpoint/2010/main" val="14805037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normAutofit/>
          </a:bodyPr>
          <a:lstStyle/>
          <a:p>
            <a:pPr marL="0" indent="0">
              <a:buFont typeface="Arial" pitchFamily="34" charset="0"/>
              <a:buNone/>
            </a:pPr>
            <a:r>
              <a:rPr lang="sv-SE" dirty="0" smtClean="0"/>
              <a:t>You have the choice</a:t>
            </a:r>
            <a:r>
              <a:rPr lang="sv-SE" baseline="0" dirty="0" smtClean="0"/>
              <a:t> of looking at your amazing 3d world in two different ways. Its basically a matrix that transforms the data from 3D space to 2D space, projecting the vertices to a 2D plane. In this step we also want to transform the data into normalized coordinates </a:t>
            </a:r>
            <a:r>
              <a:rPr lang="en-US" sz="1200" b="0" i="0" kern="1200" dirty="0" smtClean="0">
                <a:solidFill>
                  <a:schemeClr val="tx1"/>
                </a:solidFill>
                <a:effectLst/>
                <a:latin typeface="+mn-lt"/>
                <a:ea typeface="+mn-ea"/>
                <a:cs typeface="+mn-cs"/>
              </a:rPr>
              <a:t>[-1, 1] for further process to screen</a:t>
            </a:r>
            <a:r>
              <a:rPr lang="en-US" sz="1200" b="0" i="0" kern="1200" baseline="0" dirty="0" smtClean="0">
                <a:solidFill>
                  <a:schemeClr val="tx1"/>
                </a:solidFill>
                <a:effectLst/>
                <a:latin typeface="+mn-lt"/>
                <a:ea typeface="+mn-ea"/>
                <a:cs typeface="+mn-cs"/>
              </a:rPr>
              <a:t> coordinates</a:t>
            </a:r>
            <a:r>
              <a:rPr lang="sv-SE" baseline="0" dirty="0" smtClean="0"/>
              <a:t>. By doing that it is easier to scale the values to the right output size. Note though that the original data is still in the same place, see the transformation as a filter infront of our world. </a:t>
            </a:r>
          </a:p>
          <a:p>
            <a:pPr marL="0" indent="0">
              <a:buFont typeface="Arial" pitchFamily="34" charset="0"/>
              <a:buNone/>
            </a:pPr>
            <a:endParaRPr lang="sv-SE" baseline="0" dirty="0" smtClean="0">
              <a:hlinkClick r:id="rId3"/>
            </a:endParaRPr>
          </a:p>
          <a:p>
            <a:pPr marL="0" indent="0">
              <a:buFont typeface="Arial" pitchFamily="34" charset="0"/>
              <a:buNone/>
            </a:pPr>
            <a:r>
              <a:rPr lang="en-US" dirty="0" smtClean="0">
                <a:hlinkClick r:id="rId3"/>
              </a:rPr>
              <a:t>http://www.songho.ca/opengl/gl_projectionmatrix.html</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r>
              <a:rPr lang="sv-SE" dirty="0" smtClean="0"/>
              <a:t>Let’s have a look at the graphics pipeline. A</a:t>
            </a:r>
            <a:r>
              <a:rPr lang="sv-SE" baseline="0" dirty="0" smtClean="0"/>
              <a:t>n understanding of how it works makes you wanna tweak it.</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28</a:t>
            </a:fld>
            <a:endParaRPr lang="en-US"/>
          </a:p>
        </p:txBody>
      </p:sp>
    </p:spTree>
    <p:extLst>
      <p:ext uri="{BB962C8B-B14F-4D97-AF65-F5344CB8AC3E}">
        <p14:creationId xmlns:p14="http://schemas.microsoft.com/office/powerpoint/2010/main" val="42869698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normAutofit/>
          </a:bodyPr>
          <a:lstStyle/>
          <a:p>
            <a:pPr marL="0" indent="0">
              <a:buFont typeface="Arial" pitchFamily="34" charset="0"/>
              <a:buNone/>
            </a:pPr>
            <a:r>
              <a:rPr lang="sv-SE" b="0" dirty="0" smtClean="0"/>
              <a:t>An overview of the pipeline just to get you familiarized with som key words. I will step you trough the process on next slide. </a:t>
            </a:r>
          </a:p>
          <a:p>
            <a:pPr marL="0" indent="0">
              <a:buFont typeface="Arial" pitchFamily="34" charset="0"/>
              <a:buNone/>
            </a:pPr>
            <a:endParaRPr lang="en-US" b="1" dirty="0" smtClean="0"/>
          </a:p>
          <a:p>
            <a:pPr marL="171450" indent="-171450">
              <a:buFont typeface="Arial" pitchFamily="34" charset="0"/>
              <a:buChar char="•"/>
            </a:pPr>
            <a:r>
              <a:rPr lang="en-US" b="1" dirty="0" smtClean="0"/>
              <a:t>Buffer Objects:</a:t>
            </a:r>
            <a:r>
              <a:rPr lang="en-US" dirty="0" smtClean="0"/>
              <a:t> A temporary storage that can hold information about the 3D objects in an optimized format. Structures (vertices) or indices (combinations of vertices). “server-side”</a:t>
            </a:r>
          </a:p>
          <a:p>
            <a:pPr marL="171450" indent="-171450">
              <a:buFont typeface="Arial" pitchFamily="34" charset="0"/>
              <a:buChar char="•"/>
            </a:pPr>
            <a:r>
              <a:rPr lang="sv-SE" b="1" dirty="0" smtClean="0"/>
              <a:t>Shaders: </a:t>
            </a:r>
            <a:r>
              <a:rPr lang="sv-SE" b="0" dirty="0" smtClean="0"/>
              <a:t>We will look into that in a minute.</a:t>
            </a:r>
            <a:endParaRPr lang="en-US" b="1" dirty="0" smtClean="0"/>
          </a:p>
          <a:p>
            <a:pPr marL="171450" indent="-171450">
              <a:buFont typeface="Arial" pitchFamily="34" charset="0"/>
              <a:buChar char="•"/>
            </a:pPr>
            <a:r>
              <a:rPr lang="sv-SE" b="1" dirty="0" smtClean="0"/>
              <a:t>Primitives:</a:t>
            </a:r>
            <a:r>
              <a:rPr lang="sv-SE" dirty="0" smtClean="0"/>
              <a:t> </a:t>
            </a:r>
          </a:p>
          <a:p>
            <a:pPr marL="628650" lvl="1" indent="-171450">
              <a:buFont typeface="Arial" pitchFamily="34" charset="0"/>
              <a:buChar char="•"/>
            </a:pPr>
            <a:r>
              <a:rPr lang="en-US" dirty="0" smtClean="0"/>
              <a:t>3D Points (</a:t>
            </a:r>
            <a:r>
              <a:rPr lang="en-US" dirty="0" err="1" smtClean="0"/>
              <a:t>x,y,z</a:t>
            </a:r>
            <a:r>
              <a:rPr lang="en-US" dirty="0" smtClean="0"/>
              <a:t>): Particles</a:t>
            </a:r>
          </a:p>
          <a:p>
            <a:pPr marL="628650" lvl="1" indent="-171450">
              <a:buFont typeface="Arial" pitchFamily="34" charset="0"/>
              <a:buChar char="•"/>
            </a:pPr>
            <a:r>
              <a:rPr lang="en-US" dirty="0" smtClean="0"/>
              <a:t>3D Line (two points)</a:t>
            </a:r>
          </a:p>
          <a:p>
            <a:pPr marL="628650" lvl="1" indent="-171450">
              <a:buFont typeface="Arial" pitchFamily="34" charset="0"/>
              <a:buChar char="•"/>
            </a:pPr>
            <a:r>
              <a:rPr lang="en-US" dirty="0" smtClean="0"/>
              <a:t>3D triangle (three points)</a:t>
            </a:r>
            <a:endParaRPr lang="en-US" b="1" dirty="0" smtClean="0"/>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1" i="0" kern="1200" dirty="0" err="1" smtClean="0">
                <a:solidFill>
                  <a:schemeClr val="tx1"/>
                </a:solidFill>
              </a:rPr>
              <a:t>Rasterization</a:t>
            </a:r>
            <a:r>
              <a:rPr lang="en-US" sz="1200" b="1" i="0" kern="1200" dirty="0" smtClean="0">
                <a:solidFill>
                  <a:schemeClr val="tx1"/>
                </a:solidFill>
              </a:rPr>
              <a:t>:</a:t>
            </a:r>
            <a:r>
              <a:rPr lang="en-US" sz="1200" b="0" i="0" kern="1200" dirty="0" smtClean="0">
                <a:solidFill>
                  <a:schemeClr val="tx1"/>
                </a:solidFill>
              </a:rPr>
              <a:t> “Interpolation" refers to the blending of vertex attributes across the pixels. </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dirty="0" smtClean="0"/>
              <a:t>Render Buffers:</a:t>
            </a:r>
            <a:r>
              <a:rPr lang="en-US" dirty="0" smtClean="0"/>
              <a:t> A temporary storage of one single image. </a:t>
            </a:r>
            <a:endParaRPr lang="en-US" b="1" dirty="0" smtClean="0"/>
          </a:p>
          <a:p>
            <a:pPr marL="171450" indent="-171450">
              <a:buFont typeface="Arial" pitchFamily="34" charset="0"/>
              <a:buChar char="•"/>
            </a:pPr>
            <a:r>
              <a:rPr lang="en-US" b="1" dirty="0" smtClean="0"/>
              <a:t>Frame Buffers:</a:t>
            </a:r>
            <a:r>
              <a:rPr lang="en-US" dirty="0" smtClean="0"/>
              <a:t> Collection of temporary images in a binary array. Color, Depth, Stencil</a:t>
            </a:r>
            <a:r>
              <a:rPr lang="sv-SE" b="1"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r>
              <a:rPr lang="sv-SE" dirty="0" smtClean="0"/>
              <a:t>Get </a:t>
            </a:r>
            <a:r>
              <a:rPr lang="en-US" sz="1200" b="0" i="0" kern="1200" dirty="0" smtClean="0">
                <a:solidFill>
                  <a:schemeClr val="tx1"/>
                </a:solidFill>
                <a:effectLst/>
                <a:latin typeface="+mn-lt"/>
                <a:ea typeface="+mn-ea"/>
                <a:cs typeface="+mn-cs"/>
              </a:rPr>
              <a:t>familiar with</a:t>
            </a:r>
            <a:r>
              <a:rPr lang="sv-SE" dirty="0" smtClean="0"/>
              <a:t> the basics. You don’t necessarily have to</a:t>
            </a:r>
            <a:r>
              <a:rPr lang="sv-SE" baseline="0" dirty="0" smtClean="0"/>
              <a:t> know the math behind the solutions, but by learning the basics you learn how to formulate the solution and find it quickly.</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3</a:t>
            </a:fld>
            <a:endParaRPr lang="en-US"/>
          </a:p>
        </p:txBody>
      </p:sp>
    </p:spTree>
    <p:extLst>
      <p:ext uri="{BB962C8B-B14F-4D97-AF65-F5344CB8AC3E}">
        <p14:creationId xmlns:p14="http://schemas.microsoft.com/office/powerpoint/2010/main" val="3116706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3738" y="539750"/>
            <a:ext cx="5470525" cy="41036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BF29E7-38AE-462D-8CCC-AF3832FBF264}" type="slidenum">
              <a:rPr lang="en-US" smtClean="0"/>
              <a:pPr/>
              <a:t>30</a:t>
            </a:fld>
            <a:endParaRPr lang="en-US"/>
          </a:p>
        </p:txBody>
      </p:sp>
    </p:spTree>
    <p:extLst>
      <p:ext uri="{BB962C8B-B14F-4D97-AF65-F5344CB8AC3E}">
        <p14:creationId xmlns:p14="http://schemas.microsoft.com/office/powerpoint/2010/main" val="898713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3738" y="539750"/>
            <a:ext cx="5470525" cy="41036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BF29E7-38AE-462D-8CCC-AF3832FBF264}" type="slidenum">
              <a:rPr lang="en-US" smtClean="0"/>
              <a:pPr/>
              <a:t>31</a:t>
            </a:fld>
            <a:endParaRPr lang="en-US"/>
          </a:p>
        </p:txBody>
      </p:sp>
    </p:spTree>
    <p:extLst>
      <p:ext uri="{BB962C8B-B14F-4D97-AF65-F5344CB8AC3E}">
        <p14:creationId xmlns:p14="http://schemas.microsoft.com/office/powerpoint/2010/main" val="3500235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3738" y="539750"/>
            <a:ext cx="5470525" cy="41036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BF29E7-38AE-462D-8CCC-AF3832FBF264}" type="slidenum">
              <a:rPr lang="en-US" smtClean="0"/>
              <a:pPr/>
              <a:t>32</a:t>
            </a:fld>
            <a:endParaRPr lang="en-US"/>
          </a:p>
        </p:txBody>
      </p:sp>
    </p:spTree>
    <p:extLst>
      <p:ext uri="{BB962C8B-B14F-4D97-AF65-F5344CB8AC3E}">
        <p14:creationId xmlns:p14="http://schemas.microsoft.com/office/powerpoint/2010/main" val="3280393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3738" y="539750"/>
            <a:ext cx="5470525" cy="41036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BF29E7-38AE-462D-8CCC-AF3832FBF264}" type="slidenum">
              <a:rPr lang="en-US" smtClean="0"/>
              <a:pPr/>
              <a:t>33</a:t>
            </a:fld>
            <a:endParaRPr lang="en-US"/>
          </a:p>
        </p:txBody>
      </p:sp>
    </p:spTree>
    <p:extLst>
      <p:ext uri="{BB962C8B-B14F-4D97-AF65-F5344CB8AC3E}">
        <p14:creationId xmlns:p14="http://schemas.microsoft.com/office/powerpoint/2010/main" val="836024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3738" y="539750"/>
            <a:ext cx="5470525" cy="41036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BF29E7-38AE-462D-8CCC-AF3832FBF264}" type="slidenum">
              <a:rPr lang="en-US" smtClean="0"/>
              <a:pPr/>
              <a:t>34</a:t>
            </a:fld>
            <a:endParaRPr lang="en-US"/>
          </a:p>
        </p:txBody>
      </p:sp>
    </p:spTree>
    <p:extLst>
      <p:ext uri="{BB962C8B-B14F-4D97-AF65-F5344CB8AC3E}">
        <p14:creationId xmlns:p14="http://schemas.microsoft.com/office/powerpoint/2010/main" val="26638469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3738" y="539750"/>
            <a:ext cx="5470525" cy="41036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BF29E7-38AE-462D-8CCC-AF3832FBF264}" type="slidenum">
              <a:rPr lang="en-US" smtClean="0"/>
              <a:pPr/>
              <a:t>35</a:t>
            </a:fld>
            <a:endParaRPr lang="en-US"/>
          </a:p>
        </p:txBody>
      </p:sp>
    </p:spTree>
    <p:extLst>
      <p:ext uri="{BB962C8B-B14F-4D97-AF65-F5344CB8AC3E}">
        <p14:creationId xmlns:p14="http://schemas.microsoft.com/office/powerpoint/2010/main" val="2413319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3738" y="539750"/>
            <a:ext cx="5470525" cy="41036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EBF29E7-38AE-462D-8CCC-AF3832FBF264}" type="slidenum">
              <a:rPr lang="en-US" smtClean="0"/>
              <a:pPr/>
              <a:t>36</a:t>
            </a:fld>
            <a:endParaRPr lang="en-US"/>
          </a:p>
        </p:txBody>
      </p:sp>
    </p:spTree>
    <p:extLst>
      <p:ext uri="{BB962C8B-B14F-4D97-AF65-F5344CB8AC3E}">
        <p14:creationId xmlns:p14="http://schemas.microsoft.com/office/powerpoint/2010/main" val="115772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3738" y="539750"/>
            <a:ext cx="5470525" cy="4103688"/>
          </a:xfrm>
        </p:spPr>
      </p:sp>
      <p:sp>
        <p:nvSpPr>
          <p:cNvPr id="3" name="Notes Placeholder 2"/>
          <p:cNvSpPr>
            <a:spLocks noGrp="1"/>
          </p:cNvSpPr>
          <p:nvPr>
            <p:ph type="body" idx="1"/>
          </p:nvPr>
        </p:nvSpPr>
        <p:spPr/>
        <p:txBody>
          <a:bodyPr/>
          <a:lstStyle/>
          <a:p>
            <a:r>
              <a:rPr lang="en-US" sz="1200" b="0" i="0" kern="1200" dirty="0" smtClean="0">
                <a:solidFill>
                  <a:schemeClr val="tx1"/>
                </a:solidFill>
                <a:latin typeface="+mn-lt"/>
              </a:rPr>
              <a:t>Whenever a pixel is drawn, it updates the z buffer with its depth value. Any new pixel must check its depth value against the z buffer value before it is drawn. Closer pixels are drawn and farther pixels are disregarded. </a:t>
            </a:r>
            <a:r>
              <a:rPr lang="en-US" dirty="0" smtClean="0">
                <a:latin typeface="+mn-lt"/>
              </a:rPr>
              <a:t>(</a:t>
            </a:r>
            <a:r>
              <a:rPr lang="en-US" dirty="0" err="1" smtClean="0">
                <a:latin typeface="+mn-lt"/>
              </a:rPr>
              <a:t>tx,ty</a:t>
            </a:r>
            <a:r>
              <a:rPr lang="en-US" dirty="0" smtClean="0">
                <a:latin typeface="+mn-lt"/>
              </a:rPr>
              <a:t>)</a:t>
            </a:r>
            <a:r>
              <a:rPr lang="sv-SE" sz="1200" b="0" i="0" kern="1200" dirty="0" smtClean="0">
                <a:latin typeface="+mn-lt"/>
              </a:rPr>
              <a:t> </a:t>
            </a:r>
            <a:r>
              <a:rPr lang="sv-SE" sz="1200" b="0" i="0" kern="1200" dirty="0" smtClean="0">
                <a:solidFill>
                  <a:schemeClr val="tx1"/>
                </a:solidFill>
                <a:latin typeface="+mn-lt"/>
              </a:rPr>
              <a:t>stands for texture coords.</a:t>
            </a:r>
            <a:endParaRPr lang="en-US" dirty="0">
              <a:latin typeface="+mn-lt"/>
            </a:endParaRPr>
          </a:p>
        </p:txBody>
      </p:sp>
      <p:sp>
        <p:nvSpPr>
          <p:cNvPr id="4" name="Slide Number Placeholder 3"/>
          <p:cNvSpPr>
            <a:spLocks noGrp="1"/>
          </p:cNvSpPr>
          <p:nvPr>
            <p:ph type="sldNum" sz="quarter" idx="10"/>
          </p:nvPr>
        </p:nvSpPr>
        <p:spPr/>
        <p:txBody>
          <a:bodyPr/>
          <a:lstStyle/>
          <a:p>
            <a:fld id="{8EBF29E7-38AE-462D-8CCC-AF3832FBF264}" type="slidenum">
              <a:rPr lang="en-US" smtClean="0"/>
              <a:pPr/>
              <a:t>37</a:t>
            </a:fld>
            <a:endParaRPr lang="en-US"/>
          </a:p>
        </p:txBody>
      </p:sp>
    </p:spTree>
    <p:extLst>
      <p:ext uri="{BB962C8B-B14F-4D97-AF65-F5344CB8AC3E}">
        <p14:creationId xmlns:p14="http://schemas.microsoft.com/office/powerpoint/2010/main" val="10442236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3738" y="539750"/>
            <a:ext cx="5470525" cy="4103688"/>
          </a:xfrm>
        </p:spPr>
      </p:sp>
      <p:sp>
        <p:nvSpPr>
          <p:cNvPr id="3" name="Notes Placeholder 2"/>
          <p:cNvSpPr>
            <a:spLocks noGrp="1"/>
          </p:cNvSpPr>
          <p:nvPr>
            <p:ph type="body" idx="1"/>
          </p:nvPr>
        </p:nvSpPr>
        <p:spPr/>
        <p:txBody>
          <a:bodyPr/>
          <a:lstStyle/>
          <a:p>
            <a:pPr marL="198900" lvl="0" indent="0" algn="l">
              <a:spcBef>
                <a:spcPct val="20000"/>
              </a:spcBef>
              <a:buFont typeface="Arial" pitchFamily="34" charset="0"/>
              <a:buNone/>
              <a:defRPr/>
            </a:pPr>
            <a:r>
              <a:rPr lang="en-US" b="1" dirty="0" smtClean="0"/>
              <a:t>Scissor</a:t>
            </a:r>
            <a:r>
              <a:rPr lang="en-US" b="0" dirty="0" smtClean="0"/>
              <a:t>: Crop within fixed rectangle</a:t>
            </a:r>
          </a:p>
          <a:p>
            <a:pPr marL="198900" lvl="0" indent="0" algn="l">
              <a:spcBef>
                <a:spcPct val="20000"/>
              </a:spcBef>
              <a:buFont typeface="Arial" pitchFamily="34" charset="0"/>
              <a:buNone/>
              <a:defRPr/>
            </a:pPr>
            <a:r>
              <a:rPr lang="en-US" b="1" dirty="0" smtClean="0"/>
              <a:t>Alpha</a:t>
            </a:r>
            <a:r>
              <a:rPr lang="en-US" b="0" dirty="0" smtClean="0"/>
              <a:t>: Reducing </a:t>
            </a:r>
            <a:r>
              <a:rPr lang="en-US" b="0" dirty="0" err="1" smtClean="0"/>
              <a:t>rasterization</a:t>
            </a:r>
            <a:r>
              <a:rPr lang="en-US" b="0" dirty="0" smtClean="0"/>
              <a:t> latency ex. &lt;5%</a:t>
            </a:r>
          </a:p>
          <a:p>
            <a:pPr marL="198900" lvl="0" indent="0" algn="l">
              <a:spcBef>
                <a:spcPct val="20000"/>
              </a:spcBef>
              <a:buFont typeface="Arial" pitchFamily="34" charset="0"/>
              <a:buNone/>
              <a:defRPr/>
            </a:pPr>
            <a:r>
              <a:rPr lang="en-US" b="1" dirty="0" smtClean="0"/>
              <a:t>Stencil</a:t>
            </a:r>
            <a:r>
              <a:rPr lang="en-US" b="0" dirty="0" smtClean="0"/>
              <a:t>: Works like a mask (Portals, guns scope, mirrors) Read and write enabled. Used with shadows.</a:t>
            </a:r>
          </a:p>
          <a:p>
            <a:pPr marL="198900" lvl="0" indent="0" algn="l">
              <a:spcBef>
                <a:spcPct val="20000"/>
              </a:spcBef>
              <a:buFont typeface="Arial" pitchFamily="34" charset="0"/>
              <a:buNone/>
              <a:defRPr/>
            </a:pPr>
            <a:r>
              <a:rPr lang="en-US" b="1" dirty="0" smtClean="0"/>
              <a:t>Depth</a:t>
            </a:r>
            <a:r>
              <a:rPr lang="en-US" b="0" dirty="0" smtClean="0"/>
              <a:t>: Compares the Z depth of the current 3D object against the others Z depths previously rendered. Hidden surface removal.</a:t>
            </a:r>
          </a:p>
          <a:p>
            <a:pPr marL="198900" lvl="0" indent="0" algn="l">
              <a:spcBef>
                <a:spcPct val="20000"/>
              </a:spcBef>
              <a:buFont typeface="Arial" pitchFamily="34" charset="0"/>
              <a:buNone/>
              <a:defRPr/>
            </a:pPr>
            <a:r>
              <a:rPr lang="en-US" b="1" dirty="0" smtClean="0"/>
              <a:t>Blend</a:t>
            </a:r>
            <a:r>
              <a:rPr lang="en-US" b="0" dirty="0" smtClean="0"/>
              <a:t>: Blend the new fragment with the existing fragment into the color buffer.</a:t>
            </a:r>
          </a:p>
          <a:p>
            <a:pPr marL="198900" lvl="0" indent="0" algn="l">
              <a:spcBef>
                <a:spcPct val="20000"/>
              </a:spcBef>
              <a:buFont typeface="Arial" pitchFamily="34" charset="0"/>
              <a:buNone/>
              <a:defRPr/>
            </a:pPr>
            <a:endParaRPr lang="en-US" b="0" dirty="0" smtClean="0"/>
          </a:p>
          <a:p>
            <a:pPr marL="198900" lvl="0" indent="0" algn="l">
              <a:spcBef>
                <a:spcPct val="20000"/>
              </a:spcBef>
              <a:buFont typeface="Arial" pitchFamily="34" charset="0"/>
              <a:buNone/>
              <a:defRPr/>
            </a:pPr>
            <a:r>
              <a:rPr lang="en-US" b="0" dirty="0" smtClean="0"/>
              <a:t>Stencil and depth tests read/write buffers.</a:t>
            </a:r>
            <a:endParaRPr lang="en-US" b="0" dirty="0" smtClean="0"/>
          </a:p>
        </p:txBody>
      </p:sp>
      <p:sp>
        <p:nvSpPr>
          <p:cNvPr id="4" name="Slide Number Placeholder 3"/>
          <p:cNvSpPr>
            <a:spLocks noGrp="1"/>
          </p:cNvSpPr>
          <p:nvPr>
            <p:ph type="sldNum" sz="quarter" idx="10"/>
          </p:nvPr>
        </p:nvSpPr>
        <p:spPr/>
        <p:txBody>
          <a:bodyPr/>
          <a:lstStyle/>
          <a:p>
            <a:fld id="{8EBF29E7-38AE-462D-8CCC-AF3832FBF264}" type="slidenum">
              <a:rPr lang="en-US" smtClean="0"/>
              <a:pPr/>
              <a:t>38</a:t>
            </a:fld>
            <a:endParaRPr lang="en-US"/>
          </a:p>
        </p:txBody>
      </p:sp>
    </p:spTree>
    <p:extLst>
      <p:ext uri="{BB962C8B-B14F-4D97-AF65-F5344CB8AC3E}">
        <p14:creationId xmlns:p14="http://schemas.microsoft.com/office/powerpoint/2010/main" val="32324206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3738" y="539750"/>
            <a:ext cx="5470525" cy="4103688"/>
          </a:xfrm>
        </p:spPr>
      </p:sp>
      <p:sp>
        <p:nvSpPr>
          <p:cNvPr id="3" name="Notes Placeholder 2"/>
          <p:cNvSpPr>
            <a:spLocks noGrp="1"/>
          </p:cNvSpPr>
          <p:nvPr>
            <p:ph type="body" idx="1"/>
          </p:nvPr>
        </p:nvSpPr>
        <p:spPr/>
        <p:txBody>
          <a:bodyPr/>
          <a:lstStyle/>
          <a:p>
            <a:pPr marL="198900" indent="0">
              <a:spcBef>
                <a:spcPct val="20000"/>
              </a:spcBef>
              <a:buFont typeface="Arial" pitchFamily="34" charset="0"/>
              <a:buNone/>
              <a:defRPr/>
            </a:pPr>
            <a:r>
              <a:rPr lang="sv-SE" dirty="0" smtClean="0"/>
              <a:t>Some more information about Forward vs. Deferred rendering:</a:t>
            </a:r>
          </a:p>
          <a:p>
            <a:pPr marL="198900" indent="0">
              <a:spcBef>
                <a:spcPct val="20000"/>
              </a:spcBef>
              <a:buFont typeface="Arial" pitchFamily="34" charset="0"/>
              <a:buNone/>
              <a:defRPr/>
            </a:pPr>
            <a:r>
              <a:rPr lang="en-US" dirty="0" smtClean="0">
                <a:hlinkClick r:id="rId3"/>
              </a:rPr>
              <a:t>http://altdevblogaday.org/2011/01/18/forward-vs-deferred-rendering-whywhen-forward-rendering-still-matters/</a:t>
            </a:r>
            <a:endParaRPr lang="en-US" dirty="0" smtClean="0"/>
          </a:p>
          <a:p>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39</a:t>
            </a:fld>
            <a:endParaRPr lang="en-US"/>
          </a:p>
        </p:txBody>
      </p:sp>
    </p:spTree>
    <p:extLst>
      <p:ext uri="{BB962C8B-B14F-4D97-AF65-F5344CB8AC3E}">
        <p14:creationId xmlns:p14="http://schemas.microsoft.com/office/powerpoint/2010/main" val="2555460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normAutofit/>
          </a:bodyPr>
          <a:lstStyle/>
          <a:p>
            <a:r>
              <a:rPr lang="en-US" dirty="0" smtClean="0"/>
              <a:t>Vector! That’s me, because I'm committing crime with both direction and magnitude. OH YEAH!!!</a:t>
            </a:r>
          </a:p>
          <a:p>
            <a:endParaRPr lang="sv-SE" dirty="0" smtClean="0"/>
          </a:p>
          <a:p>
            <a:r>
              <a:rPr lang="sv-SE" dirty="0" smtClean="0"/>
              <a:t>Points and Vectors, essential gemometric</a:t>
            </a:r>
            <a:r>
              <a:rPr lang="sv-SE" baseline="0" dirty="0" smtClean="0"/>
              <a:t> objects when dealing with 3D. I will shortly mention the most basic operations that you probable while working with a 3D-framework. Also note that when dealing with 3D the vectors used to be </a:t>
            </a:r>
            <a:r>
              <a:rPr lang="sv-SE" i="1" baseline="0" dirty="0" smtClean="0"/>
              <a:t>normalized, </a:t>
            </a:r>
            <a:r>
              <a:rPr lang="sv-SE" i="0" baseline="0" dirty="0" smtClean="0"/>
              <a:t>a value between 0-1. </a:t>
            </a:r>
          </a:p>
          <a:p>
            <a:endParaRPr lang="sv-SE" i="0" baseline="0" dirty="0" smtClean="0"/>
          </a:p>
          <a:p>
            <a:r>
              <a:rPr lang="sv-SE" i="0" baseline="0" dirty="0" smtClean="0"/>
              <a:t>Also, don’t confuse the geometric object ”Vector” with the Flash datatype Vector&lt;int&gt;. That is a typed Array. Vectors in flash is named Vector3D.</a:t>
            </a:r>
            <a:endParaRPr lang="sv-SE" i="1" dirty="0" smtClean="0"/>
          </a:p>
          <a:p>
            <a:endParaRPr lang="sv-SE" dirty="0" smtClean="0"/>
          </a:p>
          <a:p>
            <a:r>
              <a:rPr lang="sv-SE" dirty="0" smtClean="0"/>
              <a:t>Some links:</a:t>
            </a:r>
            <a:endParaRPr lang="en-US" dirty="0" smtClean="0"/>
          </a:p>
          <a:p>
            <a:r>
              <a:rPr lang="en-US" dirty="0" smtClean="0">
                <a:hlinkClick r:id="rId3"/>
              </a:rPr>
              <a:t>http://www.nondot.org/sabre/graphpro/3d2.html</a:t>
            </a:r>
            <a:endParaRPr lang="en-US" dirty="0" smtClean="0"/>
          </a:p>
          <a:p>
            <a:r>
              <a:rPr lang="en-US" dirty="0" smtClean="0">
                <a:hlinkClick r:id="rId4"/>
              </a:rPr>
              <a:t>http://programmedlessons.org/VectorLessons/vectorIndex.html</a:t>
            </a:r>
            <a:endParaRPr lang="en-US" dirty="0" smtClean="0"/>
          </a:p>
        </p:txBody>
      </p:sp>
      <p:sp>
        <p:nvSpPr>
          <p:cNvPr id="4" name="Slide Number Placeholder 3"/>
          <p:cNvSpPr>
            <a:spLocks noGrp="1"/>
          </p:cNvSpPr>
          <p:nvPr>
            <p:ph type="sldNum" sz="quarter" idx="10"/>
          </p:nvPr>
        </p:nvSpPr>
        <p:spPr/>
        <p:txBody>
          <a:bodyPr/>
          <a:lstStyle/>
          <a:p>
            <a:fld id="{8EBF29E7-38AE-462D-8CCC-AF3832FBF264}"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normAutofit fontScale="92500" lnSpcReduction="20000"/>
          </a:bodyPr>
          <a:lstStyle/>
          <a:p>
            <a:r>
              <a:rPr lang="sv-SE" sz="1200" kern="1200" dirty="0" smtClean="0"/>
              <a:t>The boxes speak for them selves, but below is some additional information for a couple of boxes.</a:t>
            </a:r>
          </a:p>
          <a:p>
            <a:endParaRPr lang="en-US" sz="1200" kern="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t>Rasterization</a:t>
            </a:r>
            <a:r>
              <a:rPr lang="en-US" sz="1200" kern="1200" dirty="0" smtClean="0"/>
              <a:t>: Whenever a pixel is drawn, it updates the z buffer with its depth value. Any new pixel must check its depth value against the z buffer value before it is drawn. Closer pixels are drawn and farther pixels are disregarded. </a:t>
            </a:r>
            <a:r>
              <a:rPr lang="en-US" dirty="0" smtClean="0"/>
              <a:t>(</a:t>
            </a:r>
            <a:r>
              <a:rPr lang="en-US" dirty="0" err="1" smtClean="0"/>
              <a:t>tx,ty</a:t>
            </a:r>
            <a:r>
              <a:rPr lang="en-US" dirty="0" smtClean="0"/>
              <a:t>)</a:t>
            </a:r>
            <a:r>
              <a:rPr lang="sv-SE" sz="1200" kern="1200" dirty="0" smtClean="0"/>
              <a:t> stands for texture coords.</a:t>
            </a:r>
            <a:endParaRPr lang="en-US" sz="1200" kern="1200" dirty="0" smtClean="0"/>
          </a:p>
          <a:p>
            <a:endParaRPr lang="sv-SE" sz="1200" kern="1200" dirty="0" smtClean="0"/>
          </a:p>
          <a:p>
            <a:r>
              <a:rPr lang="sv-SE" sz="1200" kern="1200" dirty="0" smtClean="0"/>
              <a:t>Fragment processing:</a:t>
            </a:r>
          </a:p>
          <a:p>
            <a:pPr marL="342900" lvl="0" indent="-144000">
              <a:spcBef>
                <a:spcPct val="20000"/>
              </a:spcBef>
              <a:buFont typeface="Arial" pitchFamily="34" charset="0"/>
              <a:buChar char="•"/>
              <a:defRPr/>
            </a:pPr>
            <a:r>
              <a:rPr lang="en-US" dirty="0" smtClean="0"/>
              <a:t>Scissor: Crop within fixed rectangle</a:t>
            </a:r>
          </a:p>
          <a:p>
            <a:pPr marL="342900" lvl="0" indent="-144000">
              <a:spcBef>
                <a:spcPct val="20000"/>
              </a:spcBef>
              <a:buFont typeface="Arial" pitchFamily="34" charset="0"/>
              <a:buChar char="•"/>
              <a:defRPr/>
            </a:pPr>
            <a:r>
              <a:rPr lang="en-US" dirty="0" smtClean="0"/>
              <a:t>Alpha: Reducing </a:t>
            </a:r>
            <a:r>
              <a:rPr lang="en-US" dirty="0" err="1" smtClean="0"/>
              <a:t>rasterization</a:t>
            </a:r>
            <a:r>
              <a:rPr lang="en-US" dirty="0" smtClean="0"/>
              <a:t> latency ex. &lt;5%</a:t>
            </a:r>
          </a:p>
          <a:p>
            <a:pPr marL="342900" lvl="0" indent="-144000">
              <a:spcBef>
                <a:spcPct val="20000"/>
              </a:spcBef>
              <a:buFont typeface="Arial" pitchFamily="34" charset="0"/>
              <a:buChar char="•"/>
              <a:defRPr/>
            </a:pPr>
            <a:r>
              <a:rPr lang="en-US" dirty="0" smtClean="0"/>
              <a:t>Stencil: Works like a mask (Portals, guns scope, mirrors) Read and write enabled. Used with shadows.</a:t>
            </a:r>
          </a:p>
          <a:p>
            <a:pPr marL="342900" lvl="0" indent="-144000">
              <a:spcBef>
                <a:spcPct val="20000"/>
              </a:spcBef>
              <a:buFont typeface="Arial" pitchFamily="34" charset="0"/>
              <a:buChar char="•"/>
              <a:defRPr/>
            </a:pPr>
            <a:r>
              <a:rPr lang="en-US" dirty="0" smtClean="0"/>
              <a:t>Depth: Compares the Z depth of the current 3D object against the others Z depths previously rendered. Hidden surface removal.</a:t>
            </a:r>
          </a:p>
          <a:p>
            <a:pPr marL="342900" indent="-144000">
              <a:spcBef>
                <a:spcPct val="20000"/>
              </a:spcBef>
              <a:buFont typeface="Arial" pitchFamily="34" charset="0"/>
              <a:buChar char="•"/>
              <a:defRPr/>
            </a:pPr>
            <a:r>
              <a:rPr lang="sv-SE" dirty="0" smtClean="0"/>
              <a:t>Blend: </a:t>
            </a:r>
            <a:r>
              <a:rPr lang="en-US" dirty="0" smtClean="0"/>
              <a:t>Blend the new fragment with the existing fragment into the color buffer.</a:t>
            </a:r>
          </a:p>
          <a:p>
            <a:pPr marL="198900" indent="0">
              <a:spcBef>
                <a:spcPct val="20000"/>
              </a:spcBef>
              <a:buFont typeface="Arial" pitchFamily="34" charset="0"/>
              <a:buNone/>
              <a:defRPr/>
            </a:pPr>
            <a:endParaRPr lang="en-US" dirty="0" smtClean="0"/>
          </a:p>
          <a:p>
            <a:pPr marL="198900" indent="0">
              <a:spcBef>
                <a:spcPct val="20000"/>
              </a:spcBef>
              <a:buFont typeface="Arial" pitchFamily="34" charset="0"/>
              <a:buNone/>
              <a:defRPr/>
            </a:pPr>
            <a:r>
              <a:rPr lang="en-US" dirty="0" smtClean="0"/>
              <a:t>Stencil and depth tests read/write buffers.</a:t>
            </a:r>
          </a:p>
          <a:p>
            <a:pPr marL="198900" indent="0">
              <a:spcBef>
                <a:spcPct val="20000"/>
              </a:spcBef>
              <a:buFont typeface="Arial" pitchFamily="34" charset="0"/>
              <a:buNone/>
              <a:defRPr/>
            </a:pPr>
            <a:endParaRPr lang="sv-SE" dirty="0" smtClean="0"/>
          </a:p>
          <a:p>
            <a:pPr marL="198900" indent="0">
              <a:spcBef>
                <a:spcPct val="20000"/>
              </a:spcBef>
              <a:buFont typeface="Arial" pitchFamily="34" charset="0"/>
              <a:buNone/>
              <a:defRPr/>
            </a:pPr>
            <a:r>
              <a:rPr lang="sv-SE" dirty="0" smtClean="0"/>
              <a:t>Display: Some more information about Forward vs. Deferred rendering:</a:t>
            </a:r>
          </a:p>
          <a:p>
            <a:pPr marL="198900" indent="0">
              <a:spcBef>
                <a:spcPct val="20000"/>
              </a:spcBef>
              <a:buFont typeface="Arial" pitchFamily="34" charset="0"/>
              <a:buNone/>
              <a:defRPr/>
            </a:pPr>
            <a:r>
              <a:rPr lang="en-US" dirty="0" smtClean="0">
                <a:hlinkClick r:id="rId3"/>
              </a:rPr>
              <a:t>http://altdevblogaday.org/2011/01/18/forward-vs-deferred-rendering-whywhen-forward-rendering-still-matters/</a:t>
            </a:r>
            <a:endParaRPr lang="en-US" dirty="0" smtClean="0"/>
          </a:p>
        </p:txBody>
      </p:sp>
      <p:sp>
        <p:nvSpPr>
          <p:cNvPr id="4" name="Slide Number Placeholder 3"/>
          <p:cNvSpPr>
            <a:spLocks noGrp="1"/>
          </p:cNvSpPr>
          <p:nvPr>
            <p:ph type="sldNum" sz="quarter" idx="10"/>
          </p:nvPr>
        </p:nvSpPr>
        <p:spPr/>
        <p:txBody>
          <a:bodyPr/>
          <a:lstStyle/>
          <a:p>
            <a:fld id="{8EBF29E7-38AE-462D-8CCC-AF3832FBF264}"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004048"/>
            <a:ext cx="5486400" cy="3454152"/>
          </a:xfrm>
          <a:prstGeom prst="rect">
            <a:avLst/>
          </a:prstGeom>
        </p:spPr>
        <p:txBody>
          <a:bodyPr/>
          <a:lstStyle/>
          <a:p>
            <a:r>
              <a:rPr lang="sv-SE" dirty="0" smtClean="0"/>
              <a:t>Put on your shaders!</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41</a:t>
            </a:fld>
            <a:endParaRPr lang="en-US"/>
          </a:p>
        </p:txBody>
      </p:sp>
    </p:spTree>
    <p:extLst>
      <p:ext uri="{BB962C8B-B14F-4D97-AF65-F5344CB8AC3E}">
        <p14:creationId xmlns:p14="http://schemas.microsoft.com/office/powerpoint/2010/main" val="20495502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normAutofit/>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The </a:t>
            </a:r>
            <a:r>
              <a:rPr lang="en-US" i="1" dirty="0" smtClean="0"/>
              <a:t>Uniforms </a:t>
            </a:r>
            <a:r>
              <a:rPr lang="en-US" dirty="0" smtClean="0"/>
              <a:t>(constants)</a:t>
            </a:r>
            <a:r>
              <a:rPr lang="en-US" i="1" dirty="0" smtClean="0"/>
              <a:t> </a:t>
            </a:r>
            <a:r>
              <a:rPr lang="en-US" dirty="0" smtClean="0"/>
              <a:t>are always constant and can be used in both </a:t>
            </a:r>
            <a:r>
              <a:rPr lang="en-US" dirty="0" err="1" smtClean="0"/>
              <a:t>shaders</a:t>
            </a:r>
            <a:r>
              <a:rPr lang="en-US" dirty="0" smtClean="0"/>
              <a:t> kind.</a:t>
            </a:r>
            <a:endParaRPr lang="en-US" sz="1200" b="0" i="0" kern="1200" dirty="0" smtClean="0">
              <a:solidFill>
                <a:schemeClr val="tx1"/>
              </a:solidFill>
              <a:effectLst/>
            </a:endParaRPr>
          </a:p>
          <a:p>
            <a:pPr marL="171450" indent="-171450">
              <a:buFont typeface="Arial" pitchFamily="34" charset="0"/>
              <a:buChar char="•"/>
            </a:pPr>
            <a:r>
              <a:rPr lang="en-US" sz="1200" b="0" i="1" kern="1200" dirty="0" smtClean="0">
                <a:solidFill>
                  <a:schemeClr val="tx1"/>
                </a:solidFill>
                <a:effectLst/>
              </a:rPr>
              <a:t>Attributes</a:t>
            </a:r>
            <a:r>
              <a:rPr lang="en-US" sz="1200" b="0" i="0" kern="1200" dirty="0" smtClean="0">
                <a:solidFill>
                  <a:schemeClr val="tx1"/>
                </a:solidFill>
                <a:effectLst/>
              </a:rPr>
              <a:t>: </a:t>
            </a:r>
            <a:r>
              <a:rPr lang="en-US" dirty="0" smtClean="0"/>
              <a:t>You can define attributes only into VSH (per-vertex values). </a:t>
            </a:r>
          </a:p>
          <a:p>
            <a:pPr marL="171450" indent="-171450">
              <a:buFont typeface="Arial" pitchFamily="34" charset="0"/>
              <a:buChar char="•"/>
            </a:pPr>
            <a:r>
              <a:rPr lang="en-US" sz="1200" b="0" i="1" kern="1200" dirty="0" err="1" smtClean="0">
                <a:solidFill>
                  <a:schemeClr val="tx1"/>
                </a:solidFill>
                <a:effectLst/>
              </a:rPr>
              <a:t>Varyings</a:t>
            </a:r>
            <a:r>
              <a:rPr lang="en-US" sz="1200" b="0" i="0" kern="1200" dirty="0" smtClean="0">
                <a:solidFill>
                  <a:schemeClr val="tx1"/>
                </a:solidFill>
                <a:effectLst/>
              </a:rPr>
              <a:t> are used for passing data from a vertex </a:t>
            </a:r>
            <a:r>
              <a:rPr lang="en-US" sz="1200" b="0" i="0" kern="1200" dirty="0" err="1" smtClean="0">
                <a:solidFill>
                  <a:schemeClr val="tx1"/>
                </a:solidFill>
                <a:effectLst/>
              </a:rPr>
              <a:t>shader</a:t>
            </a:r>
            <a:r>
              <a:rPr lang="en-US" sz="1200" b="0" i="0" kern="1200" dirty="0" smtClean="0">
                <a:solidFill>
                  <a:schemeClr val="tx1"/>
                </a:solidFill>
                <a:effectLst/>
              </a:rPr>
              <a:t> to a fragment </a:t>
            </a:r>
            <a:r>
              <a:rPr lang="en-US" sz="1200" b="0" i="0" kern="1200" dirty="0" err="1" smtClean="0">
                <a:solidFill>
                  <a:schemeClr val="tx1"/>
                </a:solidFill>
                <a:effectLst/>
              </a:rPr>
              <a:t>shader</a:t>
            </a:r>
            <a:r>
              <a:rPr lang="en-US" sz="1200" b="0" i="0" kern="1200" dirty="0" smtClean="0">
                <a:solidFill>
                  <a:schemeClr val="tx1"/>
                </a:solidFill>
                <a:effectLst/>
              </a:rPr>
              <a:t>. Interpolated.</a:t>
            </a:r>
          </a:p>
          <a:p>
            <a:pPr marL="171450" indent="-171450">
              <a:buFont typeface="Arial" pitchFamily="34" charset="0"/>
              <a:buChar char="•"/>
            </a:pPr>
            <a:r>
              <a:rPr lang="sv-SE" sz="1200" b="0" i="1" kern="1200" dirty="0" smtClean="0">
                <a:solidFill>
                  <a:schemeClr val="tx1"/>
                </a:solidFill>
                <a:effectLst/>
              </a:rPr>
              <a:t>Built in attributes </a:t>
            </a:r>
            <a:r>
              <a:rPr lang="sv-SE" sz="1200" b="0" i="0" kern="1200" dirty="0" smtClean="0">
                <a:solidFill>
                  <a:schemeClr val="tx1"/>
                </a:solidFill>
                <a:effectLst/>
              </a:rPr>
              <a:t>like </a:t>
            </a:r>
            <a:r>
              <a:rPr lang="en-US" sz="1200" b="0" i="0" kern="1200" dirty="0" err="1" smtClean="0">
                <a:solidFill>
                  <a:schemeClr val="tx1"/>
                </a:solidFill>
                <a:effectLst/>
              </a:rPr>
              <a:t>gl_ModelViewMatrix</a:t>
            </a:r>
            <a:r>
              <a:rPr lang="sv-SE" sz="1200" b="0" i="0" kern="1200" dirty="0" smtClean="0">
                <a:solidFill>
                  <a:schemeClr val="tx1"/>
                </a:solidFill>
                <a:effectLst/>
              </a:rPr>
              <a:t> or </a:t>
            </a:r>
            <a:r>
              <a:rPr lang="en-US" sz="1200" b="0" i="0" kern="1200" dirty="0" err="1" smtClean="0">
                <a:solidFill>
                  <a:schemeClr val="tx1"/>
                </a:solidFill>
                <a:effectLst/>
              </a:rPr>
              <a:t>gl_Vertex</a:t>
            </a:r>
            <a:r>
              <a:rPr lang="sv-SE" sz="1200" b="0" i="0" kern="1200" dirty="0" smtClean="0">
                <a:solidFill>
                  <a:schemeClr val="tx1"/>
                </a:solidFill>
                <a:effectLst/>
              </a:rPr>
              <a:t>. (OpenGL)</a:t>
            </a:r>
          </a:p>
          <a:p>
            <a:pPr marL="171450" indent="-171450">
              <a:buFont typeface="Arial"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normAutofit/>
          </a:bodyPr>
          <a:lstStyle/>
          <a:p>
            <a:r>
              <a:rPr lang="sv-SE" dirty="0" smtClean="0"/>
              <a:t>Ehh...</a:t>
            </a:r>
            <a:r>
              <a:rPr lang="sv-SE" baseline="0" dirty="0" smtClean="0"/>
              <a:t> Next slide please!</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normAutofit/>
          </a:bodyPr>
          <a:lstStyle/>
          <a:p>
            <a:pPr marL="0" indent="0">
              <a:buFont typeface="Arial" pitchFamily="34" charset="0"/>
              <a:buNone/>
            </a:pPr>
            <a:r>
              <a:rPr lang="en-US" sz="1200" b="0" i="0" u="none" strike="noStrike" kern="1200" dirty="0" smtClean="0">
                <a:solidFill>
                  <a:schemeClr val="tx1"/>
                </a:solidFill>
                <a:latin typeface="+mn-lt"/>
                <a:ea typeface="+mn-ea"/>
                <a:cs typeface="+mn-cs"/>
              </a:rPr>
              <a:t>There are three main languages that are used to write these real time </a:t>
            </a:r>
            <a:r>
              <a:rPr lang="en-US" sz="1200" b="0" i="0" u="none" strike="noStrike" kern="1200" dirty="0" err="1" smtClean="0">
                <a:solidFill>
                  <a:schemeClr val="tx1"/>
                </a:solidFill>
                <a:latin typeface="+mn-lt"/>
                <a:ea typeface="+mn-ea"/>
                <a:cs typeface="+mn-cs"/>
              </a:rPr>
              <a:t>shaders</a:t>
            </a:r>
            <a:r>
              <a:rPr lang="en-US" sz="1200" b="0" i="0" u="none" strike="noStrike" kern="1200" dirty="0" smtClean="0">
                <a:solidFill>
                  <a:schemeClr val="tx1"/>
                </a:solidFill>
                <a:latin typeface="+mn-lt"/>
                <a:ea typeface="+mn-ea"/>
                <a:cs typeface="+mn-cs"/>
              </a:rPr>
              <a:t>: </a:t>
            </a:r>
          </a:p>
          <a:p>
            <a:pPr marL="171450" indent="-171450">
              <a:buFont typeface="Arial" pitchFamily="34" charset="0"/>
              <a:buChar char="•"/>
            </a:pPr>
            <a:r>
              <a:rPr lang="en-US" sz="1200" b="0" i="0" u="none" strike="noStrike" kern="1200" dirty="0" smtClean="0">
                <a:solidFill>
                  <a:schemeClr val="tx1"/>
                </a:solidFill>
                <a:latin typeface="+mn-lt"/>
                <a:ea typeface="+mn-ea"/>
                <a:cs typeface="+mn-cs"/>
              </a:rPr>
              <a:t>HLSL, which can be used with the DirectX API; </a:t>
            </a:r>
            <a:endParaRPr lang="en-US" sz="1200" b="0" i="0" kern="1200" dirty="0" smtClean="0">
              <a:solidFill>
                <a:schemeClr val="tx1"/>
              </a:solidFill>
              <a:latin typeface="+mn-lt"/>
              <a:ea typeface="+mn-ea"/>
              <a:cs typeface="+mn-cs"/>
            </a:endParaRPr>
          </a:p>
          <a:p>
            <a:pPr marL="171450" indent="-171450">
              <a:buFont typeface="Arial" pitchFamily="34" charset="0"/>
              <a:buChar char="•"/>
            </a:pPr>
            <a:r>
              <a:rPr lang="en-US" sz="1200" b="0" i="0" u="none" strike="noStrike" kern="1200" dirty="0" smtClean="0">
                <a:solidFill>
                  <a:schemeClr val="tx1"/>
                </a:solidFill>
                <a:latin typeface="+mn-lt"/>
                <a:ea typeface="+mn-ea"/>
                <a:cs typeface="+mn-cs"/>
              </a:rPr>
              <a:t>Cg, which was created by NVIDIA; </a:t>
            </a:r>
            <a:r>
              <a:rPr lang="en-US" sz="1200" b="0" i="0" kern="1200" dirty="0" smtClean="0">
                <a:solidFill>
                  <a:schemeClr val="tx1"/>
                </a:solidFill>
                <a:latin typeface="+mn-lt"/>
                <a:ea typeface="+mn-ea"/>
                <a:cs typeface="+mn-cs"/>
              </a:rPr>
              <a:t>The Cg compiler outputs </a:t>
            </a:r>
            <a:r>
              <a:rPr lang="en-US" sz="1200" b="0" i="0" u="none" strike="noStrike" kern="1200" dirty="0" smtClean="0">
                <a:solidFill>
                  <a:schemeClr val="tx1"/>
                </a:solidFill>
                <a:latin typeface="+mn-lt"/>
                <a:ea typeface="+mn-ea"/>
                <a:cs typeface="+mn-cs"/>
                <a:hlinkClick r:id="rId3"/>
              </a:rPr>
              <a:t>DirectX</a:t>
            </a:r>
            <a:r>
              <a:rPr lang="en-US" sz="1200" b="0" i="0" kern="1200" dirty="0" smtClean="0">
                <a:solidFill>
                  <a:schemeClr val="tx1"/>
                </a:solidFill>
                <a:latin typeface="+mn-lt"/>
                <a:ea typeface="+mn-ea"/>
                <a:cs typeface="+mn-cs"/>
              </a:rPr>
              <a:t> or </a:t>
            </a:r>
            <a:r>
              <a:rPr lang="en-US" sz="1200" b="0" i="0" u="none" strike="noStrike" kern="1200" dirty="0" smtClean="0">
                <a:solidFill>
                  <a:schemeClr val="tx1"/>
                </a:solidFill>
                <a:latin typeface="+mn-lt"/>
                <a:ea typeface="+mn-ea"/>
                <a:cs typeface="+mn-cs"/>
                <a:hlinkClick r:id="rId4"/>
              </a:rPr>
              <a:t>OpenGL</a:t>
            </a:r>
            <a:r>
              <a:rPr lang="en-US" sz="1200" b="0" i="0" kern="1200" dirty="0" smtClean="0">
                <a:solidFill>
                  <a:schemeClr val="tx1"/>
                </a:solidFill>
                <a:latin typeface="+mn-lt"/>
                <a:ea typeface="+mn-ea"/>
                <a:cs typeface="+mn-cs"/>
              </a:rPr>
              <a:t> </a:t>
            </a:r>
            <a:r>
              <a:rPr lang="en-US" sz="1200" b="0" i="0" kern="1200" dirty="0" err="1" smtClean="0">
                <a:solidFill>
                  <a:schemeClr val="tx1"/>
                </a:solidFill>
                <a:latin typeface="+mn-lt"/>
                <a:ea typeface="+mn-ea"/>
                <a:cs typeface="+mn-cs"/>
              </a:rPr>
              <a:t>shader</a:t>
            </a:r>
            <a:r>
              <a:rPr lang="en-US" sz="1200" b="0" i="0" kern="1200" dirty="0" smtClean="0">
                <a:solidFill>
                  <a:schemeClr val="tx1"/>
                </a:solidFill>
                <a:latin typeface="+mn-lt"/>
                <a:ea typeface="+mn-ea"/>
                <a:cs typeface="+mn-cs"/>
              </a:rPr>
              <a:t> programs. Cg is more like HLSL for OpenGL.</a:t>
            </a:r>
          </a:p>
          <a:p>
            <a:pPr marL="171450" indent="-171450">
              <a:buFont typeface="Arial" pitchFamily="34" charset="0"/>
              <a:buChar char="•"/>
            </a:pPr>
            <a:r>
              <a:rPr lang="en-US" sz="1200" b="0" i="0" u="none" strike="noStrike" kern="1200" dirty="0" smtClean="0">
                <a:solidFill>
                  <a:schemeClr val="tx1"/>
                </a:solidFill>
                <a:latin typeface="+mn-lt"/>
                <a:ea typeface="+mn-ea"/>
                <a:cs typeface="+mn-cs"/>
              </a:rPr>
              <a:t>GLSL, which is part of the new version 2.0 of the OpenGL standard.</a:t>
            </a:r>
          </a:p>
          <a:p>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004048"/>
            <a:ext cx="5486400" cy="3454152"/>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8EBF29E7-38AE-462D-8CCC-AF3832FBF264}" type="slidenum">
              <a:rPr lang="en-US" smtClean="0"/>
              <a:pPr/>
              <a:t>45</a:t>
            </a:fld>
            <a:endParaRPr lang="en-US"/>
          </a:p>
        </p:txBody>
      </p:sp>
    </p:spTree>
    <p:extLst>
      <p:ext uri="{BB962C8B-B14F-4D97-AF65-F5344CB8AC3E}">
        <p14:creationId xmlns:p14="http://schemas.microsoft.com/office/powerpoint/2010/main" val="40384809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normAutofit/>
          </a:bodyPr>
          <a:lstStyle/>
          <a:p>
            <a:pPr marL="0" indent="0">
              <a:buFont typeface="Arial" pitchFamily="34" charset="0"/>
              <a:buNone/>
            </a:pPr>
            <a:r>
              <a:rPr lang="en-US" sz="1200" b="0" i="0" kern="1200" dirty="0" smtClean="0">
                <a:solidFill>
                  <a:schemeClr val="tx1"/>
                </a:solidFill>
                <a:latin typeface="+mn-lt"/>
                <a:ea typeface="+mn-ea"/>
                <a:cs typeface="+mn-cs"/>
              </a:rPr>
              <a:t>A geometry </a:t>
            </a:r>
            <a:r>
              <a:rPr lang="en-US" sz="1200" b="0" i="0" kern="1200" dirty="0" err="1" smtClean="0">
                <a:solidFill>
                  <a:schemeClr val="tx1"/>
                </a:solidFill>
                <a:latin typeface="+mn-lt"/>
                <a:ea typeface="+mn-ea"/>
                <a:cs typeface="+mn-cs"/>
              </a:rPr>
              <a:t>shader</a:t>
            </a:r>
            <a:r>
              <a:rPr lang="en-US" sz="1200" b="0" i="0" kern="1200" dirty="0" smtClean="0">
                <a:solidFill>
                  <a:schemeClr val="tx1"/>
                </a:solidFill>
                <a:latin typeface="+mn-lt"/>
                <a:ea typeface="+mn-ea"/>
                <a:cs typeface="+mn-cs"/>
              </a:rPr>
              <a:t> can generate new graphics </a:t>
            </a:r>
            <a:r>
              <a:rPr lang="en-US" sz="1200" b="0" i="0" u="none" strike="noStrike" kern="1200" dirty="0" smtClean="0">
                <a:solidFill>
                  <a:schemeClr val="tx1"/>
                </a:solidFill>
                <a:latin typeface="+mn-lt"/>
                <a:ea typeface="+mn-ea"/>
                <a:cs typeface="+mn-cs"/>
                <a:hlinkClick r:id="rId3" tooltip="Primitive (geometry)"/>
              </a:rPr>
              <a:t>primitives</a:t>
            </a:r>
            <a:r>
              <a:rPr lang="en-US" sz="1200" b="0" i="0" kern="1200" dirty="0" smtClean="0">
                <a:solidFill>
                  <a:schemeClr val="tx1"/>
                </a:solidFill>
                <a:latin typeface="+mn-lt"/>
                <a:ea typeface="+mn-ea"/>
                <a:cs typeface="+mn-cs"/>
              </a:rPr>
              <a:t>, such as points, lines, and triangles, from those primitives that were sent to the beginning of the </a:t>
            </a:r>
            <a:r>
              <a:rPr lang="en-US" sz="1200" b="0" i="0" u="none" strike="noStrike" kern="1200" dirty="0" smtClean="0">
                <a:solidFill>
                  <a:schemeClr val="tx1"/>
                </a:solidFill>
                <a:latin typeface="+mn-lt"/>
                <a:ea typeface="+mn-ea"/>
                <a:cs typeface="+mn-cs"/>
                <a:hlinkClick r:id="rId4"/>
              </a:rPr>
              <a:t>graphics pipeline</a:t>
            </a:r>
            <a:endParaRPr lang="en-US" sz="1200" b="0" i="0" u="none" strike="noStrike" kern="1200" dirty="0" smtClean="0">
              <a:solidFill>
                <a:schemeClr val="tx1"/>
              </a:solidFill>
              <a:latin typeface="+mn-lt"/>
              <a:ea typeface="+mn-ea"/>
              <a:cs typeface="+mn-cs"/>
            </a:endParaRPr>
          </a:p>
          <a:p>
            <a:pPr marL="171450" indent="-171450">
              <a:buFont typeface="Arial" pitchFamily="34" charset="0"/>
              <a:buChar char="•"/>
            </a:pPr>
            <a:endParaRPr lang="sv-SE" sz="1200" b="0" i="0" u="none" strike="noStrike" kern="1200" dirty="0" smtClean="0">
              <a:solidFill>
                <a:schemeClr val="tx1"/>
              </a:solidFill>
              <a:latin typeface="+mn-lt"/>
              <a:ea typeface="+mn-ea"/>
              <a:cs typeface="+mn-cs"/>
            </a:endParaRPr>
          </a:p>
          <a:p>
            <a:pPr marL="171450" indent="-171450">
              <a:buFont typeface="Arial" pitchFamily="34" charset="0"/>
              <a:buChar char="•"/>
            </a:pPr>
            <a:r>
              <a:rPr lang="en-US" sz="1200" b="0" i="0" kern="1200" dirty="0" smtClean="0">
                <a:solidFill>
                  <a:schemeClr val="tx1"/>
                </a:solidFill>
                <a:effectLst/>
                <a:latin typeface="+mn-lt"/>
                <a:ea typeface="+mn-ea"/>
                <a:cs typeface="+mn-cs"/>
              </a:rPr>
              <a:t>Physical simulations creation</a:t>
            </a:r>
          </a:p>
          <a:p>
            <a:pPr marL="171450" indent="-171450">
              <a:buFont typeface="Arial" pitchFamily="34" charset="0"/>
              <a:buChar char="•"/>
            </a:pPr>
            <a:r>
              <a:rPr lang="sv-SE" sz="1200" b="0" i="0" kern="1200" dirty="0" smtClean="0">
                <a:solidFill>
                  <a:schemeClr val="tx1"/>
                </a:solidFill>
                <a:effectLst/>
                <a:latin typeface="+mn-lt"/>
                <a:ea typeface="+mn-ea"/>
                <a:cs typeface="+mn-cs"/>
              </a:rPr>
              <a:t>Procedural generation</a:t>
            </a:r>
          </a:p>
          <a:p>
            <a:pPr marL="171450" indent="-171450">
              <a:buFont typeface="Arial" pitchFamily="34" charset="0"/>
              <a:buChar char="•"/>
            </a:pPr>
            <a:r>
              <a:rPr lang="sv-SE" sz="1200" b="0" i="0" kern="1200" dirty="0" smtClean="0">
                <a:solidFill>
                  <a:schemeClr val="tx1"/>
                </a:solidFill>
                <a:effectLst/>
                <a:latin typeface="+mn-lt"/>
                <a:ea typeface="+mn-ea"/>
                <a:cs typeface="+mn-cs"/>
              </a:rPr>
              <a:t>Instancing</a:t>
            </a:r>
          </a:p>
          <a:p>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normAutofit/>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fragment !=pixel, can be less or more in final image when stretched.</a:t>
            </a:r>
          </a:p>
          <a:p>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pPr marL="171450" indent="-171450">
              <a:buFont typeface="Arial" pitchFamily="34" charset="0"/>
              <a:buChar char="•"/>
            </a:pPr>
            <a:r>
              <a:rPr lang="en-US" sz="1200" b="0" i="0" kern="1200" dirty="0" smtClean="0">
                <a:solidFill>
                  <a:schemeClr val="tx1"/>
                </a:solidFill>
                <a:effectLst/>
                <a:latin typeface="+mn-lt"/>
                <a:ea typeface="+mn-ea"/>
                <a:cs typeface="+mn-cs"/>
              </a:rPr>
              <a:t>Pixels of the texture commonly called "</a:t>
            </a:r>
            <a:r>
              <a:rPr lang="en-US" sz="1200" b="0" i="0" kern="1200" dirty="0" err="1" smtClean="0">
                <a:solidFill>
                  <a:schemeClr val="tx1"/>
                </a:solidFill>
                <a:effectLst/>
                <a:latin typeface="+mn-lt"/>
                <a:ea typeface="+mn-ea"/>
                <a:cs typeface="+mn-cs"/>
              </a:rPr>
              <a:t>texels</a:t>
            </a:r>
            <a:r>
              <a:rPr lang="en-US" sz="1200" b="0" i="0" kern="1200" dirty="0" smtClean="0">
                <a:solidFill>
                  <a:schemeClr val="tx1"/>
                </a:solidFill>
                <a:effectLst/>
                <a:latin typeface="+mn-lt"/>
                <a:ea typeface="+mn-ea"/>
                <a:cs typeface="+mn-cs"/>
              </a:rPr>
              <a:t>“</a:t>
            </a:r>
          </a:p>
          <a:p>
            <a:pPr marL="171450" indent="-171450">
              <a:buFont typeface="Arial" pitchFamily="34" charset="0"/>
              <a:buChar char="•"/>
            </a:pPr>
            <a:r>
              <a:rPr lang="sv-SE" sz="1200" b="0" i="0" kern="1200" dirty="0" smtClean="0">
                <a:solidFill>
                  <a:schemeClr val="tx1"/>
                </a:solidFill>
                <a:effectLst/>
                <a:latin typeface="+mn-lt"/>
                <a:ea typeface="+mn-ea"/>
                <a:cs typeface="+mn-cs"/>
              </a:rPr>
              <a:t>Mip</a:t>
            </a:r>
            <a:r>
              <a:rPr lang="sv-SE" sz="1200" b="0" i="0" kern="1200" baseline="0" dirty="0" smtClean="0">
                <a:solidFill>
                  <a:schemeClr val="tx1"/>
                </a:solidFill>
                <a:effectLst/>
                <a:latin typeface="+mn-lt"/>
                <a:ea typeface="+mn-ea"/>
                <a:cs typeface="+mn-cs"/>
              </a:rPr>
              <a:t>maps: </a:t>
            </a:r>
            <a:r>
              <a:rPr lang="en-US" sz="1200" b="0" i="0" kern="1200" dirty="0" smtClean="0">
                <a:solidFill>
                  <a:schemeClr val="tx1"/>
                </a:solidFill>
                <a:effectLst/>
                <a:latin typeface="+mn-lt"/>
                <a:ea typeface="+mn-ea"/>
                <a:cs typeface="+mn-cs"/>
              </a:rPr>
              <a:t>These are pre-shrunk versions of the full-sized image. Of course, needs more memory.</a:t>
            </a:r>
          </a:p>
          <a:p>
            <a:pPr marL="171450" indent="-171450">
              <a:buFont typeface="Arial" pitchFamily="34" charset="0"/>
              <a:buChar char="•"/>
            </a:pPr>
            <a:r>
              <a:rPr lang="en-US" sz="1200" b="0" i="0" kern="1200" dirty="0" smtClean="0">
                <a:solidFill>
                  <a:schemeClr val="tx1"/>
                </a:solidFill>
                <a:effectLst/>
                <a:latin typeface="+mn-lt"/>
                <a:ea typeface="+mn-ea"/>
                <a:cs typeface="+mn-cs"/>
              </a:rPr>
              <a:t>When sampling a texture, the implementation will automatically select which </a:t>
            </a:r>
            <a:r>
              <a:rPr lang="en-US" sz="1200" b="0" i="0" kern="1200" dirty="0" err="1" smtClean="0">
                <a:solidFill>
                  <a:schemeClr val="tx1"/>
                </a:solidFill>
                <a:effectLst/>
                <a:latin typeface="+mn-lt"/>
                <a:ea typeface="+mn-ea"/>
                <a:cs typeface="+mn-cs"/>
              </a:rPr>
              <a:t>mipmap</a:t>
            </a:r>
            <a:r>
              <a:rPr lang="en-US" sz="1200" b="0" i="0" kern="1200" dirty="0" smtClean="0">
                <a:solidFill>
                  <a:schemeClr val="tx1"/>
                </a:solidFill>
                <a:effectLst/>
                <a:latin typeface="+mn-lt"/>
                <a:ea typeface="+mn-ea"/>
                <a:cs typeface="+mn-cs"/>
              </a:rPr>
              <a:t> to use based on the viewing angle, size of texture, and various other factors.</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48</a:t>
            </a:fld>
            <a:endParaRPr lang="en-US"/>
          </a:p>
        </p:txBody>
      </p:sp>
    </p:spTree>
    <p:extLst>
      <p:ext uri="{BB962C8B-B14F-4D97-AF65-F5344CB8AC3E}">
        <p14:creationId xmlns:p14="http://schemas.microsoft.com/office/powerpoint/2010/main" val="9889713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572000"/>
            <a:ext cx="5486400" cy="4176464"/>
          </a:xfrm>
          <a:prstGeom prst="rect">
            <a:avLst/>
          </a:prstGeom>
        </p:spPr>
        <p:txBody>
          <a:bodyPr>
            <a:normAutofit fontScale="85000" lnSpcReduction="20000"/>
          </a:bodyPr>
          <a:lstStyle/>
          <a:p>
            <a:r>
              <a:rPr lang="en-US" sz="1300" b="0" dirty="0" smtClean="0"/>
              <a:t>Texture </a:t>
            </a:r>
            <a:r>
              <a:rPr lang="en-US" sz="1300" b="1" dirty="0" smtClean="0"/>
              <a:t>mag</a:t>
            </a:r>
            <a:r>
              <a:rPr lang="en-US" sz="1300" b="0" dirty="0" smtClean="0"/>
              <a:t>nification: T</a:t>
            </a:r>
            <a:r>
              <a:rPr lang="en-US" sz="1300" b="0" i="0" kern="1200" dirty="0" smtClean="0">
                <a:solidFill>
                  <a:schemeClr val="tx1"/>
                </a:solidFill>
                <a:effectLst/>
              </a:rPr>
              <a:t>he </a:t>
            </a:r>
            <a:r>
              <a:rPr lang="en-US" sz="1300" b="0" i="0" kern="1200" dirty="0" err="1" smtClean="0">
                <a:solidFill>
                  <a:schemeClr val="tx1"/>
                </a:solidFill>
                <a:effectLst/>
              </a:rPr>
              <a:t>texels</a:t>
            </a:r>
            <a:r>
              <a:rPr lang="en-US" sz="1300" b="0" i="0" kern="1200" dirty="0" smtClean="0">
                <a:solidFill>
                  <a:schemeClr val="tx1"/>
                </a:solidFill>
                <a:effectLst/>
              </a:rPr>
              <a:t> are larger than screen pixels.</a:t>
            </a:r>
            <a:endParaRPr lang="en-US" sz="1300" b="0" dirty="0" smtClean="0"/>
          </a:p>
          <a:p>
            <a:r>
              <a:rPr lang="en-US" sz="1300" b="0" dirty="0" smtClean="0"/>
              <a:t>Texture </a:t>
            </a:r>
            <a:r>
              <a:rPr lang="en-US" sz="1300" b="1" dirty="0" err="1" smtClean="0"/>
              <a:t>min</a:t>
            </a:r>
            <a:r>
              <a:rPr lang="en-US" sz="1300" b="0" dirty="0" err="1" smtClean="0"/>
              <a:t>ification</a:t>
            </a:r>
            <a:r>
              <a:rPr lang="en-US" sz="1300" b="0" dirty="0" smtClean="0"/>
              <a:t>: The opposite</a:t>
            </a:r>
          </a:p>
          <a:p>
            <a:r>
              <a:rPr lang="sv-SE" sz="1300" b="1" dirty="0" smtClean="0"/>
              <a:t>Mipmapping</a:t>
            </a:r>
            <a:r>
              <a:rPr lang="sv-SE" sz="1300" b="0" dirty="0" smtClean="0"/>
              <a:t>: </a:t>
            </a:r>
            <a:r>
              <a:rPr lang="en-US" sz="1300" b="0" i="0" kern="1200" dirty="0" err="1" smtClean="0">
                <a:solidFill>
                  <a:schemeClr val="tx1"/>
                </a:solidFill>
                <a:effectLst/>
              </a:rPr>
              <a:t>Prefiltered</a:t>
            </a:r>
            <a:r>
              <a:rPr lang="en-US" sz="1300" b="0" i="0" kern="1200" dirty="0" smtClean="0">
                <a:solidFill>
                  <a:schemeClr val="tx1"/>
                </a:solidFill>
                <a:effectLst/>
              </a:rPr>
              <a:t> textures in smaller resolution. “Shortcuts” to avoid expensive calculations when </a:t>
            </a:r>
            <a:r>
              <a:rPr lang="en-US" sz="1300" b="0" i="0" kern="1200" dirty="0" err="1" smtClean="0">
                <a:solidFill>
                  <a:schemeClr val="tx1"/>
                </a:solidFill>
                <a:effectLst/>
              </a:rPr>
              <a:t>determinating</a:t>
            </a:r>
            <a:r>
              <a:rPr lang="en-US" sz="1300" b="0" i="0" kern="1200" dirty="0" smtClean="0">
                <a:solidFill>
                  <a:schemeClr val="tx1"/>
                </a:solidFill>
                <a:effectLst/>
              </a:rPr>
              <a:t> the average color of multiple </a:t>
            </a:r>
            <a:r>
              <a:rPr lang="en-US" sz="1300" b="0" i="0" kern="1200" dirty="0" err="1" smtClean="0">
                <a:solidFill>
                  <a:schemeClr val="tx1"/>
                </a:solidFill>
                <a:effectLst/>
              </a:rPr>
              <a:t>textels</a:t>
            </a:r>
            <a:r>
              <a:rPr lang="en-US" sz="1300" b="0" i="0" kern="1200" dirty="0" smtClean="0">
                <a:solidFill>
                  <a:schemeClr val="tx1"/>
                </a:solidFill>
                <a:effectLst/>
              </a:rPr>
              <a:t>.</a:t>
            </a:r>
          </a:p>
          <a:p>
            <a:endParaRPr lang="sv-SE" sz="1300" b="0" i="0" kern="1200" dirty="0" smtClean="0">
              <a:solidFill>
                <a:schemeClr val="tx1"/>
              </a:solidFill>
              <a:effectLst/>
            </a:endParaRPr>
          </a:p>
          <a:p>
            <a:pPr marL="171450" indent="-171450">
              <a:buFont typeface="Arial" pitchFamily="34" charset="0"/>
              <a:buChar char="•"/>
            </a:pPr>
            <a:r>
              <a:rPr lang="en-US" sz="1300" b="1" dirty="0" smtClean="0"/>
              <a:t>Nearest-neighbor interpolation: </a:t>
            </a:r>
            <a:r>
              <a:rPr lang="en-US" sz="1300" dirty="0" smtClean="0"/>
              <a:t>fastest and crudest filtering method, large number of artifacts - texture '</a:t>
            </a:r>
            <a:r>
              <a:rPr lang="en-US" sz="1300" dirty="0" err="1" smtClean="0"/>
              <a:t>blockiness</a:t>
            </a:r>
            <a:r>
              <a:rPr lang="en-US" sz="1300" dirty="0" smtClean="0"/>
              <a:t>' during magnification, and aliasing and shimmering during </a:t>
            </a:r>
            <a:r>
              <a:rPr lang="en-US" sz="1300" dirty="0" err="1" smtClean="0"/>
              <a:t>minification</a:t>
            </a:r>
            <a:r>
              <a:rPr lang="en-US" sz="1300" dirty="0" smtClean="0"/>
              <a:t>.</a:t>
            </a:r>
          </a:p>
          <a:p>
            <a:pPr marL="0" indent="0">
              <a:buFont typeface="Arial" pitchFamily="34" charset="0"/>
              <a:buNone/>
            </a:pPr>
            <a:endParaRPr lang="en-US" sz="1300" dirty="0" smtClean="0"/>
          </a:p>
          <a:p>
            <a:pPr marL="171450" indent="-171450">
              <a:buFont typeface="Arial" pitchFamily="34" charset="0"/>
              <a:buChar char="•"/>
            </a:pPr>
            <a:r>
              <a:rPr lang="en-US" sz="1300" b="1" dirty="0" smtClean="0"/>
              <a:t>Nearest-neighbor with </a:t>
            </a:r>
            <a:r>
              <a:rPr lang="en-US" sz="1300" b="1" dirty="0" err="1" smtClean="0"/>
              <a:t>mipmapping</a:t>
            </a:r>
            <a:r>
              <a:rPr lang="en-US" sz="1300" b="1" dirty="0" smtClean="0"/>
              <a:t>:</a:t>
            </a:r>
            <a:r>
              <a:rPr lang="en-US" sz="1300" dirty="0" smtClean="0"/>
              <a:t> adds </a:t>
            </a:r>
            <a:r>
              <a:rPr lang="en-US" sz="1300" dirty="0" err="1" smtClean="0"/>
              <a:t>mipmapping</a:t>
            </a:r>
            <a:r>
              <a:rPr lang="en-US" sz="1300" dirty="0" smtClean="0"/>
              <a:t> — first the nearest </a:t>
            </a:r>
            <a:r>
              <a:rPr lang="en-US" sz="1300" dirty="0" err="1" smtClean="0"/>
              <a:t>mipmap</a:t>
            </a:r>
            <a:r>
              <a:rPr lang="en-US" sz="1300" dirty="0" smtClean="0"/>
              <a:t> level is chosen according to distance, then the nearest </a:t>
            </a:r>
            <a:r>
              <a:rPr lang="en-US" sz="1300" dirty="0" err="1" smtClean="0"/>
              <a:t>texel</a:t>
            </a:r>
            <a:r>
              <a:rPr lang="en-US" sz="1300" dirty="0" smtClean="0"/>
              <a:t> center is sampled to get the pixel color. This reduces the aliasing and shimmering significantly, but does not help with </a:t>
            </a:r>
            <a:r>
              <a:rPr lang="en-US" sz="1300" dirty="0" err="1" smtClean="0"/>
              <a:t>blockiness</a:t>
            </a:r>
            <a:r>
              <a:rPr lang="en-US" sz="1300" dirty="0" smtClean="0"/>
              <a:t>.</a:t>
            </a:r>
          </a:p>
          <a:p>
            <a:pPr marL="171450" indent="-171450">
              <a:buFont typeface="Arial" pitchFamily="34" charset="0"/>
              <a:buChar char="•"/>
            </a:pPr>
            <a:endParaRPr lang="en-US" sz="1300" dirty="0" smtClean="0"/>
          </a:p>
          <a:p>
            <a:pPr marL="171450" indent="-171450">
              <a:buFont typeface="Arial" pitchFamily="34" charset="0"/>
              <a:buChar char="•"/>
            </a:pPr>
            <a:r>
              <a:rPr lang="en-US" sz="1300" b="1" dirty="0" smtClean="0"/>
              <a:t>Bilinear filtering: </a:t>
            </a:r>
            <a:r>
              <a:rPr lang="en-US" sz="1300" dirty="0" smtClean="0"/>
              <a:t>four nearest </a:t>
            </a:r>
            <a:r>
              <a:rPr lang="en-US" sz="1300" dirty="0" err="1" smtClean="0"/>
              <a:t>texels</a:t>
            </a:r>
            <a:r>
              <a:rPr lang="en-US" sz="1300" dirty="0" smtClean="0"/>
              <a:t> to the pixel center are sampled (at the closest </a:t>
            </a:r>
            <a:r>
              <a:rPr lang="en-US" sz="1300" dirty="0" err="1" smtClean="0"/>
              <a:t>mipmap</a:t>
            </a:r>
            <a:r>
              <a:rPr lang="en-US" sz="1300" dirty="0" smtClean="0"/>
              <a:t> level), colors are combined and weighted average according to distance. Removes the '</a:t>
            </a:r>
            <a:r>
              <a:rPr lang="en-US" sz="1300" dirty="0" err="1" smtClean="0"/>
              <a:t>blockiness</a:t>
            </a:r>
            <a:r>
              <a:rPr lang="en-US" sz="1300" dirty="0" smtClean="0"/>
              <a:t>' seen during magnification.</a:t>
            </a:r>
          </a:p>
          <a:p>
            <a:pPr marL="171450" indent="-171450">
              <a:buFont typeface="Arial" pitchFamily="34" charset="0"/>
              <a:buChar char="•"/>
            </a:pPr>
            <a:endParaRPr lang="en-US" sz="1300" dirty="0" smtClean="0"/>
          </a:p>
          <a:p>
            <a:pPr marL="171450" indent="-171450">
              <a:buFont typeface="Arial" pitchFamily="34" charset="0"/>
              <a:buChar char="•"/>
            </a:pPr>
            <a:r>
              <a:rPr lang="en-US" sz="1300" b="1" dirty="0" err="1" smtClean="0"/>
              <a:t>Trilinear</a:t>
            </a:r>
            <a:r>
              <a:rPr lang="en-US" sz="1300" b="1" dirty="0" smtClean="0"/>
              <a:t> filtering: </a:t>
            </a:r>
            <a:r>
              <a:rPr lang="en-US" sz="1300" dirty="0" smtClean="0"/>
              <a:t>fixing artifact seen in </a:t>
            </a:r>
            <a:r>
              <a:rPr lang="en-US" sz="1300" dirty="0" err="1" smtClean="0"/>
              <a:t>mipmapped</a:t>
            </a:r>
            <a:r>
              <a:rPr lang="en-US" sz="1300" dirty="0" smtClean="0"/>
              <a:t> </a:t>
            </a:r>
            <a:r>
              <a:rPr lang="en-US" sz="1300" dirty="0" err="1" smtClean="0"/>
              <a:t>bilinearly</a:t>
            </a:r>
            <a:r>
              <a:rPr lang="en-US" sz="1300" dirty="0" smtClean="0"/>
              <a:t> filtered images. Texture lookup and bilinear filtering on the two closest </a:t>
            </a:r>
            <a:r>
              <a:rPr lang="en-US" sz="1300" dirty="0" err="1" smtClean="0"/>
              <a:t>mipmap</a:t>
            </a:r>
            <a:r>
              <a:rPr lang="en-US" sz="1300" dirty="0" smtClean="0"/>
              <a:t> levels (one higher and one lower quality), and then linearly interpolating the results. </a:t>
            </a:r>
          </a:p>
          <a:p>
            <a:pPr marL="171450" indent="-171450">
              <a:buFont typeface="Arial" pitchFamily="34" charset="0"/>
              <a:buChar char="•"/>
            </a:pPr>
            <a:endParaRPr lang="en-US" sz="1300" dirty="0" smtClean="0"/>
          </a:p>
          <a:p>
            <a:pPr marL="171450" indent="-171450">
              <a:buFont typeface="Arial" pitchFamily="34" charset="0"/>
              <a:buChar char="•"/>
            </a:pPr>
            <a:r>
              <a:rPr lang="en-US" sz="1300" b="1" dirty="0" smtClean="0"/>
              <a:t>Anisotropic filtering: </a:t>
            </a:r>
            <a:r>
              <a:rPr lang="en-US" sz="1300" dirty="0" smtClean="0"/>
              <a:t>highest quality. Anisotropic filtering corrects blurriness by sampling in the correct trapezoid shape according to view angle. The resulting samples are then </a:t>
            </a:r>
            <a:r>
              <a:rPr lang="en-US" sz="1300" dirty="0" err="1" smtClean="0"/>
              <a:t>trilinearly</a:t>
            </a:r>
            <a:r>
              <a:rPr lang="en-US" sz="1300" dirty="0" smtClean="0"/>
              <a:t> filtered to generate the final color. h</a:t>
            </a:r>
            <a:r>
              <a:rPr lang="en-US" sz="1300" dirty="0" smtClean="0">
                <a:hlinkClick r:id="rId3"/>
              </a:rPr>
              <a:t>ttp://www.extremetech.com/article2/0,1558,1152380,00.asp</a:t>
            </a:r>
            <a:endParaRPr lang="en-US" sz="1300" dirty="0" smtClean="0"/>
          </a:p>
          <a:p>
            <a:pPr marL="628650" lvl="1" indent="-171450">
              <a:buFont typeface="Arial" pitchFamily="34" charset="0"/>
              <a:buChar char="•"/>
            </a:pPr>
            <a:endParaRPr lang="sv-SE" sz="1300" b="0" dirty="0" smtClean="0"/>
          </a:p>
          <a:p>
            <a:r>
              <a:rPr lang="sv-SE" sz="1300" b="0" dirty="0" smtClean="0"/>
              <a:t>Read more: </a:t>
            </a:r>
            <a:r>
              <a:rPr lang="en-US" sz="1300" dirty="0" smtClean="0">
                <a:hlinkClick r:id="rId4"/>
              </a:rPr>
              <a:t>http://en.wikipedia.org/wiki/Texture_filtering</a:t>
            </a:r>
            <a:endParaRPr lang="en-US" sz="1300" dirty="0" smtClean="0">
              <a:hlinkClick r:id="rId5"/>
            </a:endParaRPr>
          </a:p>
          <a:p>
            <a:pPr marL="0" lvl="0" indent="0">
              <a:buFont typeface="Arial" pitchFamily="34" charset="0"/>
              <a:buNone/>
            </a:pPr>
            <a:endParaRPr lang="sv-SE" b="0" dirty="0" smtClean="0"/>
          </a:p>
        </p:txBody>
      </p:sp>
      <p:sp>
        <p:nvSpPr>
          <p:cNvPr id="4" name="Slide Number Placeholder 3"/>
          <p:cNvSpPr>
            <a:spLocks noGrp="1"/>
          </p:cNvSpPr>
          <p:nvPr>
            <p:ph type="sldNum" sz="quarter" idx="10"/>
          </p:nvPr>
        </p:nvSpPr>
        <p:spPr/>
        <p:txBody>
          <a:bodyPr/>
          <a:lstStyle/>
          <a:p>
            <a:fld id="{8EBF29E7-38AE-462D-8CCC-AF3832FBF264}" type="slidenum">
              <a:rPr lang="en-US" smtClean="0"/>
              <a:pPr/>
              <a:t>49</a:t>
            </a:fld>
            <a:endParaRPr lang="en-US"/>
          </a:p>
        </p:txBody>
      </p:sp>
    </p:spTree>
    <p:extLst>
      <p:ext uri="{BB962C8B-B14F-4D97-AF65-F5344CB8AC3E}">
        <p14:creationId xmlns:p14="http://schemas.microsoft.com/office/powerpoint/2010/main" val="1448519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sv-SE" sz="1200" b="0" i="0" kern="1200" dirty="0" smtClean="0">
                <a:solidFill>
                  <a:schemeClr val="tx1"/>
                </a:solidFill>
                <a:latin typeface="+mn-lt"/>
                <a:ea typeface="+mn-ea"/>
                <a:cs typeface="+mn-cs"/>
              </a:rPr>
              <a:t>The length between two points,</a:t>
            </a:r>
            <a:r>
              <a:rPr lang="sv-SE" sz="1200" b="0" i="0" kern="1200" baseline="0" dirty="0" smtClean="0">
                <a:solidFill>
                  <a:schemeClr val="tx1"/>
                </a:solidFill>
                <a:latin typeface="+mn-lt"/>
                <a:ea typeface="+mn-ea"/>
                <a:cs typeface="+mn-cs"/>
              </a:rPr>
              <a:t> or in this case the length of a Vector if you travel from the tail to the head.</a:t>
            </a:r>
            <a:endParaRPr lang="sv-SE" sz="1200" b="0" i="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i="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kern="1200" dirty="0" smtClean="0">
                <a:solidFill>
                  <a:schemeClr val="tx1"/>
                </a:solidFill>
                <a:latin typeface="+mn-lt"/>
                <a:ea typeface="+mn-ea"/>
                <a:cs typeface="+mn-cs"/>
              </a:rPr>
              <a:t>To</a:t>
            </a:r>
            <a:r>
              <a:rPr lang="en-US" sz="1200" b="0" i="0" kern="1200" baseline="0" dirty="0" smtClean="0">
                <a:solidFill>
                  <a:schemeClr val="tx1"/>
                </a:solidFill>
                <a:latin typeface="+mn-lt"/>
                <a:ea typeface="+mn-ea"/>
                <a:cs typeface="+mn-cs"/>
              </a:rPr>
              <a:t> calculate in 3D</a:t>
            </a:r>
            <a:r>
              <a:rPr lang="en-US" sz="1200" b="0" i="0" kern="1200" dirty="0" smtClean="0">
                <a:solidFill>
                  <a:schemeClr val="tx1"/>
                </a:solidFill>
                <a:latin typeface="+mn-lt"/>
                <a:ea typeface="+mn-ea"/>
                <a:cs typeface="+mn-cs"/>
              </a:rPr>
              <a:t>, just add an extra term.</a:t>
            </a:r>
          </a:p>
        </p:txBody>
      </p:sp>
      <p:sp>
        <p:nvSpPr>
          <p:cNvPr id="4" name="Slide Number Placeholder 3"/>
          <p:cNvSpPr>
            <a:spLocks noGrp="1"/>
          </p:cNvSpPr>
          <p:nvPr>
            <p:ph type="sldNum" sz="quarter" idx="10"/>
          </p:nvPr>
        </p:nvSpPr>
        <p:spPr/>
        <p:txBody>
          <a:bodyPr/>
          <a:lstStyle/>
          <a:p>
            <a:fld id="{8EBF29E7-38AE-462D-8CCC-AF3832FBF264}"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004048"/>
            <a:ext cx="5486400" cy="3454152"/>
          </a:xfrm>
          <a:prstGeom prst="rect">
            <a:avLst/>
          </a:prstGeom>
        </p:spPr>
        <p:txBody>
          <a:bodyPr/>
          <a:lstStyle/>
          <a:p>
            <a:r>
              <a:rPr lang="en-US" dirty="0" smtClean="0"/>
              <a:t>http://mrdoob.github.com/three.js/examples/webgl_materials_texture_filters.html</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50</a:t>
            </a:fld>
            <a:endParaRPr lang="en-US"/>
          </a:p>
        </p:txBody>
      </p:sp>
    </p:spTree>
    <p:extLst>
      <p:ext uri="{BB962C8B-B14F-4D97-AF65-F5344CB8AC3E}">
        <p14:creationId xmlns:p14="http://schemas.microsoft.com/office/powerpoint/2010/main" val="42325138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pPr marL="171450" indent="-171450">
              <a:buFont typeface="Arial" pitchFamily="34" charset="0"/>
              <a:buChar char="•"/>
            </a:pPr>
            <a:r>
              <a:rPr lang="en-US" sz="1200" b="0" i="0" kern="1200" dirty="0" smtClean="0">
                <a:solidFill>
                  <a:schemeClr val="tx1"/>
                </a:solidFill>
                <a:effectLst/>
                <a:latin typeface="+mn-lt"/>
                <a:ea typeface="+mn-ea"/>
                <a:cs typeface="+mn-cs"/>
              </a:rPr>
              <a:t>Collection of six separate squares </a:t>
            </a:r>
          </a:p>
          <a:p>
            <a:pPr marL="171450" indent="-171450">
              <a:buFont typeface="Arial" pitchFamily="34" charset="0"/>
              <a:buChar char="•"/>
            </a:pPr>
            <a:r>
              <a:rPr lang="en-US" sz="1200" b="0" i="0" kern="1200" dirty="0" smtClean="0">
                <a:solidFill>
                  <a:schemeClr val="tx1"/>
                </a:solidFill>
                <a:effectLst/>
                <a:latin typeface="+mn-lt"/>
                <a:ea typeface="+mn-ea"/>
                <a:cs typeface="+mn-cs"/>
              </a:rPr>
              <a:t>Textures that are put onto the faces of an imaginary cube.</a:t>
            </a:r>
          </a:p>
          <a:p>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51</a:t>
            </a:fld>
            <a:endParaRPr lang="en-US"/>
          </a:p>
        </p:txBody>
      </p:sp>
    </p:spTree>
    <p:extLst>
      <p:ext uri="{BB962C8B-B14F-4D97-AF65-F5344CB8AC3E}">
        <p14:creationId xmlns:p14="http://schemas.microsoft.com/office/powerpoint/2010/main" val="9376942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004048"/>
            <a:ext cx="5486400" cy="3454152"/>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8EBF29E7-38AE-462D-8CCC-AF3832FBF264}" type="slidenum">
              <a:rPr lang="en-US" smtClean="0"/>
              <a:pPr/>
              <a:t>52</a:t>
            </a:fld>
            <a:endParaRPr lang="en-US"/>
          </a:p>
        </p:txBody>
      </p:sp>
    </p:spTree>
    <p:extLst>
      <p:ext uri="{BB962C8B-B14F-4D97-AF65-F5344CB8AC3E}">
        <p14:creationId xmlns:p14="http://schemas.microsoft.com/office/powerpoint/2010/main" val="35265174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004048"/>
            <a:ext cx="5486400" cy="3454152"/>
          </a:xfrm>
          <a:prstGeom prst="rect">
            <a:avLst/>
          </a:prstGeom>
        </p:spPr>
        <p:txBody>
          <a:bodyPr/>
          <a:lstStyle/>
          <a:p>
            <a:r>
              <a:rPr lang="sv-SE" dirty="0" smtClean="0"/>
              <a:t>In this demo</a:t>
            </a:r>
            <a:r>
              <a:rPr lang="sv-SE" baseline="0" dirty="0" smtClean="0"/>
              <a:t> I show my first try with shaders. We go through the source and I explain a little more about each part. Other subjects I talk about is for example Ray-casting, Texture Filtering, Procedural content, Lighting, Sky boxes, Materials, Perlin noise and Fog. It’s all there!</a:t>
            </a:r>
            <a:endParaRPr lang="en-US" dirty="0" smtClean="0"/>
          </a:p>
          <a:p>
            <a:endParaRPr lang="en-US" dirty="0" smtClean="0"/>
          </a:p>
          <a:p>
            <a:r>
              <a:rPr lang="en-US" dirty="0" smtClean="0">
                <a:hlinkClick r:id="rId3"/>
              </a:rPr>
              <a:t>http://inear.se/city/demo1</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53</a:t>
            </a:fld>
            <a:endParaRPr lang="en-US"/>
          </a:p>
        </p:txBody>
      </p:sp>
    </p:spTree>
    <p:extLst>
      <p:ext uri="{BB962C8B-B14F-4D97-AF65-F5344CB8AC3E}">
        <p14:creationId xmlns:p14="http://schemas.microsoft.com/office/powerpoint/2010/main" val="20872596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004048"/>
            <a:ext cx="5486400" cy="3454152"/>
          </a:xfrm>
          <a:prstGeom prst="rect">
            <a:avLst/>
          </a:prstGeom>
        </p:spPr>
        <p:txBody>
          <a:bodyPr/>
          <a:lstStyle/>
          <a:p>
            <a:r>
              <a:rPr lang="sv-SE" dirty="0" smtClean="0"/>
              <a:t>Just touching the subject.</a:t>
            </a:r>
            <a:r>
              <a:rPr lang="sv-SE" baseline="0" dirty="0" smtClean="0"/>
              <a:t> It’s very specific for the actual framework how it’s implemented. Both Unity and Away3D have built in support for animation controllers.</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54</a:t>
            </a:fld>
            <a:endParaRPr lang="en-US"/>
          </a:p>
        </p:txBody>
      </p:sp>
    </p:spTree>
    <p:extLst>
      <p:ext uri="{BB962C8B-B14F-4D97-AF65-F5344CB8AC3E}">
        <p14:creationId xmlns:p14="http://schemas.microsoft.com/office/powerpoint/2010/main" val="29138400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r>
              <a:rPr lang="sv-SE" dirty="0" smtClean="0"/>
              <a:t>Experiment of mine using bones and animation controller in Away3D Broomstick, vertex displacement and ”texture coordinate transform”. This demo</a:t>
            </a:r>
            <a:r>
              <a:rPr lang="sv-SE" baseline="0" dirty="0" smtClean="0"/>
              <a:t> require Flash Player 11 (incubator-build), with support for molehill. Can be downloaded here: </a:t>
            </a:r>
            <a:r>
              <a:rPr lang="en-US" dirty="0" smtClean="0">
                <a:hlinkClick r:id="rId3"/>
              </a:rPr>
              <a:t>http://labs.adobe.com/downloads/flashplatformruntimes_incubator.html</a:t>
            </a:r>
            <a:endParaRPr lang="en-US" dirty="0" smtClean="0"/>
          </a:p>
          <a:p>
            <a:endParaRPr lang="sv-SE" dirty="0" smtClean="0"/>
          </a:p>
          <a:p>
            <a:r>
              <a:rPr lang="en-US" dirty="0" smtClean="0">
                <a:hlinkClick r:id="rId4"/>
              </a:rPr>
              <a:t>http://www.inear.se/offpiste/demo4</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55</a:t>
            </a:fld>
            <a:endParaRPr lang="en-US"/>
          </a:p>
        </p:txBody>
      </p:sp>
    </p:spTree>
    <p:extLst>
      <p:ext uri="{BB962C8B-B14F-4D97-AF65-F5344CB8AC3E}">
        <p14:creationId xmlns:p14="http://schemas.microsoft.com/office/powerpoint/2010/main" val="24096234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004048"/>
            <a:ext cx="5486400" cy="3454152"/>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56</a:t>
            </a:fld>
            <a:endParaRPr lang="en-US"/>
          </a:p>
        </p:txBody>
      </p:sp>
    </p:spTree>
    <p:extLst>
      <p:ext uri="{BB962C8B-B14F-4D97-AF65-F5344CB8AC3E}">
        <p14:creationId xmlns:p14="http://schemas.microsoft.com/office/powerpoint/2010/main" val="3940785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r>
              <a:rPr lang="sv-SE" sz="1200" b="0" i="0" kern="1200" dirty="0" smtClean="0">
                <a:solidFill>
                  <a:schemeClr val="tx1"/>
                </a:solidFill>
                <a:effectLst/>
                <a:ea typeface="+mn-ea"/>
                <a:cs typeface="+mn-cs"/>
              </a:rPr>
              <a:t>A lot of text I now, but there is a lot of parameters.</a:t>
            </a:r>
          </a:p>
          <a:p>
            <a:endParaRPr lang="sv-SE" sz="1200" b="0" i="0" kern="1200" dirty="0" smtClean="0">
              <a:solidFill>
                <a:schemeClr val="tx1"/>
              </a:solidFill>
              <a:effectLst/>
              <a:ea typeface="+mn-ea"/>
              <a:cs typeface="+mn-cs"/>
            </a:endParaRPr>
          </a:p>
          <a:p>
            <a:pPr marL="171450" indent="-171450">
              <a:buFont typeface="Arial" pitchFamily="34" charset="0"/>
              <a:buChar char="•"/>
            </a:pPr>
            <a:r>
              <a:rPr lang="en-US" sz="1200" b="0" i="0" kern="1200" dirty="0" smtClean="0">
                <a:solidFill>
                  <a:schemeClr val="tx1"/>
                </a:solidFill>
                <a:effectLst/>
                <a:ea typeface="+mn-ea"/>
                <a:cs typeface="+mn-cs"/>
              </a:rPr>
              <a:t>Emissive color is similar to ambient color, except that it does not require that any light be in the picture.</a:t>
            </a:r>
          </a:p>
          <a:p>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57</a:t>
            </a:fld>
            <a:endParaRPr lang="en-US"/>
          </a:p>
        </p:txBody>
      </p:sp>
    </p:spTree>
    <p:extLst>
      <p:ext uri="{BB962C8B-B14F-4D97-AF65-F5344CB8AC3E}">
        <p14:creationId xmlns:p14="http://schemas.microsoft.com/office/powerpoint/2010/main" val="20830164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004048"/>
            <a:ext cx="5486400" cy="3454152"/>
          </a:xfrm>
          <a:prstGeom prst="rect">
            <a:avLst/>
          </a:prstGeom>
        </p:spPr>
        <p:txBody>
          <a:bodyPr/>
          <a:lstStyle/>
          <a:p>
            <a:r>
              <a:rPr lang="sv-SE" dirty="0" smtClean="0"/>
              <a:t>A picture from wikipedia</a:t>
            </a:r>
            <a:r>
              <a:rPr lang="sv-SE" baseline="0" dirty="0" smtClean="0"/>
              <a:t> to show the combination of some of the parameters.</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58</a:t>
            </a:fld>
            <a:endParaRPr lang="en-US"/>
          </a:p>
        </p:txBody>
      </p:sp>
    </p:spTree>
    <p:extLst>
      <p:ext uri="{BB962C8B-B14F-4D97-AF65-F5344CB8AC3E}">
        <p14:creationId xmlns:p14="http://schemas.microsoft.com/office/powerpoint/2010/main" val="2229921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In expensive order.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hlinkClick r:id="rId3"/>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http://unity3d.com/support/documentation/Components/shader-NormalFamily.html</a:t>
            </a:r>
            <a:endParaRPr lang="en-US" dirty="0" smtClean="0"/>
          </a:p>
          <a:p>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59</a:t>
            </a:fld>
            <a:endParaRPr lang="en-US"/>
          </a:p>
        </p:txBody>
      </p:sp>
    </p:spTree>
    <p:extLst>
      <p:ext uri="{BB962C8B-B14F-4D97-AF65-F5344CB8AC3E}">
        <p14:creationId xmlns:p14="http://schemas.microsoft.com/office/powerpoint/2010/main" val="2051873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normAutofit/>
          </a:bodyPr>
          <a:lstStyle/>
          <a:p>
            <a:pPr marL="0" indent="0">
              <a:buFont typeface="Arial" pitchFamily="34" charset="0"/>
              <a:buNone/>
            </a:pPr>
            <a:r>
              <a:rPr lang="sv-SE" sz="1200" b="0" i="0" kern="1200" dirty="0" smtClean="0">
                <a:solidFill>
                  <a:schemeClr val="tx1"/>
                </a:solidFill>
                <a:latin typeface="+mn-lt"/>
                <a:ea typeface="+mn-ea"/>
                <a:cs typeface="+mn-cs"/>
              </a:rPr>
              <a:t>To find</a:t>
            </a:r>
            <a:r>
              <a:rPr lang="sv-SE" sz="1200" b="0" i="0" kern="1200" baseline="0" dirty="0" smtClean="0">
                <a:solidFill>
                  <a:schemeClr val="tx1"/>
                </a:solidFill>
                <a:latin typeface="+mn-lt"/>
                <a:ea typeface="+mn-ea"/>
                <a:cs typeface="+mn-cs"/>
              </a:rPr>
              <a:t> out where the sum of some vector is located.</a:t>
            </a:r>
            <a:endParaRPr lang="sv-SE" sz="1200" b="0" i="0" kern="1200" dirty="0" smtClean="0">
              <a:solidFill>
                <a:schemeClr val="tx1"/>
              </a:solidFill>
              <a:latin typeface="+mn-lt"/>
              <a:ea typeface="+mn-ea"/>
              <a:cs typeface="+mn-cs"/>
            </a:endParaRPr>
          </a:p>
          <a:p>
            <a:pPr marL="0" indent="0">
              <a:buFont typeface="Arial" pitchFamily="34" charset="0"/>
              <a:buNone/>
            </a:pPr>
            <a:endParaRPr lang="en-US" sz="1200" b="0" i="0" kern="1200" dirty="0" smtClean="0">
              <a:solidFill>
                <a:schemeClr val="tx1"/>
              </a:solidFill>
              <a:latin typeface="+mn-lt"/>
              <a:ea typeface="+mn-ea"/>
              <a:cs typeface="+mn-cs"/>
            </a:endParaRPr>
          </a:p>
          <a:p>
            <a:pPr marL="171450" indent="-171450">
              <a:buFont typeface="Arial" pitchFamily="34" charset="0"/>
              <a:buChar char="•"/>
            </a:pPr>
            <a:r>
              <a:rPr lang="en-US" sz="1200" b="0" i="0" kern="1200" dirty="0" smtClean="0">
                <a:solidFill>
                  <a:schemeClr val="tx1"/>
                </a:solidFill>
                <a:latin typeface="+mn-lt"/>
                <a:ea typeface="+mn-ea"/>
                <a:cs typeface="+mn-cs"/>
              </a:rPr>
              <a:t>To add it graphically, you put the tail of one vector at the head of the other.</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kern="1200" dirty="0" smtClean="0">
                <a:solidFill>
                  <a:schemeClr val="tx1"/>
                </a:solidFill>
                <a:latin typeface="+mn-lt"/>
                <a:ea typeface="+mn-ea"/>
                <a:cs typeface="+mn-cs"/>
              </a:rPr>
              <a:t>Just like scalar addition, the order that you add the vectors does not matter.</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kern="1200" dirty="0" smtClean="0">
                <a:solidFill>
                  <a:schemeClr val="tx1"/>
                </a:solidFill>
                <a:latin typeface="+mn-lt"/>
                <a:ea typeface="+mn-ea"/>
                <a:cs typeface="+mn-cs"/>
              </a:rPr>
              <a:t>To</a:t>
            </a:r>
            <a:r>
              <a:rPr lang="en-US" sz="1200" b="0" i="0" kern="1200" baseline="0" dirty="0" smtClean="0">
                <a:solidFill>
                  <a:schemeClr val="tx1"/>
                </a:solidFill>
                <a:latin typeface="+mn-lt"/>
                <a:ea typeface="+mn-ea"/>
                <a:cs typeface="+mn-cs"/>
              </a:rPr>
              <a:t> calculate in 3d</a:t>
            </a:r>
            <a:r>
              <a:rPr lang="en-US" sz="1200" b="0" i="0" kern="1200" dirty="0" smtClean="0">
                <a:solidFill>
                  <a:schemeClr val="tx1"/>
                </a:solidFill>
                <a:latin typeface="+mn-lt"/>
                <a:ea typeface="+mn-ea"/>
                <a:cs typeface="+mn-cs"/>
              </a:rPr>
              <a:t>, just add an extra term.</a:t>
            </a:r>
            <a:endParaRPr lang="en-US" sz="1200" b="0" i="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EBF29E7-38AE-462D-8CCC-AF3832FBF264}"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r>
              <a:rPr lang="en-US" sz="1200" b="0" i="0" kern="1200" dirty="0" smtClean="0">
                <a:effectLst/>
              </a:rPr>
              <a:t>You must specify </a:t>
            </a:r>
            <a:r>
              <a:rPr lang="en-US" sz="1200" b="0" i="0" kern="1200" dirty="0" err="1" smtClean="0">
                <a:effectLst/>
              </a:rPr>
              <a:t>normals</a:t>
            </a:r>
            <a:r>
              <a:rPr lang="en-US" sz="1200" b="0" i="0" kern="1200" dirty="0" smtClean="0">
                <a:effectLst/>
              </a:rPr>
              <a:t>, or generate them automatically, along with your geometry.</a:t>
            </a:r>
          </a:p>
          <a:p>
            <a:r>
              <a:rPr lang="en-US" sz="1200" b="0" i="0" kern="1200" dirty="0" smtClean="0">
                <a:effectLst/>
              </a:rPr>
              <a:t>You can obtain more correct lighting with a higher surface approximation, or by using </a:t>
            </a:r>
            <a:r>
              <a:rPr lang="en-US" sz="1200" b="0" i="0" kern="1200" dirty="0" smtClean="0">
                <a:effectLst/>
                <a:hlinkClick r:id="rId3"/>
              </a:rPr>
              <a:t>light maps</a:t>
            </a:r>
            <a:r>
              <a:rPr lang="en-US" sz="1200" b="0" i="0" kern="1200" dirty="0" smtClean="0">
                <a:effectLst/>
              </a:rPr>
              <a:t>.</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60</a:t>
            </a:fld>
            <a:endParaRPr lang="en-US"/>
          </a:p>
        </p:txBody>
      </p:sp>
    </p:spTree>
    <p:extLst>
      <p:ext uri="{BB962C8B-B14F-4D97-AF65-F5344CB8AC3E}">
        <p14:creationId xmlns:p14="http://schemas.microsoft.com/office/powerpoint/2010/main" val="15943240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004048"/>
            <a:ext cx="5486400" cy="3454152"/>
          </a:xfrm>
          <a:prstGeom prst="rect">
            <a:avLst/>
          </a:prstGeom>
        </p:spPr>
        <p:txBody>
          <a:bodyPr/>
          <a:lstStyle/>
          <a:p>
            <a:r>
              <a:rPr lang="sv-SE" sz="1200" b="0" i="0" kern="1200" dirty="0" smtClean="0">
                <a:solidFill>
                  <a:schemeClr val="tx1"/>
                </a:solidFill>
                <a:effectLst/>
                <a:latin typeface="+mn-lt"/>
                <a:ea typeface="+mn-ea"/>
                <a:cs typeface="+mn-cs"/>
              </a:rPr>
              <a:t>Phong uses interpolated normals on each pixel. Gouraud onl</a:t>
            </a:r>
            <a:r>
              <a:rPr lang="sv-SE" sz="1200" b="0" i="0" kern="1200" baseline="0" dirty="0" smtClean="0">
                <a:solidFill>
                  <a:schemeClr val="tx1"/>
                </a:solidFill>
                <a:effectLst/>
                <a:latin typeface="+mn-lt"/>
                <a:ea typeface="+mn-ea"/>
                <a:cs typeface="+mn-cs"/>
              </a:rPr>
              <a:t>y uses normals on each vertex when calculating the light on each triangle.</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61</a:t>
            </a:fld>
            <a:endParaRPr lang="en-US"/>
          </a:p>
        </p:txBody>
      </p:sp>
    </p:spTree>
    <p:extLst>
      <p:ext uri="{BB962C8B-B14F-4D97-AF65-F5344CB8AC3E}">
        <p14:creationId xmlns:p14="http://schemas.microsoft.com/office/powerpoint/2010/main" val="24029287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r>
              <a:rPr lang="en-US" sz="1200" b="0" i="0" kern="1200" dirty="0" smtClean="0">
                <a:solidFill>
                  <a:schemeClr val="tx1"/>
                </a:solidFill>
                <a:effectLst/>
                <a:latin typeface="+mn-lt"/>
                <a:ea typeface="+mn-ea"/>
                <a:cs typeface="+mn-cs"/>
              </a:rPr>
              <a:t>Realtime shadows are cool, but needs some time to calculate. There is different</a:t>
            </a:r>
            <a:r>
              <a:rPr lang="en-US" sz="1200" b="0" i="0" kern="1200" baseline="0" dirty="0" smtClean="0">
                <a:solidFill>
                  <a:schemeClr val="tx1"/>
                </a:solidFill>
                <a:effectLst/>
                <a:latin typeface="+mn-lt"/>
                <a:ea typeface="+mn-ea"/>
                <a:cs typeface="+mn-cs"/>
              </a:rPr>
              <a:t> techniques with different performance. See what kind of shadows available in your framework of choice.</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Stencil buffer: The basic algorithm is to calculate a "shadow volume". Cull the back faces of the shadow volume and render the front faces into the stencil buffer</a:t>
            </a:r>
            <a:r>
              <a:rPr lang="en-US" sz="1200" b="0" i="0" kern="1200" baseline="0" dirty="0" smtClean="0">
                <a:solidFill>
                  <a:schemeClr val="tx1"/>
                </a:solidFill>
                <a:effectLst/>
                <a:latin typeface="+mn-lt"/>
                <a:ea typeface="+mn-ea"/>
                <a:cs typeface="+mn-cs"/>
              </a:rPr>
              <a:t> while </a:t>
            </a:r>
            <a:r>
              <a:rPr lang="en-US" sz="1200" b="0" i="0" kern="1200" dirty="0" smtClean="0">
                <a:solidFill>
                  <a:schemeClr val="tx1"/>
                </a:solidFill>
                <a:effectLst/>
                <a:latin typeface="+mn-lt"/>
                <a:ea typeface="+mn-ea"/>
                <a:cs typeface="+mn-cs"/>
              </a:rPr>
              <a:t>inverting the stencil values.</a:t>
            </a:r>
            <a:r>
              <a:rPr lang="en-US" sz="1200" b="0" i="0" kern="1200" baseline="0" dirty="0" smtClean="0">
                <a:solidFill>
                  <a:schemeClr val="tx1"/>
                </a:solidFill>
                <a:effectLst/>
                <a:latin typeface="+mn-lt"/>
                <a:ea typeface="+mn-ea"/>
                <a:cs typeface="+mn-cs"/>
              </a:rPr>
              <a:t> The data left is the shadowed parts.</a:t>
            </a:r>
            <a:endParaRPr lang="en-US" sz="1200" b="0" i="0" kern="1200" dirty="0" smtClean="0">
              <a:solidFill>
                <a:schemeClr val="tx1"/>
              </a:solidFill>
              <a:effectLst/>
              <a:latin typeface="+mn-lt"/>
              <a:ea typeface="+mn-ea"/>
              <a:cs typeface="+mn-cs"/>
            </a:endParaRPr>
          </a:p>
          <a:p>
            <a:endParaRPr lang="sv-SE"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sv-SE" sz="1200" b="0" i="0" kern="1200" dirty="0" smtClean="0">
                <a:solidFill>
                  <a:schemeClr val="tx1"/>
                </a:solidFill>
                <a:effectLst/>
                <a:latin typeface="+mn-lt"/>
                <a:ea typeface="+mn-ea"/>
                <a:cs typeface="+mn-cs"/>
              </a:rPr>
              <a:t>WebGl-demo: </a:t>
            </a:r>
            <a:r>
              <a:rPr lang="en-US" dirty="0" smtClean="0">
                <a:hlinkClick r:id="rId3"/>
              </a:rPr>
              <a:t>http://gomo.se/webgl/webgl_stencilLensFlare.html</a:t>
            </a:r>
            <a:endParaRPr lang="sv-SE" sz="1200" b="0" i="0" kern="1200" dirty="0" smtClean="0">
              <a:solidFill>
                <a:schemeClr val="tx1"/>
              </a:solidFill>
              <a:effectLst/>
              <a:latin typeface="+mn-lt"/>
              <a:ea typeface="+mn-ea"/>
              <a:cs typeface="+mn-cs"/>
            </a:endParaRPr>
          </a:p>
          <a:p>
            <a:endParaRPr lang="sv-SE" sz="1200" b="0" i="0" kern="1200" dirty="0" smtClean="0">
              <a:solidFill>
                <a:schemeClr val="tx1"/>
              </a:solidFill>
              <a:effectLst/>
              <a:latin typeface="+mn-lt"/>
              <a:ea typeface="+mn-ea"/>
              <a:cs typeface="+mn-cs"/>
            </a:endParaRPr>
          </a:p>
          <a:p>
            <a:r>
              <a:rPr lang="sv-SE" sz="1200" b="0" i="0" kern="1200" dirty="0" smtClean="0">
                <a:solidFill>
                  <a:schemeClr val="tx1"/>
                </a:solidFill>
                <a:effectLst/>
                <a:latin typeface="+mn-lt"/>
                <a:ea typeface="+mn-ea"/>
                <a:cs typeface="+mn-cs"/>
              </a:rPr>
              <a:t>Read more:</a:t>
            </a:r>
          </a:p>
          <a:p>
            <a:r>
              <a:rPr lang="en-US" dirty="0" smtClean="0">
                <a:hlinkClick r:id="rId4"/>
              </a:rPr>
              <a:t>http://www.devmaster.net/articles/shadows/</a:t>
            </a:r>
            <a:endParaRPr lang="en-US" sz="1200" b="0" i="0" kern="1200" dirty="0" smtClean="0">
              <a:solidFill>
                <a:schemeClr val="tx1"/>
              </a:solidFill>
              <a:effectLst/>
              <a:latin typeface="+mn-lt"/>
              <a:ea typeface="+mn-ea"/>
              <a:cs typeface="+mn-cs"/>
            </a:endParaRPr>
          </a:p>
          <a:p>
            <a:r>
              <a:rPr lang="en-US" dirty="0" smtClean="0">
                <a:hlinkClick r:id="rId5"/>
              </a:rPr>
              <a:t>http://en.wikipedia.org/wiki/Shadow_volume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62</a:t>
            </a:fld>
            <a:endParaRPr lang="en-US"/>
          </a:p>
        </p:txBody>
      </p:sp>
    </p:spTree>
    <p:extLst>
      <p:ext uri="{BB962C8B-B14F-4D97-AF65-F5344CB8AC3E}">
        <p14:creationId xmlns:p14="http://schemas.microsoft.com/office/powerpoint/2010/main" val="29702029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r>
              <a:rPr lang="sv-SE" dirty="0" smtClean="0"/>
              <a:t>For many lights and complex scenes, read more about Deferred shading: Complex lights, </a:t>
            </a:r>
            <a:r>
              <a:rPr lang="en-US" sz="1200" kern="1200" dirty="0" smtClean="0">
                <a:solidFill>
                  <a:schemeClr val="tx1"/>
                </a:solidFill>
                <a:effectLst/>
              </a:rPr>
              <a:t>g-buffer, incorrect </a:t>
            </a:r>
            <a:r>
              <a:rPr lang="en-US" sz="1200" u="none" strike="noStrike" kern="1200" dirty="0" smtClean="0">
                <a:solidFill>
                  <a:schemeClr val="tx1"/>
                </a:solidFill>
                <a:effectLst/>
                <a:hlinkClick r:id="rId3" tooltip="Anti-aliasing"/>
              </a:rPr>
              <a:t>anti-aliasing</a:t>
            </a:r>
            <a:r>
              <a:rPr lang="en-US" sz="1200" u="none" strike="noStrike" kern="1200" dirty="0" smtClean="0">
                <a:solidFill>
                  <a:schemeClr val="tx1"/>
                </a:solidFill>
                <a:effectLst/>
              </a:rPr>
              <a:t>, Advanced scenes, not </a:t>
            </a:r>
            <a:r>
              <a:rPr lang="en-US" sz="1200" kern="1200" dirty="0" smtClean="0">
                <a:solidFill>
                  <a:schemeClr val="tx1"/>
                </a:solidFill>
                <a:effectLst/>
              </a:rPr>
              <a:t>supporting transparency: </a:t>
            </a:r>
            <a:r>
              <a:rPr lang="en-US" dirty="0" smtClean="0">
                <a:hlinkClick r:id="rId4"/>
              </a:rPr>
              <a:t>http://en.wikipedia.org/wiki/Deferred_shading</a:t>
            </a:r>
            <a:endParaRPr lang="en-US" dirty="0" smtClean="0"/>
          </a:p>
          <a:p>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63</a:t>
            </a:fld>
            <a:endParaRPr lang="en-US"/>
          </a:p>
        </p:txBody>
      </p:sp>
    </p:spTree>
    <p:extLst>
      <p:ext uri="{BB962C8B-B14F-4D97-AF65-F5344CB8AC3E}">
        <p14:creationId xmlns:p14="http://schemas.microsoft.com/office/powerpoint/2010/main" val="184747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r>
              <a:rPr lang="sv-SE" dirty="0" smtClean="0"/>
              <a:t>Demo of shadows</a:t>
            </a:r>
            <a:r>
              <a:rPr lang="sv-SE" baseline="0" dirty="0" smtClean="0"/>
              <a:t> in Unity3D. Turn on and off </a:t>
            </a:r>
            <a:r>
              <a:rPr lang="sv-SE" dirty="0" smtClean="0"/>
              <a:t>lightmapping</a:t>
            </a:r>
            <a:r>
              <a:rPr lang="sv-SE" baseline="0" dirty="0" smtClean="0"/>
              <a:t> and realtime shadows (depth shadow mapping)</a:t>
            </a:r>
            <a:r>
              <a:rPr lang="sv-SE" dirty="0" smtClean="0"/>
              <a:t> .</a:t>
            </a:r>
            <a:r>
              <a:rPr lang="sv-SE" baseline="0" dirty="0" smtClean="0"/>
              <a:t> See the difference with </a:t>
            </a:r>
            <a:r>
              <a:rPr lang="sv-SE" dirty="0" smtClean="0"/>
              <a:t>soft/hard shadows.</a:t>
            </a:r>
          </a:p>
          <a:p>
            <a:endParaRPr lang="sv-SE" dirty="0" smtClean="0"/>
          </a:p>
          <a:p>
            <a:r>
              <a:rPr lang="en-US" dirty="0" smtClean="0">
                <a:hlinkClick r:id="rId3"/>
              </a:rPr>
              <a:t>http://inear.se/slide_demos/shadows2/</a:t>
            </a:r>
            <a:endParaRPr lang="en-US" dirty="0" smtClean="0"/>
          </a:p>
          <a:p>
            <a:endParaRPr lang="sv-SE" dirty="0" smtClean="0"/>
          </a:p>
          <a:p>
            <a:r>
              <a:rPr lang="sv-SE" dirty="0" smtClean="0"/>
              <a:t>Read more: </a:t>
            </a:r>
            <a:r>
              <a:rPr lang="en-US" dirty="0" smtClean="0">
                <a:hlinkClick r:id="rId4"/>
              </a:rPr>
              <a:t>http://www.peroxide.dk/papers/realtimesoftshadows.pdf</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64</a:t>
            </a:fld>
            <a:endParaRPr lang="en-US"/>
          </a:p>
        </p:txBody>
      </p:sp>
    </p:spTree>
    <p:extLst>
      <p:ext uri="{BB962C8B-B14F-4D97-AF65-F5344CB8AC3E}">
        <p14:creationId xmlns:p14="http://schemas.microsoft.com/office/powerpoint/2010/main" val="34665533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004048"/>
            <a:ext cx="5486400" cy="3454152"/>
          </a:xfrm>
          <a:prstGeom prst="rect">
            <a:avLst/>
          </a:prstGeom>
        </p:spPr>
        <p:txBody>
          <a:bodyPr/>
          <a:lstStyle/>
          <a:p>
            <a:r>
              <a:rPr lang="sv-SE" dirty="0" smtClean="0"/>
              <a:t>LDR = Low Dynamic Range</a:t>
            </a:r>
          </a:p>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HDR = High Dynamic Range</a:t>
            </a:r>
            <a:endParaRPr lang="en-US" dirty="0" smtClean="0"/>
          </a:p>
          <a:p>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65</a:t>
            </a:fld>
            <a:endParaRPr lang="en-US"/>
          </a:p>
        </p:txBody>
      </p:sp>
    </p:spTree>
    <p:extLst>
      <p:ext uri="{BB962C8B-B14F-4D97-AF65-F5344CB8AC3E}">
        <p14:creationId xmlns:p14="http://schemas.microsoft.com/office/powerpoint/2010/main" val="7307638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004048"/>
            <a:ext cx="5486400" cy="3454152"/>
          </a:xfrm>
          <a:prstGeom prst="rect">
            <a:avLst/>
          </a:prstGeom>
        </p:spPr>
        <p:txBody>
          <a:bodyPr/>
          <a:lstStyle/>
          <a:p>
            <a:r>
              <a:rPr lang="sv-SE" dirty="0" smtClean="0"/>
              <a:t>Some examples of effects applyed to the hole screen.</a:t>
            </a:r>
            <a:r>
              <a:rPr lang="sv-SE" baseline="0" dirty="0" smtClean="0"/>
              <a:t> You can, as with Depth Of Field, use the depth-buffer here as well.</a:t>
            </a:r>
          </a:p>
          <a:p>
            <a:endParaRPr lang="sv-S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SSAO = Screen</a:t>
            </a:r>
            <a:r>
              <a:rPr lang="sv-SE" baseline="0" dirty="0" smtClean="0"/>
              <a:t> Space Ambient Occlusion = Post process image fx. </a:t>
            </a:r>
            <a:r>
              <a:rPr lang="en-US" dirty="0" smtClean="0"/>
              <a:t>Depth</a:t>
            </a:r>
            <a:r>
              <a:rPr lang="en-US" baseline="0" dirty="0" smtClean="0"/>
              <a:t> </a:t>
            </a:r>
            <a:r>
              <a:rPr lang="en-US" dirty="0" smtClean="0"/>
              <a:t>map-based diffuse shading </a:t>
            </a:r>
            <a:r>
              <a:rPr lang="en-US" dirty="0" smtClean="0">
                <a:hlinkClick r:id="rId3"/>
              </a:rPr>
              <a:t>http://www.fuelyourmotionography.com/ambient-occlusion/</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66</a:t>
            </a:fld>
            <a:endParaRPr lang="en-US"/>
          </a:p>
        </p:txBody>
      </p:sp>
    </p:spTree>
    <p:extLst>
      <p:ext uri="{BB962C8B-B14F-4D97-AF65-F5344CB8AC3E}">
        <p14:creationId xmlns:p14="http://schemas.microsoft.com/office/powerpoint/2010/main" val="28137926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004048"/>
            <a:ext cx="5486400" cy="3454152"/>
          </a:xfrm>
          <a:prstGeom prst="rect">
            <a:avLst/>
          </a:prstGeom>
        </p:spPr>
        <p:txBody>
          <a:bodyPr/>
          <a:lstStyle/>
          <a:p>
            <a:r>
              <a:rPr lang="sv-SE" dirty="0" smtClean="0"/>
              <a:t>Just saying</a:t>
            </a:r>
            <a:r>
              <a:rPr lang="sv-SE" baseline="0" dirty="0" smtClean="0"/>
              <a:t> there is physics enginges in 3D-frameworks. I don’t dig deeper than that for now.</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67</a:t>
            </a:fld>
            <a:endParaRPr lang="en-US"/>
          </a:p>
        </p:txBody>
      </p:sp>
    </p:spTree>
    <p:extLst>
      <p:ext uri="{BB962C8B-B14F-4D97-AF65-F5344CB8AC3E}">
        <p14:creationId xmlns:p14="http://schemas.microsoft.com/office/powerpoint/2010/main" val="38214981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004048"/>
            <a:ext cx="5486400" cy="3454152"/>
          </a:xfrm>
          <a:prstGeom prst="rect">
            <a:avLst/>
          </a:prstGeom>
        </p:spPr>
        <p:txBody>
          <a:bodyPr/>
          <a:lstStyle/>
          <a:p>
            <a:r>
              <a:rPr lang="sv-SE" dirty="0" smtClean="0"/>
              <a:t>An excellent opportunity</a:t>
            </a:r>
            <a:r>
              <a:rPr lang="sv-SE" baseline="0" dirty="0" smtClean="0"/>
              <a:t> to show of a little demo I made to try the physics-engine. The rider has a ”dummie-ball” that slides on the ramp. To gain speed I add a force to the ball in the right position.</a:t>
            </a:r>
          </a:p>
          <a:p>
            <a:endParaRPr lang="sv-SE" baseline="0" dirty="0" smtClean="0"/>
          </a:p>
          <a:p>
            <a:r>
              <a:rPr lang="en-US" dirty="0" smtClean="0">
                <a:hlinkClick r:id="rId3"/>
              </a:rPr>
              <a:t>http://inear.se/slide_demos/skate/</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68</a:t>
            </a:fld>
            <a:endParaRPr lang="en-US"/>
          </a:p>
        </p:txBody>
      </p:sp>
    </p:spTree>
    <p:extLst>
      <p:ext uri="{BB962C8B-B14F-4D97-AF65-F5344CB8AC3E}">
        <p14:creationId xmlns:p14="http://schemas.microsoft.com/office/powerpoint/2010/main" val="30388344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004048"/>
            <a:ext cx="5486400" cy="3454152"/>
          </a:xfrm>
          <a:prstGeom prst="rect">
            <a:avLst/>
          </a:prstGeom>
        </p:spPr>
        <p:txBody>
          <a:bodyPr/>
          <a:lstStyle/>
          <a:p>
            <a:r>
              <a:rPr lang="sv-SE" dirty="0" smtClean="0"/>
              <a:t>All these frameworks.</a:t>
            </a:r>
            <a:r>
              <a:rPr lang="sv-SE" baseline="0" dirty="0" smtClean="0"/>
              <a:t> It can be hard to choose a way when the choice is free and totally up to you. Think wide, and don’t paint yourself into a corner. Try out as many frameworks you can if you don’t have a clue. I have selected three possible paths for you to have a look at. Unity3D, Flash and WebGL. Flash is a collection of different high-level-frameworks. I focus on the biggest open-source one: Away3D.</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69</a:t>
            </a:fld>
            <a:endParaRPr lang="en-US"/>
          </a:p>
        </p:txBody>
      </p:sp>
    </p:spTree>
    <p:extLst>
      <p:ext uri="{BB962C8B-B14F-4D97-AF65-F5344CB8AC3E}">
        <p14:creationId xmlns:p14="http://schemas.microsoft.com/office/powerpoint/2010/main" val="2838918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normAutofit/>
          </a:bodyPr>
          <a:lstStyle/>
          <a:p>
            <a:pPr marL="0" indent="0">
              <a:buFont typeface="Arial" pitchFamily="34" charset="0"/>
              <a:buNone/>
            </a:pPr>
            <a:r>
              <a:rPr lang="en-US" sz="1200" b="0" i="0" kern="1200" dirty="0" smtClean="0">
                <a:solidFill>
                  <a:schemeClr val="tx1"/>
                </a:solidFill>
                <a:effectLst/>
                <a:latin typeface="+mn-lt"/>
                <a:ea typeface="+mn-ea"/>
                <a:cs typeface="+mn-cs"/>
              </a:rPr>
              <a:t>To find the magnitude and direction of the difference between two vectors</a:t>
            </a:r>
          </a:p>
          <a:p>
            <a:pPr marL="0" indent="0">
              <a:buFont typeface="Arial" pitchFamily="34" charset="0"/>
              <a:buNone/>
            </a:pPr>
            <a:endParaRPr lang="en-US" sz="1200" b="0" i="0" kern="1200" dirty="0" smtClean="0">
              <a:solidFill>
                <a:schemeClr val="tx1"/>
              </a:solidFill>
              <a:latin typeface="+mn-lt"/>
              <a:ea typeface="+mn-ea"/>
              <a:cs typeface="+mn-cs"/>
            </a:endParaRPr>
          </a:p>
          <a:p>
            <a:pPr marL="171450" indent="-171450">
              <a:buFont typeface="Arial" pitchFamily="34" charset="0"/>
              <a:buChar char="•"/>
            </a:pPr>
            <a:r>
              <a:rPr lang="en-US" sz="1200" b="0" i="0" kern="1200" dirty="0" smtClean="0">
                <a:solidFill>
                  <a:schemeClr val="tx1"/>
                </a:solidFill>
                <a:latin typeface="+mn-lt"/>
                <a:ea typeface="+mn-ea"/>
                <a:cs typeface="+mn-cs"/>
              </a:rPr>
              <a:t>Subtracting vectors is very much the same as adding them, except that you do it in the opposite order.</a:t>
            </a:r>
          </a:p>
          <a:p>
            <a:pPr marL="171450" indent="-171450">
              <a:buFont typeface="Arial" pitchFamily="34" charset="0"/>
              <a:buChar char="•"/>
            </a:pPr>
            <a:r>
              <a:rPr lang="en-US" sz="1200" b="0" i="0" kern="1200" dirty="0" smtClean="0">
                <a:solidFill>
                  <a:schemeClr val="tx1"/>
                </a:solidFill>
                <a:latin typeface="+mn-lt"/>
                <a:ea typeface="+mn-ea"/>
                <a:cs typeface="+mn-cs"/>
              </a:rPr>
              <a:t>Negating a vector is a simple as rotating it 180 degrees.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kern="1200" dirty="0" smtClean="0">
                <a:solidFill>
                  <a:schemeClr val="tx1"/>
                </a:solidFill>
                <a:latin typeface="+mn-lt"/>
                <a:ea typeface="+mn-ea"/>
                <a:cs typeface="+mn-cs"/>
              </a:rPr>
              <a:t>To</a:t>
            </a:r>
            <a:r>
              <a:rPr lang="en-US" sz="1200" b="0" i="0" kern="1200" baseline="0" dirty="0" smtClean="0">
                <a:solidFill>
                  <a:schemeClr val="tx1"/>
                </a:solidFill>
                <a:latin typeface="+mn-lt"/>
                <a:ea typeface="+mn-ea"/>
                <a:cs typeface="+mn-cs"/>
              </a:rPr>
              <a:t> calculate in 3d</a:t>
            </a:r>
            <a:r>
              <a:rPr lang="en-US" sz="1200" b="0" i="0" kern="1200" dirty="0" smtClean="0">
                <a:solidFill>
                  <a:schemeClr val="tx1"/>
                </a:solidFill>
                <a:latin typeface="+mn-lt"/>
                <a:ea typeface="+mn-ea"/>
                <a:cs typeface="+mn-cs"/>
              </a:rPr>
              <a:t>, just add an extra term.</a:t>
            </a:r>
          </a:p>
        </p:txBody>
      </p:sp>
      <p:sp>
        <p:nvSpPr>
          <p:cNvPr id="4" name="Slide Number Placeholder 3"/>
          <p:cNvSpPr>
            <a:spLocks noGrp="1"/>
          </p:cNvSpPr>
          <p:nvPr>
            <p:ph type="sldNum" sz="quarter" idx="10"/>
          </p:nvPr>
        </p:nvSpPr>
        <p:spPr/>
        <p:txBody>
          <a:bodyPr/>
          <a:lstStyle/>
          <a:p>
            <a:fld id="{8EBF29E7-38AE-462D-8CCC-AF3832FBF264}"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004048"/>
            <a:ext cx="5486400" cy="3454152"/>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8EBF29E7-38AE-462D-8CCC-AF3832FBF264}" type="slidenum">
              <a:rPr lang="en-US" smtClean="0"/>
              <a:pPr/>
              <a:t>70</a:t>
            </a:fld>
            <a:endParaRPr lang="en-US"/>
          </a:p>
        </p:txBody>
      </p:sp>
    </p:spTree>
    <p:extLst>
      <p:ext uri="{BB962C8B-B14F-4D97-AF65-F5344CB8AC3E}">
        <p14:creationId xmlns:p14="http://schemas.microsoft.com/office/powerpoint/2010/main" val="16799290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r>
              <a:rPr lang="sv-SE" dirty="0" smtClean="0"/>
              <a:t>The export to flash is quite interesting.</a:t>
            </a:r>
            <a:r>
              <a:rPr lang="sv-SE" baseline="0" dirty="0" smtClean="0"/>
              <a:t> Programming c# and exporting to flash? Wonder what features will be available. It will certainly effect the choice between wegGL and Molehill on the online 3D scene.</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71</a:t>
            </a:fld>
            <a:endParaRPr lang="en-US"/>
          </a:p>
        </p:txBody>
      </p:sp>
    </p:spTree>
    <p:extLst>
      <p:ext uri="{BB962C8B-B14F-4D97-AF65-F5344CB8AC3E}">
        <p14:creationId xmlns:p14="http://schemas.microsoft.com/office/powerpoint/2010/main" val="4377349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004048"/>
            <a:ext cx="5486400" cy="3454152"/>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8EBF29E7-38AE-462D-8CCC-AF3832FBF264}" type="slidenum">
              <a:rPr lang="en-US" smtClean="0"/>
              <a:pPr/>
              <a:t>72</a:t>
            </a:fld>
            <a:endParaRPr lang="en-US"/>
          </a:p>
        </p:txBody>
      </p:sp>
    </p:spTree>
    <p:extLst>
      <p:ext uri="{BB962C8B-B14F-4D97-AF65-F5344CB8AC3E}">
        <p14:creationId xmlns:p14="http://schemas.microsoft.com/office/powerpoint/2010/main" val="18004549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004048"/>
            <a:ext cx="5486400" cy="3454152"/>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8EBF29E7-38AE-462D-8CCC-AF3832FBF264}" type="slidenum">
              <a:rPr lang="en-US" smtClean="0"/>
              <a:pPr/>
              <a:t>73</a:t>
            </a:fld>
            <a:endParaRPr lang="en-US"/>
          </a:p>
        </p:txBody>
      </p:sp>
    </p:spTree>
    <p:extLst>
      <p:ext uri="{BB962C8B-B14F-4D97-AF65-F5344CB8AC3E}">
        <p14:creationId xmlns:p14="http://schemas.microsoft.com/office/powerpoint/2010/main" val="25463302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004048"/>
            <a:ext cx="5486400" cy="3454152"/>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8EBF29E7-38AE-462D-8CCC-AF3832FBF264}" type="slidenum">
              <a:rPr lang="en-US" smtClean="0"/>
              <a:pPr/>
              <a:t>74</a:t>
            </a:fld>
            <a:endParaRPr lang="en-US"/>
          </a:p>
        </p:txBody>
      </p:sp>
    </p:spTree>
    <p:extLst>
      <p:ext uri="{BB962C8B-B14F-4D97-AF65-F5344CB8AC3E}">
        <p14:creationId xmlns:p14="http://schemas.microsoft.com/office/powerpoint/2010/main" val="6517280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75</a:t>
            </a:fld>
            <a:endParaRPr lang="en-US"/>
          </a:p>
        </p:txBody>
      </p:sp>
    </p:spTree>
    <p:extLst>
      <p:ext uri="{BB962C8B-B14F-4D97-AF65-F5344CB8AC3E}">
        <p14:creationId xmlns:p14="http://schemas.microsoft.com/office/powerpoint/2010/main" val="34957082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004048"/>
            <a:ext cx="5486400" cy="3454152"/>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8EBF29E7-38AE-462D-8CCC-AF3832FBF264}" type="slidenum">
              <a:rPr lang="en-US" smtClean="0"/>
              <a:pPr/>
              <a:t>76</a:t>
            </a:fld>
            <a:endParaRPr lang="en-US"/>
          </a:p>
        </p:txBody>
      </p:sp>
    </p:spTree>
    <p:extLst>
      <p:ext uri="{BB962C8B-B14F-4D97-AF65-F5344CB8AC3E}">
        <p14:creationId xmlns:p14="http://schemas.microsoft.com/office/powerpoint/2010/main" val="16048928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004048"/>
            <a:ext cx="5486400" cy="3454152"/>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8EBF29E7-38AE-462D-8CCC-AF3832FBF264}" type="slidenum">
              <a:rPr lang="en-US" smtClean="0"/>
              <a:pPr/>
              <a:t>77</a:t>
            </a:fld>
            <a:endParaRPr lang="en-US"/>
          </a:p>
        </p:txBody>
      </p:sp>
    </p:spTree>
    <p:extLst>
      <p:ext uri="{BB962C8B-B14F-4D97-AF65-F5344CB8AC3E}">
        <p14:creationId xmlns:p14="http://schemas.microsoft.com/office/powerpoint/2010/main" val="5868623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r>
              <a:rPr lang="en-US" dirty="0" smtClean="0">
                <a:hlinkClick r:id="rId3"/>
              </a:rPr>
              <a:t>http://www.khronos.org/webgl/wiki/User_Contributions#Frameworks</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78</a:t>
            </a:fld>
            <a:endParaRPr lang="en-US"/>
          </a:p>
        </p:txBody>
      </p:sp>
    </p:spTree>
    <p:extLst>
      <p:ext uri="{BB962C8B-B14F-4D97-AF65-F5344CB8AC3E}">
        <p14:creationId xmlns:p14="http://schemas.microsoft.com/office/powerpoint/2010/main" val="4266226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r>
              <a:rPr lang="en-US" u="sng" dirty="0" smtClean="0">
                <a:hlinkClick r:id="rId3"/>
              </a:rPr>
              <a:t>http://aleksandarrodic.com/p/jellyfish/</a:t>
            </a:r>
            <a:endParaRPr lang="en-US" dirty="0" smtClean="0"/>
          </a:p>
          <a:p>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79</a:t>
            </a:fld>
            <a:endParaRPr lang="en-US"/>
          </a:p>
        </p:txBody>
      </p:sp>
    </p:spTree>
    <p:extLst>
      <p:ext uri="{BB962C8B-B14F-4D97-AF65-F5344CB8AC3E}">
        <p14:creationId xmlns:p14="http://schemas.microsoft.com/office/powerpoint/2010/main" val="4220601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normAutofit/>
          </a:bodyPr>
          <a:lstStyle/>
          <a:p>
            <a:pPr marL="0" indent="0">
              <a:buFont typeface="Arial" pitchFamily="34" charset="0"/>
              <a:buNone/>
            </a:pPr>
            <a:r>
              <a:rPr lang="sv-SE" i="0" dirty="0" smtClean="0"/>
              <a:t>This operation </a:t>
            </a:r>
            <a:r>
              <a:rPr lang="sv-SE" i="1" dirty="0" smtClean="0"/>
              <a:t>scales</a:t>
            </a:r>
            <a:r>
              <a:rPr lang="sv-SE" i="0" dirty="0" smtClean="0"/>
              <a:t> vectors,</a:t>
            </a:r>
            <a:r>
              <a:rPr lang="sv-SE" i="0" baseline="0" dirty="0" smtClean="0"/>
              <a:t> like </a:t>
            </a:r>
            <a:r>
              <a:rPr lang="en-US" sz="1200" b="0" i="0" kern="1200" dirty="0" smtClean="0">
                <a:solidFill>
                  <a:schemeClr val="tx1"/>
                </a:solidFill>
                <a:effectLst/>
                <a:latin typeface="+mn-lt"/>
                <a:ea typeface="+mn-ea"/>
                <a:cs typeface="+mn-cs"/>
              </a:rPr>
              <a:t>stretching or shrinking a vector.</a:t>
            </a:r>
            <a:endParaRPr lang="sv-SE" i="0" dirty="0" smtClean="0"/>
          </a:p>
          <a:p>
            <a:pPr marL="0" indent="0">
              <a:buFont typeface="Arial" pitchFamily="34" charset="0"/>
              <a:buNone/>
            </a:pPr>
            <a:endParaRPr lang="sv-SE" i="0" dirty="0" smtClean="0"/>
          </a:p>
          <a:p>
            <a:pPr marL="171450" indent="-171450">
              <a:buFont typeface="Arial" pitchFamily="34" charset="0"/>
              <a:buChar char="•"/>
            </a:pPr>
            <a:r>
              <a:rPr lang="sv-SE" i="1" dirty="0" smtClean="0"/>
              <a:t>Scalar = </a:t>
            </a:r>
            <a:r>
              <a:rPr lang="sv-SE" i="0" dirty="0" smtClean="0"/>
              <a:t>a single </a:t>
            </a:r>
            <a:r>
              <a:rPr lang="sv-SE" i="1" dirty="0" smtClean="0"/>
              <a:t>real</a:t>
            </a:r>
            <a:r>
              <a:rPr lang="sv-SE" i="0" dirty="0" smtClean="0"/>
              <a:t> number</a:t>
            </a:r>
            <a:endParaRPr lang="en-US" i="0" dirty="0" smtClean="0"/>
          </a:p>
          <a:p>
            <a:pPr marL="171450" indent="-171450">
              <a:buFont typeface="Arial" pitchFamily="34" charset="0"/>
              <a:buChar char="•"/>
            </a:pPr>
            <a:r>
              <a:rPr lang="en-US" i="1" dirty="0" smtClean="0"/>
              <a:t>unit</a:t>
            </a:r>
            <a:r>
              <a:rPr lang="en-US" dirty="0" smtClean="0"/>
              <a:t> vector = normalized vector</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r>
              <a:rPr lang="en-US" u="sng" dirty="0" smtClean="0">
                <a:hlinkClick r:id="rId3"/>
              </a:rPr>
              <a:t>http://alteredqualia.com/three/examples/particles_sprites_gl.html</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80</a:t>
            </a:fld>
            <a:endParaRPr lang="en-US"/>
          </a:p>
        </p:txBody>
      </p:sp>
    </p:spTree>
    <p:extLst>
      <p:ext uri="{BB962C8B-B14F-4D97-AF65-F5344CB8AC3E}">
        <p14:creationId xmlns:p14="http://schemas.microsoft.com/office/powerpoint/2010/main" val="42206016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r>
              <a:rPr lang="en-US" dirty="0" smtClean="0"/>
              <a:t/>
            </a:r>
            <a:br>
              <a:rPr lang="en-US" dirty="0" smtClean="0"/>
            </a:br>
            <a:r>
              <a:rPr lang="en-US" u="sng" dirty="0" smtClean="0">
                <a:hlinkClick r:id="rId3"/>
              </a:rPr>
              <a:t>http://helloracer.com/webgl/</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81</a:t>
            </a:fld>
            <a:endParaRPr lang="en-US"/>
          </a:p>
        </p:txBody>
      </p:sp>
    </p:spTree>
    <p:extLst>
      <p:ext uri="{BB962C8B-B14F-4D97-AF65-F5344CB8AC3E}">
        <p14:creationId xmlns:p14="http://schemas.microsoft.com/office/powerpoint/2010/main" val="42206016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r>
              <a:rPr lang="en-US" dirty="0" smtClean="0">
                <a:hlinkClick r:id="rId3"/>
              </a:rPr>
              <a:t>http://mrdoob.com/lab/javascript/webgl/clouds</a:t>
            </a:r>
            <a:endParaRPr lang="en-US" dirty="0" smtClean="0"/>
          </a:p>
          <a:p>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82</a:t>
            </a:fld>
            <a:endParaRPr lang="en-US"/>
          </a:p>
        </p:txBody>
      </p:sp>
    </p:spTree>
    <p:extLst>
      <p:ext uri="{BB962C8B-B14F-4D97-AF65-F5344CB8AC3E}">
        <p14:creationId xmlns:p14="http://schemas.microsoft.com/office/powerpoint/2010/main" val="42206016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004048"/>
            <a:ext cx="5486400" cy="3454152"/>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8EBF29E7-38AE-462D-8CCC-AF3832FBF264}" type="slidenum">
              <a:rPr lang="en-US" smtClean="0"/>
              <a:pPr/>
              <a:t>83</a:t>
            </a:fld>
            <a:endParaRPr lang="en-US"/>
          </a:p>
        </p:txBody>
      </p:sp>
    </p:spTree>
    <p:extLst>
      <p:ext uri="{BB962C8B-B14F-4D97-AF65-F5344CB8AC3E}">
        <p14:creationId xmlns:p14="http://schemas.microsoft.com/office/powerpoint/2010/main" val="33282832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004048"/>
            <a:ext cx="5486400" cy="345415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dirty="0" smtClean="0"/>
              <a:t>Links:</a:t>
            </a:r>
            <a:endParaRPr lang="en-US" dirty="0" smtClean="0">
              <a:hlinkClick r:id="rId3"/>
            </a:endParaRPr>
          </a:p>
          <a:p>
            <a:pPr lvl="0"/>
            <a:r>
              <a:rPr lang="en-US" dirty="0" err="1" smtClean="0">
                <a:hlinkClick r:id="rId3"/>
              </a:rPr>
              <a:t>FlashPreloadProfiler</a:t>
            </a:r>
            <a:endParaRPr lang="en-US" dirty="0" smtClean="0"/>
          </a:p>
          <a:p>
            <a:pPr lvl="0"/>
            <a:r>
              <a:rPr lang="en-US" dirty="0" smtClean="0">
                <a:hlinkClick r:id="rId4"/>
              </a:rPr>
              <a:t>Pix for windows</a:t>
            </a:r>
            <a:r>
              <a:rPr lang="en-US" dirty="0" smtClean="0"/>
              <a:t> </a:t>
            </a:r>
          </a:p>
          <a:p>
            <a:pPr lvl="0"/>
            <a:r>
              <a:rPr lang="en-US" dirty="0" smtClean="0">
                <a:hlinkClick r:id="rId5"/>
              </a:rPr>
              <a:t>Intel® Graphics Performance Analyzers </a:t>
            </a:r>
            <a:r>
              <a:rPr lang="en-US" dirty="0" smtClean="0"/>
              <a:t>(GPA)</a:t>
            </a:r>
          </a:p>
          <a:p>
            <a:endParaRPr lang="sv-SE" dirty="0" smtClean="0"/>
          </a:p>
          <a:p>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84</a:t>
            </a:fld>
            <a:endParaRPr lang="en-US"/>
          </a:p>
        </p:txBody>
      </p:sp>
    </p:spTree>
    <p:extLst>
      <p:ext uri="{BB962C8B-B14F-4D97-AF65-F5344CB8AC3E}">
        <p14:creationId xmlns:p14="http://schemas.microsoft.com/office/powerpoint/2010/main" val="24143835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004048"/>
            <a:ext cx="5486400" cy="3454152"/>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8EBF29E7-38AE-462D-8CCC-AF3832FBF264}" type="slidenum">
              <a:rPr lang="en-US" smtClean="0"/>
              <a:pPr/>
              <a:t>85</a:t>
            </a:fld>
            <a:endParaRPr lang="en-US"/>
          </a:p>
        </p:txBody>
      </p:sp>
    </p:spTree>
    <p:extLst>
      <p:ext uri="{BB962C8B-B14F-4D97-AF65-F5344CB8AC3E}">
        <p14:creationId xmlns:p14="http://schemas.microsoft.com/office/powerpoint/2010/main" val="42338009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004048"/>
            <a:ext cx="5486400" cy="3454152"/>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8EBF29E7-38AE-462D-8CCC-AF3832FBF264}" type="slidenum">
              <a:rPr lang="en-US" smtClean="0"/>
              <a:pPr/>
              <a:t>86</a:t>
            </a:fld>
            <a:endParaRPr lang="en-US"/>
          </a:p>
        </p:txBody>
      </p:sp>
    </p:spTree>
    <p:extLst>
      <p:ext uri="{BB962C8B-B14F-4D97-AF65-F5344CB8AC3E}">
        <p14:creationId xmlns:p14="http://schemas.microsoft.com/office/powerpoint/2010/main" val="22741553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004048"/>
            <a:ext cx="5486400" cy="3454152"/>
          </a:xfrm>
          <a:prstGeom prst="rect">
            <a:avLst/>
          </a:prstGeom>
        </p:spPr>
        <p:txBody>
          <a:bodyPr/>
          <a:lstStyle/>
          <a:p>
            <a:r>
              <a:rPr lang="sv-SE" baseline="0" dirty="0" smtClean="0"/>
              <a:t>I have to set some form of limitation on how much we will cover in this presention. Following slides just put the words out there for you to look up by yourself. </a:t>
            </a:r>
            <a:r>
              <a:rPr lang="sv-SE" dirty="0" smtClean="0"/>
              <a:t>Please </a:t>
            </a:r>
            <a:r>
              <a:rPr lang="sv-SE" dirty="0" smtClean="0"/>
              <a:t>let me know if you</a:t>
            </a:r>
            <a:r>
              <a:rPr lang="sv-SE" baseline="0" dirty="0" smtClean="0"/>
              <a:t> think of a obvious topic to mention here</a:t>
            </a:r>
            <a:r>
              <a:rPr lang="sv-SE" baseline="0" dirty="0" smtClean="0"/>
              <a:t>.</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87</a:t>
            </a:fld>
            <a:endParaRPr lang="en-US"/>
          </a:p>
        </p:txBody>
      </p:sp>
    </p:spTree>
    <p:extLst>
      <p:ext uri="{BB962C8B-B14F-4D97-AF65-F5344CB8AC3E}">
        <p14:creationId xmlns:p14="http://schemas.microsoft.com/office/powerpoint/2010/main" val="39911563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http://en.wikipedia.org/wiki/Level_of_detail</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v-SE" dirty="0" smtClean="0"/>
              <a:t>Supported in Away3D. (</a:t>
            </a:r>
            <a:r>
              <a:rPr lang="en-US" sz="1200" b="0" i="1" kern="1200" dirty="0" smtClean="0">
                <a:effectLst/>
              </a:rPr>
              <a:t>LODObject</a:t>
            </a:r>
            <a:r>
              <a:rPr lang="en-US" sz="1200" b="0" i="0" kern="1200" dirty="0" smtClean="0">
                <a:effectLst/>
              </a:rPr>
              <a:t> </a:t>
            </a:r>
            <a:r>
              <a:rPr lang="en-US" sz="1200" b="0" i="0" kern="1200" dirty="0" smtClean="0">
                <a:effectLst/>
              </a:rPr>
              <a:t>)</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sv-SE" sz="1200" b="0" i="0" kern="1200" dirty="0" smtClean="0">
                <a:effectLst/>
              </a:rPr>
              <a:t>ROAM terrain</a:t>
            </a:r>
            <a:endParaRPr lang="en-US" sz="1200" b="0" i="0" kern="1200" dirty="0" smtClean="0">
              <a:effectLst/>
            </a:endParaRPr>
          </a:p>
        </p:txBody>
      </p:sp>
      <p:sp>
        <p:nvSpPr>
          <p:cNvPr id="4" name="Slide Number Placeholder 3"/>
          <p:cNvSpPr>
            <a:spLocks noGrp="1"/>
          </p:cNvSpPr>
          <p:nvPr>
            <p:ph type="sldNum" sz="quarter" idx="10"/>
          </p:nvPr>
        </p:nvSpPr>
        <p:spPr/>
        <p:txBody>
          <a:bodyPr/>
          <a:lstStyle/>
          <a:p>
            <a:fld id="{8EBF29E7-38AE-462D-8CCC-AF3832FBF264}" type="slidenum">
              <a:rPr lang="en-US" smtClean="0"/>
              <a:pPr/>
              <a:t>88</a:t>
            </a:fld>
            <a:endParaRPr lang="en-US"/>
          </a:p>
        </p:txBody>
      </p:sp>
    </p:spTree>
    <p:extLst>
      <p:ext uri="{BB962C8B-B14F-4D97-AF65-F5344CB8AC3E}">
        <p14:creationId xmlns:p14="http://schemas.microsoft.com/office/powerpoint/2010/main" val="12148475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pPr fontAlgn="base"/>
            <a:r>
              <a:rPr lang="en-US" dirty="0" smtClean="0">
                <a:hlinkClick r:id="rId3"/>
              </a:rPr>
              <a:t>http://http.developer.nvidia.com/GPUGems2/gpugems2_chapter37.html</a:t>
            </a:r>
            <a:endParaRPr lang="sv-SE" sz="1200" b="1" i="0" kern="1200" dirty="0" smtClean="0">
              <a:solidFill>
                <a:schemeClr val="tx1"/>
              </a:solidFill>
              <a:effectLst/>
              <a:latin typeface="+mn-lt"/>
              <a:ea typeface="+mn-ea"/>
              <a:cs typeface="+mn-cs"/>
            </a:endParaRPr>
          </a:p>
          <a:p>
            <a:pPr fontAlgn="base"/>
            <a:endParaRPr lang="en-US" sz="1200" b="1"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Binary Space Partitioning</a:t>
            </a:r>
          </a:p>
          <a:p>
            <a:pPr fontAlgn="base"/>
            <a:r>
              <a:rPr lang="en-US" dirty="0" smtClean="0">
                <a:hlinkClick r:id="rId4"/>
              </a:rPr>
              <a:t>http://www.derschmale.com/2010/04/22/bsppvs-released-in-away-3-5-0/</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BF29E7-38AE-462D-8CCC-AF3832FBF264}" type="slidenum">
              <a:rPr lang="en-US" smtClean="0"/>
              <a:pPr/>
              <a:t>89</a:t>
            </a:fld>
            <a:endParaRPr lang="en-US"/>
          </a:p>
        </p:txBody>
      </p:sp>
    </p:spTree>
    <p:extLst>
      <p:ext uri="{BB962C8B-B14F-4D97-AF65-F5344CB8AC3E}">
        <p14:creationId xmlns:p14="http://schemas.microsoft.com/office/powerpoint/2010/main" val="1214847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normAutofit/>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i="0" kern="1200" dirty="0" smtClean="0">
                <a:solidFill>
                  <a:schemeClr val="tx1"/>
                </a:solidFill>
                <a:latin typeface="+mn-lt"/>
                <a:ea typeface="+mn-ea"/>
                <a:cs typeface="+mn-cs"/>
              </a:rPr>
              <a:t>The </a:t>
            </a:r>
            <a:r>
              <a:rPr lang="en-US" sz="1200" b="0" i="1" kern="1200" dirty="0" smtClean="0">
                <a:solidFill>
                  <a:schemeClr val="tx1"/>
                </a:solidFill>
                <a:latin typeface="+mn-lt"/>
                <a:ea typeface="+mn-ea"/>
                <a:cs typeface="+mn-cs"/>
              </a:rPr>
              <a:t>Dot Product </a:t>
            </a:r>
            <a:r>
              <a:rPr lang="en-US" sz="1200" b="0" i="0" kern="1200" dirty="0" smtClean="0">
                <a:solidFill>
                  <a:schemeClr val="tx1"/>
                </a:solidFill>
                <a:latin typeface="+mn-lt"/>
                <a:ea typeface="+mn-ea"/>
                <a:cs typeface="+mn-cs"/>
              </a:rPr>
              <a:t>is a vector operation which will return a </a:t>
            </a:r>
            <a:r>
              <a:rPr lang="en-US" sz="1200" b="0" i="1" kern="1200" dirty="0" smtClean="0">
                <a:solidFill>
                  <a:schemeClr val="tx1"/>
                </a:solidFill>
                <a:latin typeface="+mn-lt"/>
                <a:ea typeface="+mn-ea"/>
                <a:cs typeface="+mn-cs"/>
              </a:rPr>
              <a:t>scalar</a:t>
            </a:r>
            <a:r>
              <a:rPr lang="en-US" sz="1200" b="0" i="0" kern="1200" dirty="0" smtClean="0">
                <a:solidFill>
                  <a:schemeClr val="tx1"/>
                </a:solidFill>
                <a:latin typeface="+mn-lt"/>
                <a:ea typeface="+mn-ea"/>
                <a:cs typeface="+mn-cs"/>
              </a:rPr>
              <a:t> value (single number), which for unit vectors is equal to the cosine of the angle between the two input vectors.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b="0" i="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kern="1200" dirty="0" smtClean="0">
                <a:solidFill>
                  <a:schemeClr val="tx1"/>
                </a:solidFill>
                <a:latin typeface="+mn-lt"/>
                <a:ea typeface="+mn-ea"/>
                <a:cs typeface="+mn-cs"/>
              </a:rPr>
              <a:t>Finding the angle between two vectors.</a:t>
            </a:r>
            <a:endParaRPr lang="en-US" sz="1200" b="0" i="0" u="none" strike="noStrike"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u="none" strike="noStrike" kern="1200" dirty="0" smtClean="0">
                <a:solidFill>
                  <a:schemeClr val="tx1"/>
                </a:solidFill>
                <a:latin typeface="+mn-lt"/>
                <a:ea typeface="+mn-ea"/>
                <a:cs typeface="+mn-cs"/>
              </a:rPr>
              <a:t>Also called “Inner product”.</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kern="1200" dirty="0" err="1" smtClean="0">
                <a:solidFill>
                  <a:schemeClr val="tx1"/>
                </a:solidFill>
                <a:latin typeface="+mn-lt"/>
                <a:ea typeface="+mn-ea"/>
                <a:cs typeface="+mn-cs"/>
              </a:rPr>
              <a:t>Backface</a:t>
            </a:r>
            <a:r>
              <a:rPr lang="en-US" sz="1200" b="0" i="0" kern="1200" dirty="0" smtClean="0">
                <a:solidFill>
                  <a:schemeClr val="tx1"/>
                </a:solidFill>
                <a:latin typeface="+mn-lt"/>
                <a:ea typeface="+mn-ea"/>
                <a:cs typeface="+mn-cs"/>
              </a:rPr>
              <a:t> culling</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kern="1200" dirty="0" smtClean="0">
                <a:solidFill>
                  <a:schemeClr val="tx1"/>
                </a:solidFill>
                <a:latin typeface="+mn-lt"/>
                <a:ea typeface="+mn-ea"/>
                <a:cs typeface="+mn-cs"/>
              </a:rPr>
              <a:t>Light surfaces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i="0" kern="1200" dirty="0" smtClean="0">
                <a:solidFill>
                  <a:schemeClr val="tx1"/>
                </a:solidFill>
                <a:latin typeface="+mn-lt"/>
                <a:ea typeface="+mn-ea"/>
                <a:cs typeface="+mn-cs"/>
              </a:rPr>
              <a:t>Also with the dot product, you can find the length of a projection of one vector on another.</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9</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pPr fontAlgn="base"/>
            <a:r>
              <a:rPr lang="en-US" dirty="0" smtClean="0">
                <a:hlinkClick r:id="rId3"/>
              </a:rPr>
              <a:t>http://www.fuelyourmotionography.com/ambient-occlusion/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EBF29E7-38AE-462D-8CCC-AF3832FBF264}" type="slidenum">
              <a:rPr lang="en-US" smtClean="0"/>
              <a:pPr/>
              <a:t>90</a:t>
            </a:fld>
            <a:endParaRPr lang="en-US"/>
          </a:p>
        </p:txBody>
      </p:sp>
    </p:spTree>
    <p:extLst>
      <p:ext uri="{BB962C8B-B14F-4D97-AF65-F5344CB8AC3E}">
        <p14:creationId xmlns:p14="http://schemas.microsoft.com/office/powerpoint/2010/main" val="121484756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5004048"/>
            <a:ext cx="5486400" cy="3454152"/>
          </a:xfrm>
          <a:prstGeom prst="rect">
            <a:avLst/>
          </a:prstGeom>
        </p:spPr>
        <p:txBody>
          <a:bodyPr/>
          <a:lstStyle/>
          <a:p>
            <a:r>
              <a:rPr lang="en-US" dirty="0" smtClean="0">
                <a:hlinkClick r:id="rId3"/>
              </a:rPr>
              <a:t>http://cg.alexandra.dk/tag/ray-marching/</a:t>
            </a:r>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91</a:t>
            </a:fld>
            <a:endParaRPr lang="en-US"/>
          </a:p>
        </p:txBody>
      </p:sp>
    </p:spTree>
    <p:extLst>
      <p:ext uri="{BB962C8B-B14F-4D97-AF65-F5344CB8AC3E}">
        <p14:creationId xmlns:p14="http://schemas.microsoft.com/office/powerpoint/2010/main" val="121484756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971600"/>
            <a:ext cx="5486400" cy="7848872"/>
          </a:xfrm>
          <a:prstGeom prst="rect">
            <a:avLst/>
          </a:prstGeom>
        </p:spPr>
        <p:txBody>
          <a:bodyPr>
            <a:normAutofit/>
          </a:bodyPr>
          <a:lstStyle/>
          <a:p>
            <a:pPr lvl="0" rtl="0"/>
            <a:r>
              <a:rPr lang="en-US" sz="1200" b="1" dirty="0" smtClean="0"/>
              <a:t>COMPUTER GRAPHICS</a:t>
            </a:r>
          </a:p>
          <a:p>
            <a:pPr lvl="0" rtl="0"/>
            <a:r>
              <a:rPr lang="en-US" sz="1100" dirty="0" smtClean="0"/>
              <a:t>SIGGRAPH papers: </a:t>
            </a:r>
            <a:r>
              <a:rPr lang="en-US" sz="1100" dirty="0" smtClean="0">
                <a:hlinkClick r:id="rId3"/>
              </a:rPr>
              <a:t>http://kesen.realtimerendering.com/</a:t>
            </a:r>
            <a:endParaRPr lang="en-US" sz="1100" dirty="0"/>
          </a:p>
          <a:p>
            <a:pPr lvl="0" rtl="0"/>
            <a:r>
              <a:rPr lang="sv-SE" sz="1100" dirty="0" smtClean="0"/>
              <a:t>GEEKS3D: </a:t>
            </a:r>
            <a:r>
              <a:rPr lang="en-US" sz="1100" dirty="0" smtClean="0">
                <a:hlinkClick r:id="rId4"/>
              </a:rPr>
              <a:t>http://www.geeks3d.com/</a:t>
            </a:r>
            <a:endParaRPr lang="en-US" sz="1100" dirty="0"/>
          </a:p>
          <a:p>
            <a:pPr lvl="0" rtl="0"/>
            <a:r>
              <a:rPr lang="sv-SE" sz="1100" dirty="0" smtClean="0"/>
              <a:t>Miles Macklins Blog: </a:t>
            </a:r>
            <a:r>
              <a:rPr lang="en-US" sz="1100" dirty="0" smtClean="0">
                <a:hlinkClick r:id="rId5"/>
              </a:rPr>
              <a:t>https://mmack.wordpress.com/</a:t>
            </a:r>
            <a:endParaRPr lang="en-US" sz="1100" dirty="0"/>
          </a:p>
          <a:p>
            <a:pPr lvl="0" rtl="0"/>
            <a:r>
              <a:rPr lang="sv-SE" sz="1100" dirty="0" smtClean="0"/>
              <a:t>GAMEDEV: </a:t>
            </a:r>
            <a:r>
              <a:rPr lang="en-US" sz="1100" dirty="0" smtClean="0">
                <a:hlinkClick r:id="rId6"/>
              </a:rPr>
              <a:t>http://www.gamedev.net/index</a:t>
            </a:r>
            <a:endParaRPr lang="en-US" sz="1100" dirty="0"/>
          </a:p>
          <a:p>
            <a:pPr lvl="0" rtl="0"/>
            <a:r>
              <a:rPr lang="sv-SE" sz="1100" dirty="0" smtClean="0"/>
              <a:t>Teaching machines: </a:t>
            </a:r>
            <a:r>
              <a:rPr lang="en-US" sz="1100" dirty="0" smtClean="0">
                <a:hlinkClick r:id="rId7"/>
              </a:rPr>
              <a:t>http://www.twodee.org/blog/</a:t>
            </a:r>
            <a:endParaRPr lang="en-US" sz="1100" dirty="0" smtClean="0"/>
          </a:p>
          <a:p>
            <a:pPr lvl="0" rtl="0"/>
            <a:endParaRPr lang="en-US" sz="1100" dirty="0" smtClean="0"/>
          </a:p>
          <a:p>
            <a:pPr lvl="0" rtl="0"/>
            <a:r>
              <a:rPr lang="en-US" sz="1200" b="1" dirty="0" smtClean="0"/>
              <a:t>OpenGL / </a:t>
            </a:r>
            <a:r>
              <a:rPr lang="en-US" sz="1200" b="1" dirty="0" err="1" smtClean="0"/>
              <a:t>WebGL</a:t>
            </a:r>
            <a:endParaRPr lang="en-US" b="1" dirty="0"/>
          </a:p>
          <a:p>
            <a:pPr lvl="0" rtl="0"/>
            <a:r>
              <a:rPr lang="en-US" sz="1100" dirty="0" smtClean="0"/>
              <a:t>OpenGL resources: </a:t>
            </a:r>
            <a:r>
              <a:rPr lang="en-US" sz="1100" u="sng" dirty="0" smtClean="0">
                <a:hlinkClick r:id="rId8"/>
              </a:rPr>
              <a:t>http://www.opengl.org/</a:t>
            </a:r>
            <a:endParaRPr lang="en-US" sz="1100" dirty="0"/>
          </a:p>
          <a:p>
            <a:pPr lvl="0" rtl="0"/>
            <a:r>
              <a:rPr lang="en-US" sz="1100" dirty="0" smtClean="0"/>
              <a:t>Game programming community: </a:t>
            </a:r>
            <a:r>
              <a:rPr lang="en-US" sz="1100" u="sng" dirty="0" smtClean="0">
                <a:hlinkClick r:id="rId9"/>
              </a:rPr>
              <a:t>http://www.gamedev.net/</a:t>
            </a:r>
            <a:endParaRPr lang="en-US" sz="1100" dirty="0"/>
          </a:p>
          <a:p>
            <a:pPr lvl="0" rtl="0"/>
            <a:r>
              <a:rPr lang="en-US" sz="1100" dirty="0" err="1" smtClean="0"/>
              <a:t>OpenGl</a:t>
            </a:r>
            <a:r>
              <a:rPr lang="en-US" sz="1100" dirty="0" smtClean="0"/>
              <a:t> tutorial: </a:t>
            </a:r>
            <a:r>
              <a:rPr lang="en-US" sz="1100" u="sng" dirty="0" smtClean="0">
                <a:hlinkClick r:id="rId10"/>
              </a:rPr>
              <a:t>http://db-in.com/blog/2011/01/all-about-opengl-es-2-x-part-13/</a:t>
            </a:r>
            <a:endParaRPr lang="en-US" sz="1100" dirty="0"/>
          </a:p>
          <a:p>
            <a:pPr lvl="0" rtl="0"/>
            <a:r>
              <a:rPr lang="en-US" sz="1100" dirty="0" err="1" smtClean="0"/>
              <a:t>ShaderToy</a:t>
            </a:r>
            <a:r>
              <a:rPr lang="en-US" sz="1100" dirty="0" smtClean="0"/>
              <a:t> </a:t>
            </a:r>
            <a:r>
              <a:rPr lang="en-US" sz="1100" dirty="0" err="1" smtClean="0"/>
              <a:t>WebGL</a:t>
            </a:r>
            <a:r>
              <a:rPr lang="en-US" sz="1100" dirty="0" smtClean="0"/>
              <a:t> </a:t>
            </a:r>
            <a:r>
              <a:rPr lang="en-US" sz="1100" u="sng" dirty="0" smtClean="0">
                <a:hlinkClick r:id="rId11"/>
              </a:rPr>
              <a:t>http://www.iquilezles.org/apps/shadertoy/</a:t>
            </a:r>
            <a:endParaRPr lang="en-US" sz="1100" dirty="0"/>
          </a:p>
          <a:p>
            <a:pPr lvl="0" rtl="0"/>
            <a:r>
              <a:rPr lang="en-US" sz="1100" dirty="0" smtClean="0"/>
              <a:t>Fractal Lab: </a:t>
            </a:r>
            <a:r>
              <a:rPr lang="en-US" sz="1100" u="sng" dirty="0" smtClean="0">
                <a:hlinkClick r:id="rId12"/>
              </a:rPr>
              <a:t>http://fractal.io/</a:t>
            </a:r>
            <a:endParaRPr lang="en-US" sz="1100" dirty="0"/>
          </a:p>
          <a:p>
            <a:pPr lvl="0" rtl="0"/>
            <a:r>
              <a:rPr lang="en-US" sz="1100" dirty="0" smtClean="0"/>
              <a:t>CG tutorial: </a:t>
            </a:r>
            <a:r>
              <a:rPr lang="en-US" sz="1100" u="sng" dirty="0" smtClean="0">
                <a:hlinkClick r:id="rId13"/>
              </a:rPr>
              <a:t>http://http.developer.nvidia.com/CgTutorial/cg_tutorial_chapter01.html</a:t>
            </a:r>
            <a:endParaRPr lang="en-US" sz="1100" dirty="0"/>
          </a:p>
          <a:p>
            <a:pPr lvl="0" rtl="0"/>
            <a:r>
              <a:rPr lang="sv-SE" sz="1100" dirty="0" smtClean="0"/>
              <a:t>ModelViewMatrix explained: </a:t>
            </a:r>
            <a:r>
              <a:rPr lang="en-US" sz="1100" dirty="0" smtClean="0">
                <a:hlinkClick r:id="rId14"/>
              </a:rPr>
              <a:t>http://db-in.com/blog/2011/04/cameras-on-opengl-es-2-x/</a:t>
            </a:r>
            <a:endParaRPr lang="en-US" sz="1100" dirty="0" smtClean="0"/>
          </a:p>
          <a:p>
            <a:pPr lvl="0" rtl="0"/>
            <a:endParaRPr lang="en-US" sz="1200" b="1" dirty="0" smtClean="0"/>
          </a:p>
          <a:p>
            <a:pPr lvl="0" rtl="0"/>
            <a:r>
              <a:rPr lang="en-US" sz="1200" b="1" dirty="0" smtClean="0"/>
              <a:t>FLASH</a:t>
            </a:r>
          </a:p>
          <a:p>
            <a:pPr lvl="0" rtl="0"/>
            <a:r>
              <a:rPr lang="en-US" sz="1100" dirty="0" smtClean="0"/>
              <a:t>Away3D 3.6 Tutorials: </a:t>
            </a:r>
            <a:r>
              <a:rPr lang="en-US" sz="1100" u="sng" dirty="0" smtClean="0">
                <a:hlinkClick r:id="rId15"/>
              </a:rPr>
              <a:t>http://www.flashmagazine.com/Tutorials/category/3d/</a:t>
            </a:r>
            <a:endParaRPr lang="en-US" sz="1100" u="sng" dirty="0" smtClean="0"/>
          </a:p>
          <a:p>
            <a:pPr lvl="0" rtl="0"/>
            <a:r>
              <a:rPr lang="en-US" sz="1100" dirty="0" smtClean="0"/>
              <a:t>Creative coding podcast: </a:t>
            </a:r>
            <a:r>
              <a:rPr lang="en-US" sz="1100" u="sng" dirty="0" smtClean="0">
                <a:hlinkClick r:id="rId16"/>
              </a:rPr>
              <a:t>http://creativecodingpodcast.com/</a:t>
            </a:r>
            <a:r>
              <a:rPr lang="en-US" sz="1100" dirty="0" smtClean="0"/>
              <a:t> </a:t>
            </a:r>
          </a:p>
          <a:p>
            <a:pPr lvl="1" rtl="0"/>
            <a:endParaRPr lang="en-US" sz="1100" dirty="0" smtClean="0"/>
          </a:p>
          <a:p>
            <a:pPr lvl="0" algn="l" rtl="0"/>
            <a:r>
              <a:rPr lang="en-US" sz="1200" b="1" dirty="0" smtClean="0"/>
              <a:t>MOLEHILL</a:t>
            </a:r>
          </a:p>
          <a:p>
            <a:pPr lvl="0" algn="l" rtl="0"/>
            <a:r>
              <a:rPr lang="en-US" sz="1100" dirty="0" smtClean="0"/>
              <a:t>3d vs. flash tips: </a:t>
            </a:r>
            <a:r>
              <a:rPr lang="en-US" sz="1100" u="sng" dirty="0" smtClean="0">
                <a:hlinkClick r:id="rId17"/>
              </a:rPr>
              <a:t>http://blog.bengarney.com/2010/11/01/tips-for-flash-developers-looking-at-hardware-3d/</a:t>
            </a:r>
            <a:endParaRPr lang="en-US" sz="1100" dirty="0"/>
          </a:p>
          <a:p>
            <a:pPr lvl="0" algn="l" rtl="0"/>
            <a:r>
              <a:rPr lang="en-US" sz="1100" dirty="0" smtClean="0"/>
              <a:t>Molehill getting started: </a:t>
            </a:r>
            <a:r>
              <a:rPr lang="en-US" sz="1100" u="sng" dirty="0" smtClean="0">
                <a:hlinkClick r:id="rId18"/>
              </a:rPr>
              <a:t>http://labs.jam3.ca/2011/03/molehill-getting-started/</a:t>
            </a:r>
            <a:endParaRPr lang="en-US" sz="1100" dirty="0"/>
          </a:p>
          <a:p>
            <a:pPr lvl="0" algn="l" rtl="0"/>
            <a:r>
              <a:rPr lang="en-US" sz="1100" dirty="0" smtClean="0"/>
              <a:t>Digging into Molehill API: </a:t>
            </a:r>
            <a:r>
              <a:rPr lang="en-US" sz="1100" u="sng" dirty="0" smtClean="0">
                <a:hlinkClick r:id="rId19"/>
              </a:rPr>
              <a:t>http://www.bytearray.org/?p=2555</a:t>
            </a:r>
            <a:endParaRPr lang="en-US" sz="1100" dirty="0"/>
          </a:p>
          <a:p>
            <a:pPr lvl="0" algn="l" rtl="0"/>
            <a:r>
              <a:rPr lang="en-US" sz="1100" dirty="0" smtClean="0"/>
              <a:t>Molehill resources: </a:t>
            </a:r>
            <a:r>
              <a:rPr lang="en-US" sz="1100" u="sng" dirty="0" smtClean="0">
                <a:hlinkClick r:id="rId20"/>
              </a:rPr>
              <a:t>http://www.uza.lt/2011/02/27/molehill-roundup/</a:t>
            </a:r>
            <a:endParaRPr lang="en-US" sz="1100" dirty="0"/>
          </a:p>
          <a:p>
            <a:pPr lvl="0" algn="l" rtl="0"/>
            <a:r>
              <a:rPr lang="en-US" sz="1100" dirty="0" smtClean="0"/>
              <a:t>Molehill demos: </a:t>
            </a:r>
            <a:r>
              <a:rPr lang="en-US" sz="1100" u="sng" dirty="0" smtClean="0">
                <a:hlinkClick r:id="rId21"/>
              </a:rPr>
              <a:t>http://tinyurl.com/molehilldemos</a:t>
            </a:r>
            <a:endParaRPr lang="en-US" sz="1100" dirty="0"/>
          </a:p>
          <a:p>
            <a:pPr lvl="0" algn="l" rtl="0"/>
            <a:r>
              <a:rPr lang="en-US" sz="1100" dirty="0" smtClean="0"/>
              <a:t>Demystifying molehill: </a:t>
            </a:r>
            <a:r>
              <a:rPr lang="en-US" sz="1100" u="sng" dirty="0" smtClean="0">
                <a:hlinkClick r:id="rId22"/>
              </a:rPr>
              <a:t>http://www.rictus.com/muchado/2011/02/28/demystifying-molehill-part-1/</a:t>
            </a:r>
            <a:endParaRPr lang="en-US" sz="1100" dirty="0"/>
          </a:p>
          <a:p>
            <a:pPr lvl="0" algn="l" rtl="0"/>
            <a:r>
              <a:rPr lang="en-US" sz="1100" dirty="0" smtClean="0"/>
              <a:t>Slides about Zombie Tycoon: </a:t>
            </a:r>
            <a:r>
              <a:rPr lang="en-US" sz="1100" u="sng" dirty="0" smtClean="0">
                <a:hlinkClick r:id="rId23"/>
              </a:rPr>
              <a:t>http://molehill.zombietycoon.com/FGSZombieNoVideos.pptx</a:t>
            </a:r>
            <a:endParaRPr lang="en-US" sz="1100" dirty="0" smtClean="0"/>
          </a:p>
          <a:p>
            <a:pPr lvl="0" algn="l" rtl="0"/>
            <a:endParaRPr lang="en-US" sz="1200" dirty="0" smtClean="0"/>
          </a:p>
          <a:p>
            <a:pPr lvl="0" algn="l" rtl="0"/>
            <a:r>
              <a:rPr lang="en-US" sz="1200" b="1" dirty="0" smtClean="0"/>
              <a:t>TOOLS</a:t>
            </a:r>
          </a:p>
          <a:p>
            <a:pPr lvl="0" algn="l" rtl="0"/>
            <a:r>
              <a:rPr lang="en-US" sz="1100" dirty="0" smtClean="0"/>
              <a:t>Pix GPU profiling: </a:t>
            </a:r>
            <a:r>
              <a:rPr lang="en-US" sz="1100" u="sng" dirty="0" smtClean="0">
                <a:hlinkClick r:id="rId24"/>
              </a:rPr>
              <a:t>http://msdn.microsoft.com/en-us/library/ee417072(v=VS.85).aspx</a:t>
            </a:r>
            <a:endParaRPr lang="en-US" sz="1100" u="sng" dirty="0" smtClean="0"/>
          </a:p>
          <a:p>
            <a:pPr lvl="1" algn="l" rtl="0"/>
            <a:endParaRPr lang="en-US" sz="1100" dirty="0" smtClean="0"/>
          </a:p>
          <a:p>
            <a:pPr lvl="0" algn="l" rtl="0"/>
            <a:r>
              <a:rPr lang="en-US" sz="1200" b="1" dirty="0" smtClean="0"/>
              <a:t>UNITY</a:t>
            </a:r>
          </a:p>
          <a:p>
            <a:pPr lvl="0" algn="l" rtl="0"/>
            <a:r>
              <a:rPr lang="en-US" sz="1100" b="0" i="0" u="none" dirty="0" smtClean="0"/>
              <a:t>Video tutorials: </a:t>
            </a:r>
            <a:r>
              <a:rPr lang="en-US" sz="1100" b="0" i="0" dirty="0" smtClean="0">
                <a:hlinkClick r:id="rId25"/>
              </a:rPr>
              <a:t>http://www.3dbuzz.com/vbforum/content.php?176</a:t>
            </a:r>
            <a:r>
              <a:rPr lang="en-US" sz="1100" dirty="0" smtClean="0"/>
              <a:t/>
            </a:r>
            <a:br>
              <a:rPr lang="en-US" sz="1100" dirty="0" smtClean="0"/>
            </a:br>
            <a:endParaRPr lang="en-US" sz="1100" dirty="0" smtClean="0"/>
          </a:p>
          <a:p>
            <a:pPr lvl="1" rtl="0"/>
            <a:r>
              <a:rPr lang="en-US" sz="1100" dirty="0" smtClean="0"/>
              <a:t/>
            </a:r>
            <a:br>
              <a:rPr lang="en-US" sz="1100" dirty="0" smtClean="0"/>
            </a:br>
            <a:endParaRPr lang="en-US" sz="1100" dirty="0" smtClean="0"/>
          </a:p>
          <a:p>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92</a:t>
            </a:fld>
            <a:endParaRPr lang="en-US"/>
          </a:p>
        </p:txBody>
      </p:sp>
    </p:spTree>
    <p:extLst>
      <p:ext uri="{BB962C8B-B14F-4D97-AF65-F5344CB8AC3E}">
        <p14:creationId xmlns:p14="http://schemas.microsoft.com/office/powerpoint/2010/main" val="19747271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004048"/>
            <a:ext cx="5486400" cy="3454152"/>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8EBF29E7-38AE-462D-8CCC-AF3832FBF264}" type="slidenum">
              <a:rPr lang="en-US" smtClean="0"/>
              <a:pPr/>
              <a:t>93</a:t>
            </a:fld>
            <a:endParaRPr lang="en-US"/>
          </a:p>
        </p:txBody>
      </p:sp>
    </p:spTree>
    <p:extLst>
      <p:ext uri="{BB962C8B-B14F-4D97-AF65-F5344CB8AC3E}">
        <p14:creationId xmlns:p14="http://schemas.microsoft.com/office/powerpoint/2010/main" val="167170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5004048"/>
            <a:ext cx="5486400" cy="3454152"/>
          </a:xfrm>
          <a:prstGeom prst="rect">
            <a:avLst/>
          </a:prstGeom>
        </p:spPr>
        <p:txBody>
          <a:bodyPr/>
          <a:lstStyle/>
          <a:p>
            <a:pPr marL="0" indent="0" algn="l">
              <a:buNone/>
            </a:pPr>
            <a:r>
              <a:rPr lang="sv-SE" dirty="0" smtClean="0">
                <a:hlinkClick r:id="rId3"/>
              </a:rPr>
              <a:t>www.inear.se</a:t>
            </a:r>
            <a:endParaRPr lang="sv-SE" dirty="0" smtClean="0"/>
          </a:p>
          <a:p>
            <a:pPr marL="0" indent="0" algn="l">
              <a:buNone/>
            </a:pPr>
            <a:r>
              <a:rPr lang="sv-SE" dirty="0" smtClean="0">
                <a:hlinkClick r:id="rId4" action="ppaction://hlinkfile"/>
              </a:rPr>
              <a:t>twitter.com/inear</a:t>
            </a:r>
            <a:endParaRPr lang="sv-SE" dirty="0" smtClean="0"/>
          </a:p>
          <a:p>
            <a:endParaRPr lang="en-US" dirty="0"/>
          </a:p>
        </p:txBody>
      </p:sp>
      <p:sp>
        <p:nvSpPr>
          <p:cNvPr id="4" name="Slide Number Placeholder 3"/>
          <p:cNvSpPr>
            <a:spLocks noGrp="1"/>
          </p:cNvSpPr>
          <p:nvPr>
            <p:ph type="sldNum" sz="quarter" idx="10"/>
          </p:nvPr>
        </p:nvSpPr>
        <p:spPr/>
        <p:txBody>
          <a:bodyPr/>
          <a:lstStyle/>
          <a:p>
            <a:fld id="{8EBF29E7-38AE-462D-8CCC-AF3832FBF264}" type="slidenum">
              <a:rPr lang="en-US" smtClean="0"/>
              <a:pPr/>
              <a:t>94</a:t>
            </a:fld>
            <a:endParaRPr lang="en-US"/>
          </a:p>
        </p:txBody>
      </p:sp>
    </p:spTree>
    <p:extLst>
      <p:ext uri="{BB962C8B-B14F-4D97-AF65-F5344CB8AC3E}">
        <p14:creationId xmlns:p14="http://schemas.microsoft.com/office/powerpoint/2010/main" val="40204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FE782FD-FAE9-4164-9F6C-B05A4D725A59}" type="datetimeFigureOut">
              <a:rPr lang="en-US" smtClean="0"/>
              <a:pPr/>
              <a:t>4/10/2011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94A79-74EA-461E-8DBD-887BE8CC813F}"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782FD-FAE9-4164-9F6C-B05A4D725A59}" type="datetimeFigureOut">
              <a:rPr lang="en-US" smtClean="0"/>
              <a:pPr/>
              <a:t>4/10/2011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94A79-74EA-461E-8DBD-887BE8CC813F}"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782FD-FAE9-4164-9F6C-B05A4D725A59}" type="datetimeFigureOut">
              <a:rPr lang="en-US" smtClean="0"/>
              <a:pPr/>
              <a:t>4/10/2011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94A79-74EA-461E-8DBD-887BE8CC813F}"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782FD-FAE9-4164-9F6C-B05A4D725A59}" type="datetimeFigureOut">
              <a:rPr lang="en-US" smtClean="0"/>
              <a:pPr/>
              <a:t>4/10/2011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94A79-74EA-461E-8DBD-887BE8CC813F}"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E782FD-FAE9-4164-9F6C-B05A4D725A59}" type="datetimeFigureOut">
              <a:rPr lang="en-US" smtClean="0"/>
              <a:pPr/>
              <a:t>4/10/2011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94A79-74EA-461E-8DBD-887BE8CC813F}"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FE782FD-FAE9-4164-9F6C-B05A4D725A59}" type="datetimeFigureOut">
              <a:rPr lang="en-US" smtClean="0"/>
              <a:pPr/>
              <a:t>4/10/2011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94A79-74EA-461E-8DBD-887BE8CC813F}"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E782FD-FAE9-4164-9F6C-B05A4D725A59}" type="datetimeFigureOut">
              <a:rPr lang="en-US" smtClean="0"/>
              <a:pPr/>
              <a:t>4/10/2011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194A79-74EA-461E-8DBD-887BE8CC813F}"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E782FD-FAE9-4164-9F6C-B05A4D725A59}" type="datetimeFigureOut">
              <a:rPr lang="en-US" smtClean="0"/>
              <a:pPr/>
              <a:t>4/10/2011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194A79-74EA-461E-8DBD-887BE8CC813F}"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782FD-FAE9-4164-9F6C-B05A4D725A59}" type="datetimeFigureOut">
              <a:rPr lang="en-US" smtClean="0"/>
              <a:pPr/>
              <a:t>4/10/2011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194A79-74EA-461E-8DBD-887BE8CC813F}"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782FD-FAE9-4164-9F6C-B05A4D725A59}" type="datetimeFigureOut">
              <a:rPr lang="en-US" smtClean="0"/>
              <a:pPr/>
              <a:t>4/10/2011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94A79-74EA-461E-8DBD-887BE8CC813F}"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782FD-FAE9-4164-9F6C-B05A4D725A59}" type="datetimeFigureOut">
              <a:rPr lang="en-US" smtClean="0"/>
              <a:pPr/>
              <a:t>4/10/2011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94A79-74EA-461E-8DBD-887BE8CC813F}"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E782FD-FAE9-4164-9F6C-B05A4D725A59}" type="datetimeFigureOut">
              <a:rPr lang="en-US" smtClean="0"/>
              <a:pPr/>
              <a:t>4/10/2011</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194A79-74EA-461E-8DBD-887BE8CC813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db-in.com/blog/2011/01/all-about-opengl-es-2-x-part-13/"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TI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TI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TI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7.TI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mrdoob.github.com/three.js/examples/webgl_materials_texture_filters.html"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hyperlink" Target="http://www.iquilezles.org/apps/shadertoy/"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spidergl.sourceforge.net/meshade/index.html"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inear.se/city/demo1"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www.inear.se/offpiste/demo4"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4.xml.rels><?xml version="1.0" encoding="UTF-8" standalone="yes"?>
<Relationships xmlns="http://schemas.openxmlformats.org/package/2006/relationships"><Relationship Id="rId3" Type="http://schemas.openxmlformats.org/officeDocument/2006/relationships/hyperlink" Target="http://inear.se/slide_demos/shadows2/"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10.png"/><Relationship Id="rId4" Type="http://schemas.openxmlformats.org/officeDocument/2006/relationships/image" Target="../media/image71.png"/></Relationships>
</file>

<file path=ppt/slides/_rels/slide68.xml.rels><?xml version="1.0" encoding="UTF-8" standalone="yes"?>
<Relationships xmlns="http://schemas.openxmlformats.org/package/2006/relationships"><Relationship Id="rId3" Type="http://schemas.openxmlformats.org/officeDocument/2006/relationships/hyperlink" Target="http://inear.se/slide_demos/skate/"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56.png"/><Relationship Id="rId7"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hyperlink" Target="http://zest3d.digital-glue.com/" TargetMode="External"/><Relationship Id="rId3" Type="http://schemas.openxmlformats.org/officeDocument/2006/relationships/hyperlink" Target="http://away3d.com/away3d-4-0-alpha-release-broomstick" TargetMode="External"/><Relationship Id="rId7" Type="http://schemas.openxmlformats.org/officeDocument/2006/relationships/hyperlink" Target="http://www.ambiera.com/coppercube/"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hyperlink" Target="http://www.sophie3d.com/" TargetMode="External"/><Relationship Id="rId11" Type="http://schemas.openxmlformats.org/officeDocument/2006/relationships/hyperlink" Target="http://www.mandreel.com/" TargetMode="External"/><Relationship Id="rId5" Type="http://schemas.openxmlformats.org/officeDocument/2006/relationships/hyperlink" Target="http://aerys.in/minko" TargetMode="External"/><Relationship Id="rId10" Type="http://schemas.openxmlformats.org/officeDocument/2006/relationships/hyperlink" Target="http://www.nulldesign.de/2011/03/10/nd2d-molehill-2d-engine/" TargetMode="External"/><Relationship Id="rId4" Type="http://schemas.openxmlformats.org/officeDocument/2006/relationships/hyperlink" Target="http://bit.ly/e8DIOD" TargetMode="External"/><Relationship Id="rId9" Type="http://schemas.openxmlformats.org/officeDocument/2006/relationships/hyperlink" Target="http://alternativaplatform.com/en/alternativa3d/"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lab.polygonal.de/2008/06/18/using-object-pools/"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www.buraks.com/azoth/"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9.xml.rels><?xml version="1.0" encoding="UTF-8" standalone="yes"?>
<Relationships xmlns="http://schemas.openxmlformats.org/package/2006/relationships"><Relationship Id="rId3" Type="http://schemas.openxmlformats.org/officeDocument/2006/relationships/hyperlink" Target="http://aleksandarrodic.com/p/jellyfish/" TargetMode="External"/><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hyperlink" Target="http://aleksandarrodic.com/" TargetMode="External"/><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alteredqualia.com/three/examples/particles_sprites_gl.html" TargetMode="External"/><Relationship Id="rId2" Type="http://schemas.openxmlformats.org/officeDocument/2006/relationships/notesSlide" Target="../notesSlides/notesSlide80.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88.png"/></Relationships>
</file>

<file path=ppt/slides/_rels/slide81.xml.rels><?xml version="1.0" encoding="UTF-8" standalone="yes"?>
<Relationships xmlns="http://schemas.openxmlformats.org/package/2006/relationships"><Relationship Id="rId3" Type="http://schemas.openxmlformats.org/officeDocument/2006/relationships/hyperlink" Target="http://helloracer.com/webgl/" TargetMode="External"/><Relationship Id="rId2" Type="http://schemas.openxmlformats.org/officeDocument/2006/relationships/notesSlide" Target="../notesSlides/notesSlide81.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89.png"/></Relationships>
</file>

<file path=ppt/slides/_rels/slide82.xml.rels><?xml version="1.0" encoding="UTF-8" standalone="yes"?>
<Relationships xmlns="http://schemas.openxmlformats.org/package/2006/relationships"><Relationship Id="rId3" Type="http://schemas.openxmlformats.org/officeDocument/2006/relationships/hyperlink" Target="http://mrdoob.com/lab/javascript/webgl/clouds" TargetMode="External"/><Relationship Id="rId2" Type="http://schemas.openxmlformats.org/officeDocument/2006/relationships/notesSlide" Target="../notesSlides/notesSlide82.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90.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jpauclair.net/flashpreloadprofiler/"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hyperlink" Target="http://software.intel.com/en-us/articles/intel-gpa/" TargetMode="External"/><Relationship Id="rId4" Type="http://schemas.openxmlformats.org/officeDocument/2006/relationships/hyperlink" Target="http://msdn.microsoft.com/en-us/library/ee417062(v=vs.85).aspx"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JP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97.jp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91.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jpeg"/></Relationships>
</file>

<file path=ppt/slides/_rels/slide92.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93.xml.rels><?xml version="1.0" encoding="UTF-8" standalone="yes"?>
<Relationships xmlns="http://schemas.openxmlformats.org/package/2006/relationships"><Relationship Id="rId8" Type="http://schemas.openxmlformats.org/officeDocument/2006/relationships/hyperlink" Target="http://student-kmt.hku.nl/~joost1/Oogst3D/ARTICLES/Using%20raycasting%20in%20GPU%20shaders%20to%20enhance%20real-time%20graphics.pdf" TargetMode="External"/><Relationship Id="rId3" Type="http://schemas.openxmlformats.org/officeDocument/2006/relationships/hyperlink" Target="https://www.packtpub.com/away3d-36-essentials/book?tag=rk/away3de-abr1/0111&amp;utm_source=rk_away3de_abr1_0111&amp;utm_medium=content&amp;utm_campaign=ramsai" TargetMode="External"/><Relationship Id="rId7" Type="http://schemas.openxmlformats.org/officeDocument/2006/relationships/hyperlink" Target="http://www.peroxide.dk/papers/realtimesoftshadows.pdf"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hyperlink" Target="http://www.amazon.com/Game-Graphics-Programming-Allen-Sherrod/dp/1584505168/ref=sr_1_4?ie=UTF8&amp;s=books&amp;qid=1301470439&amp;sr=1-4" TargetMode="External"/><Relationship Id="rId5" Type="http://schemas.openxmlformats.org/officeDocument/2006/relationships/hyperlink" Target="http://www.amazon.com/Mathematics-Programming-Computer-Graphics-Second/dp/1584502770/ref=sr_1_1?s=books&amp;ie=UTF8&amp;qid=1301470355&amp;sr=1-1" TargetMode="External"/><Relationship Id="rId4" Type="http://schemas.openxmlformats.org/officeDocument/2006/relationships/hyperlink" Target="http://www.amazon.com/Mathematics-Game-Developers-Development/dp/159200038X" TargetMode="Externa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227062" y="5226276"/>
            <a:ext cx="6801323" cy="780685"/>
          </a:xfrm>
          <a:prstGeom prst="rect">
            <a:avLst/>
          </a:prstGeom>
        </p:spPr>
        <p:txBody>
          <a:bodyPr vert="horz" lIns="91440" tIns="45720" rIns="91440" bIns="45720" rtlCol="0" anchor="ctr">
            <a:noAutofit/>
            <a:scene3d>
              <a:camera prst="perspectiveRelaxed"/>
              <a:lightRig rig="threePt" dir="t"/>
            </a:scene3d>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4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8495" y="1340771"/>
            <a:ext cx="4143375" cy="2771775"/>
          </a:xfrm>
          <a:prstGeom prst="rect">
            <a:avLst/>
          </a:prstGeom>
        </p:spPr>
      </p:pic>
      <p:sp>
        <p:nvSpPr>
          <p:cNvPr id="7" name="TextBox 6"/>
          <p:cNvSpPr txBox="1"/>
          <p:nvPr/>
        </p:nvSpPr>
        <p:spPr>
          <a:xfrm>
            <a:off x="1135337" y="4641503"/>
            <a:ext cx="6984775" cy="646331"/>
          </a:xfrm>
          <a:prstGeom prst="rect">
            <a:avLst/>
          </a:prstGeom>
          <a:noFill/>
        </p:spPr>
        <p:txBody>
          <a:bodyPr wrap="square" rtlCol="0">
            <a:spAutoFit/>
          </a:bodyPr>
          <a:lstStyle/>
          <a:p>
            <a:pPr algn="ctr"/>
            <a:r>
              <a:rPr lang="sv-SE" sz="3600" dirty="0" smtClean="0"/>
              <a:t>A BRIEF INTRODUCTION TO 3D</a:t>
            </a:r>
            <a:endParaRPr lang="en-US" sz="3600" dirty="0"/>
          </a:p>
        </p:txBody>
      </p:sp>
      <p:cxnSp>
        <p:nvCxnSpPr>
          <p:cNvPr id="9" name="Straight Connector 8"/>
          <p:cNvCxnSpPr/>
          <p:nvPr/>
        </p:nvCxnSpPr>
        <p:spPr>
          <a:xfrm>
            <a:off x="1475656" y="5301210"/>
            <a:ext cx="6336704" cy="1250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15621" y="5373216"/>
            <a:ext cx="6984775" cy="400110"/>
          </a:xfrm>
          <a:prstGeom prst="rect">
            <a:avLst/>
          </a:prstGeom>
          <a:noFill/>
        </p:spPr>
        <p:txBody>
          <a:bodyPr wrap="square" rtlCol="0">
            <a:spAutoFit/>
          </a:bodyPr>
          <a:lstStyle/>
          <a:p>
            <a:pPr algn="ctr"/>
            <a:r>
              <a:rPr lang="sv-SE" sz="2000" dirty="0" smtClean="0"/>
              <a:t>Selected topics with focus on Flash, Unity and WebGL</a:t>
            </a:r>
            <a:endParaRPr lang="en-US" sz="2000" dirty="0"/>
          </a:p>
        </p:txBody>
      </p:sp>
      <p:sp>
        <p:nvSpPr>
          <p:cNvPr id="2" name="TextBox 1"/>
          <p:cNvSpPr txBox="1"/>
          <p:nvPr/>
        </p:nvSpPr>
        <p:spPr>
          <a:xfrm>
            <a:off x="467548" y="1196752"/>
            <a:ext cx="184731" cy="369332"/>
          </a:xfrm>
          <a:prstGeom prst="rect">
            <a:avLst/>
          </a:prstGeom>
          <a:noFill/>
        </p:spPr>
        <p:txBody>
          <a:bodyPr wrap="none" rtlCol="0">
            <a:spAutoFit/>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75000"/>
                  </a:schemeClr>
                </a:solidFill>
              </a:rPr>
              <a:t>Cross Product</a:t>
            </a:r>
            <a:endParaRPr lang="en-US" dirty="0">
              <a:solidFill>
                <a:schemeClr val="accent6">
                  <a:lumMod val="75000"/>
                </a:schemeClr>
              </a:solidFill>
            </a:endParaRPr>
          </a:p>
        </p:txBody>
      </p:sp>
      <p:sp>
        <p:nvSpPr>
          <p:cNvPr id="5" name="Content Placeholder 2"/>
          <p:cNvSpPr txBox="1">
            <a:spLocks/>
          </p:cNvSpPr>
          <p:nvPr/>
        </p:nvSpPr>
        <p:spPr>
          <a:xfrm>
            <a:off x="571472" y="5072075"/>
            <a:ext cx="8229600" cy="1143008"/>
          </a:xfrm>
          <a:prstGeom prst="rect">
            <a:avLst/>
          </a:prstGeom>
        </p:spPr>
        <p:txBody>
          <a:bodyPr vert="horz" lIns="91440" tIns="45720" rIns="91440" bIns="45720" rtlCol="0">
            <a:normAutofit/>
          </a:bodyPr>
          <a:lstStyle/>
          <a:p>
            <a:r>
              <a:rPr lang="en-US" sz="3200" dirty="0" err="1" smtClean="0"/>
              <a:t>AxB</a:t>
            </a:r>
            <a:r>
              <a:rPr lang="en-US" sz="3200" dirty="0" smtClean="0"/>
              <a:t> </a:t>
            </a:r>
            <a:r>
              <a:rPr lang="en-US" sz="3200" dirty="0"/>
              <a:t>= </a:t>
            </a:r>
            <a:r>
              <a:rPr lang="en-US" sz="3200" dirty="0" smtClean="0"/>
              <a:t>(</a:t>
            </a:r>
            <a:r>
              <a:rPr lang="en-US" sz="3200" dirty="0" err="1" smtClean="0"/>
              <a:t>A</a:t>
            </a:r>
            <a:r>
              <a:rPr lang="en-US" sz="3200" baseline="-25000" dirty="0" err="1" smtClean="0"/>
              <a:t>y</a:t>
            </a:r>
            <a:r>
              <a:rPr lang="en-US" sz="3200" dirty="0" err="1" smtClean="0"/>
              <a:t>B</a:t>
            </a:r>
            <a:r>
              <a:rPr lang="en-US" sz="3200" baseline="-25000" dirty="0" err="1" smtClean="0"/>
              <a:t>z</a:t>
            </a:r>
            <a:r>
              <a:rPr lang="en-US" sz="3200" dirty="0"/>
              <a:t> - </a:t>
            </a:r>
            <a:r>
              <a:rPr lang="en-US" sz="3200" dirty="0" err="1" smtClean="0"/>
              <a:t>A</a:t>
            </a:r>
            <a:r>
              <a:rPr lang="en-US" sz="3200" baseline="-25000" dirty="0" err="1" smtClean="0"/>
              <a:t>z</a:t>
            </a:r>
            <a:r>
              <a:rPr lang="en-US" sz="3200" dirty="0" err="1" smtClean="0"/>
              <a:t>B</a:t>
            </a:r>
            <a:r>
              <a:rPr lang="en-US" sz="3200" baseline="-25000" dirty="0" err="1" smtClean="0"/>
              <a:t>y</a:t>
            </a:r>
            <a:r>
              <a:rPr lang="en-US" sz="3200" dirty="0"/>
              <a:t>, </a:t>
            </a:r>
            <a:r>
              <a:rPr lang="en-US" sz="3200" dirty="0" err="1" smtClean="0"/>
              <a:t>A</a:t>
            </a:r>
            <a:r>
              <a:rPr lang="en-US" sz="3200" baseline="-25000" dirty="0" err="1" smtClean="0"/>
              <a:t>z</a:t>
            </a:r>
            <a:r>
              <a:rPr lang="en-US" sz="3200" dirty="0" err="1" smtClean="0"/>
              <a:t>B</a:t>
            </a:r>
            <a:r>
              <a:rPr lang="en-US" sz="3200" baseline="-25000" dirty="0" err="1" smtClean="0"/>
              <a:t>x</a:t>
            </a:r>
            <a:r>
              <a:rPr lang="en-US" sz="3200" dirty="0"/>
              <a:t> - </a:t>
            </a:r>
            <a:r>
              <a:rPr lang="en-US" sz="3200" dirty="0" err="1" smtClean="0"/>
              <a:t>A</a:t>
            </a:r>
            <a:r>
              <a:rPr lang="en-US" sz="3200" baseline="-25000" dirty="0" err="1" smtClean="0"/>
              <a:t>x</a:t>
            </a:r>
            <a:r>
              <a:rPr lang="en-US" sz="3200" dirty="0" err="1" smtClean="0"/>
              <a:t>B</a:t>
            </a:r>
            <a:r>
              <a:rPr lang="en-US" sz="3200" baseline="-25000" dirty="0" err="1" smtClean="0"/>
              <a:t>z</a:t>
            </a:r>
            <a:r>
              <a:rPr lang="en-US" sz="3200" dirty="0"/>
              <a:t>, </a:t>
            </a:r>
            <a:r>
              <a:rPr lang="en-US" sz="3200" dirty="0" err="1" smtClean="0"/>
              <a:t>A</a:t>
            </a:r>
            <a:r>
              <a:rPr lang="en-US" sz="3200" baseline="-25000" dirty="0" err="1" smtClean="0"/>
              <a:t>x</a:t>
            </a:r>
            <a:r>
              <a:rPr lang="en-US" sz="3200" dirty="0" err="1" smtClean="0"/>
              <a:t>B</a:t>
            </a:r>
            <a:r>
              <a:rPr lang="en-US" sz="3200" baseline="-25000" dirty="0" err="1" smtClean="0"/>
              <a:t>y</a:t>
            </a:r>
            <a:r>
              <a:rPr lang="en-US" sz="3200" dirty="0"/>
              <a:t> - </a:t>
            </a:r>
            <a:r>
              <a:rPr lang="en-US" sz="3200" dirty="0" err="1" smtClean="0"/>
              <a:t>A</a:t>
            </a:r>
            <a:r>
              <a:rPr lang="en-US" sz="3200" baseline="-25000" dirty="0" err="1" smtClean="0"/>
              <a:t>y</a:t>
            </a:r>
            <a:r>
              <a:rPr lang="en-US" sz="3200" dirty="0" err="1" smtClean="0"/>
              <a:t>B</a:t>
            </a:r>
            <a:r>
              <a:rPr lang="en-US" sz="3200" baseline="-25000" dirty="0" err="1" smtClean="0"/>
              <a:t>x</a:t>
            </a:r>
            <a:r>
              <a:rPr lang="en-US" sz="3200" dirty="0"/>
              <a:t>)</a:t>
            </a:r>
          </a:p>
          <a:p>
            <a:r>
              <a:rPr lang="en-US" sz="3200" dirty="0"/>
              <a:t>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pt-BR" sz="32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7" name="Picture 6" descr="CrossProduct.png"/>
          <p:cNvPicPr>
            <a:picLocks noChangeAspect="1"/>
          </p:cNvPicPr>
          <p:nvPr/>
        </p:nvPicPr>
        <p:blipFill>
          <a:blip r:embed="rId3"/>
          <a:stretch>
            <a:fillRect/>
          </a:stretch>
        </p:blipFill>
        <p:spPr>
          <a:xfrm>
            <a:off x="3500430" y="1285861"/>
            <a:ext cx="2338390" cy="32498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solidFill>
                  <a:schemeClr val="accent6">
                    <a:lumMod val="75000"/>
                  </a:schemeClr>
                </a:solidFill>
              </a:rPr>
              <a:t>Real world examples</a:t>
            </a:r>
            <a:endParaRPr lang="en-US" dirty="0">
              <a:solidFill>
                <a:schemeClr val="accent6">
                  <a:lumMod val="75000"/>
                </a:schemeClr>
              </a:solidFill>
            </a:endParaRPr>
          </a:p>
        </p:txBody>
      </p:sp>
      <p:sp>
        <p:nvSpPr>
          <p:cNvPr id="3" name="Content Placeholder 2"/>
          <p:cNvSpPr>
            <a:spLocks noGrp="1"/>
          </p:cNvSpPr>
          <p:nvPr>
            <p:ph idx="1"/>
          </p:nvPr>
        </p:nvSpPr>
        <p:spPr/>
        <p:txBody>
          <a:bodyPr/>
          <a:lstStyle/>
          <a:p>
            <a:r>
              <a:rPr lang="en-US" dirty="0" smtClean="0"/>
              <a:t>In which</a:t>
            </a:r>
            <a:r>
              <a:rPr lang="en-US" dirty="0"/>
              <a:t> direction should the missile </a:t>
            </a:r>
            <a:r>
              <a:rPr lang="en-US" dirty="0" smtClean="0"/>
              <a:t>be fired</a:t>
            </a:r>
            <a:r>
              <a:rPr lang="en-US" dirty="0"/>
              <a:t> to hit the target</a:t>
            </a:r>
            <a:r>
              <a:rPr lang="en-US" dirty="0" smtClean="0"/>
              <a:t>?</a:t>
            </a:r>
          </a:p>
          <a:p>
            <a:r>
              <a:rPr lang="en-US" dirty="0" smtClean="0"/>
              <a:t>Is the enemy visible in the field of view?</a:t>
            </a:r>
          </a:p>
          <a:p>
            <a:r>
              <a:rPr lang="sv-SE" dirty="0" smtClean="0"/>
              <a:t>How far is the bullet from the window?</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solidFill>
                  <a:schemeClr val="accent6">
                    <a:lumMod val="75000"/>
                  </a:schemeClr>
                </a:solidFill>
              </a:rPr>
              <a:t>Solutions</a:t>
            </a:r>
            <a:endParaRPr lang="en-US" dirty="0">
              <a:solidFill>
                <a:schemeClr val="accent6">
                  <a:lumMod val="75000"/>
                </a:schemeClr>
              </a:solidFill>
            </a:endParaRPr>
          </a:p>
        </p:txBody>
      </p:sp>
      <p:sp>
        <p:nvSpPr>
          <p:cNvPr id="3" name="Content Placeholder 2"/>
          <p:cNvSpPr>
            <a:spLocks noGrp="1"/>
          </p:cNvSpPr>
          <p:nvPr>
            <p:ph idx="1"/>
          </p:nvPr>
        </p:nvSpPr>
        <p:spPr>
          <a:xfrm>
            <a:off x="457200" y="1556793"/>
            <a:ext cx="8229600" cy="4525963"/>
          </a:xfrm>
        </p:spPr>
        <p:txBody>
          <a:bodyPr/>
          <a:lstStyle/>
          <a:p>
            <a:r>
              <a:rPr lang="sv-SE" dirty="0" smtClean="0"/>
              <a:t>Solutions have been done by many before.</a:t>
            </a:r>
          </a:p>
          <a:p>
            <a:r>
              <a:rPr lang="sv-SE" dirty="0" smtClean="0"/>
              <a:t>Know the basics to find them quicker.</a:t>
            </a:r>
          </a:p>
          <a:p>
            <a:r>
              <a:rPr lang="sv-SE" dirty="0" smtClean="0"/>
              <a:t>Use utils and classes like:</a:t>
            </a:r>
          </a:p>
          <a:p>
            <a:pPr lvl="1"/>
            <a:r>
              <a:rPr lang="sv-SE" dirty="0" smtClean="0"/>
              <a:t>Vector3D </a:t>
            </a:r>
          </a:p>
          <a:p>
            <a:pPr lvl="1"/>
            <a:r>
              <a:rPr lang="sv-SE" dirty="0" smtClean="0"/>
              <a:t>Vector3DUtils</a:t>
            </a:r>
          </a:p>
          <a:p>
            <a:pPr lvl="1"/>
            <a:r>
              <a:rPr lang="sv-SE" dirty="0" smtClean="0"/>
              <a:t>Plane3D, Ray         (4.0)</a:t>
            </a:r>
          </a:p>
          <a:p>
            <a:pPr lvl="1"/>
            <a:r>
              <a:rPr lang="sv-SE" dirty="0" smtClean="0"/>
              <a:t>Vector3</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8636" y="4825752"/>
            <a:ext cx="504056" cy="5040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5896" y="3817641"/>
            <a:ext cx="433722" cy="433723"/>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15816" y="3313585"/>
            <a:ext cx="444498" cy="43372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5896" y="4369160"/>
            <a:ext cx="433722" cy="4337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714348" y="2428870"/>
            <a:ext cx="7772400" cy="1470025"/>
          </a:xfrm>
          <a:prstGeom prst="rect">
            <a:avLst/>
          </a:prstGeom>
          <a:effectLst>
            <a:outerShdw blurRad="254000" algn="ctr" rotWithShape="0">
              <a:schemeClr val="tx1">
                <a:alpha val="49000"/>
              </a:schemeClr>
            </a:outerShdw>
          </a:effectLst>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sv-SE" sz="4800" b="0" i="0" u="none" strike="noStrike" kern="1200" cap="none" spc="0" normalizeH="0" baseline="0" noProof="0" dirty="0" smtClean="0">
                <a:ln>
                  <a:noFill/>
                </a:ln>
                <a:solidFill>
                  <a:schemeClr val="tx2">
                    <a:lumMod val="60000"/>
                    <a:lumOff val="40000"/>
                  </a:schemeClr>
                </a:solidFill>
                <a:effectLst/>
                <a:uLnTx/>
                <a:uFillTx/>
                <a:latin typeface="+mj-lt"/>
                <a:ea typeface="+mj-ea"/>
                <a:cs typeface="+mj-cs"/>
              </a:rPr>
              <a:t>SPACES</a:t>
            </a:r>
            <a:endParaRPr kumimoji="0" lang="en-US" sz="4400" b="0" i="0" u="none" strike="noStrike" kern="1200" cap="none" spc="0" normalizeH="0" baseline="0" noProof="0" dirty="0" smtClean="0">
              <a:ln>
                <a:noFill/>
              </a:ln>
              <a:solidFill>
                <a:schemeClr val="tx2">
                  <a:lumMod val="60000"/>
                  <a:lumOff val="40000"/>
                </a:schemeClr>
              </a:solidFill>
              <a:effectLst/>
              <a:uLnTx/>
              <a:uFillTx/>
              <a:latin typeface="+mj-lt"/>
              <a:ea typeface="+mj-ea"/>
              <a:cs typeface="+mj-cs"/>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solidFill>
                  <a:schemeClr val="tx2">
                    <a:lumMod val="60000"/>
                    <a:lumOff val="40000"/>
                  </a:schemeClr>
                </a:solidFill>
              </a:rPr>
              <a:t>Spaces</a:t>
            </a:r>
            <a:endParaRPr lang="en-US" dirty="0">
              <a:solidFill>
                <a:schemeClr val="tx2">
                  <a:lumMod val="60000"/>
                  <a:lumOff val="40000"/>
                </a:schemeClr>
              </a:solidFill>
            </a:endParaRPr>
          </a:p>
        </p:txBody>
      </p:sp>
      <p:sp>
        <p:nvSpPr>
          <p:cNvPr id="3" name="Content Placeholder 2"/>
          <p:cNvSpPr>
            <a:spLocks noGrp="1"/>
          </p:cNvSpPr>
          <p:nvPr>
            <p:ph idx="1"/>
          </p:nvPr>
        </p:nvSpPr>
        <p:spPr/>
        <p:txBody>
          <a:bodyPr/>
          <a:lstStyle/>
          <a:p>
            <a:r>
              <a:rPr lang="en-US" i="1" dirty="0"/>
              <a:t>Euclidean</a:t>
            </a:r>
            <a:r>
              <a:rPr lang="en-US" dirty="0"/>
              <a:t> space using </a:t>
            </a:r>
            <a:r>
              <a:rPr lang="en-US" i="1" dirty="0"/>
              <a:t>Cartesian</a:t>
            </a:r>
            <a:r>
              <a:rPr lang="en-US" dirty="0"/>
              <a:t> </a:t>
            </a:r>
            <a:r>
              <a:rPr lang="en-US" dirty="0" smtClean="0"/>
              <a:t>coordinates. (X</a:t>
            </a:r>
            <a:r>
              <a:rPr lang="en-US" dirty="0"/>
              <a:t>, Y and </a:t>
            </a:r>
            <a:r>
              <a:rPr lang="en-US" dirty="0" smtClean="0"/>
              <a:t>Z)</a:t>
            </a:r>
          </a:p>
          <a:p>
            <a:r>
              <a:rPr lang="en-US" dirty="0" smtClean="0"/>
              <a:t>Local/Model Space</a:t>
            </a:r>
          </a:p>
          <a:p>
            <a:r>
              <a:rPr lang="en-US" dirty="0" smtClean="0"/>
              <a:t>World Space</a:t>
            </a:r>
          </a:p>
          <a:p>
            <a:r>
              <a:rPr lang="en-US" dirty="0" smtClean="0"/>
              <a:t>View/Camera Space (Point-of-view)</a:t>
            </a:r>
          </a:p>
          <a:p>
            <a:r>
              <a:rPr lang="sv-SE" dirty="0" smtClean="0"/>
              <a:t>Screen space (2D)</a:t>
            </a:r>
            <a:endParaRPr lang="en-US" dirty="0" smtClean="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solidFill>
                  <a:schemeClr val="tx2">
                    <a:lumMod val="60000"/>
                    <a:lumOff val="40000"/>
                  </a:schemeClr>
                </a:solidFill>
              </a:rPr>
              <a:t>Left- and right-handed systems</a:t>
            </a:r>
            <a:endParaRPr lang="en-US" dirty="0">
              <a:solidFill>
                <a:schemeClr val="tx2">
                  <a:lumMod val="60000"/>
                  <a:lumOff val="40000"/>
                </a:schemeClr>
              </a:solidFill>
            </a:endParaRPr>
          </a:p>
        </p:txBody>
      </p:sp>
      <p:pic>
        <p:nvPicPr>
          <p:cNvPr id="4" name="Content Placeholder 3" descr="hand.jpg"/>
          <p:cNvPicPr>
            <a:picLocks noGrp="1" noChangeAspect="1"/>
          </p:cNvPicPr>
          <p:nvPr>
            <p:ph idx="1"/>
          </p:nvPr>
        </p:nvPicPr>
        <p:blipFill>
          <a:blip r:embed="rId3"/>
          <a:stretch>
            <a:fillRect/>
          </a:stretch>
        </p:blipFill>
        <p:spPr>
          <a:xfrm>
            <a:off x="1411860" y="1600201"/>
            <a:ext cx="6320280" cy="4525963"/>
          </a:xfrm>
          <a:noFill/>
          <a:effectLst>
            <a:outerShdw blurRad="266700" sx="102000" sy="102000" algn="ctr" rotWithShape="0">
              <a:prstClr val="black">
                <a:alpha val="9000"/>
              </a:prstClr>
            </a:outerShdw>
            <a:reflection blurRad="6350" stA="50000" endA="300" endPos="38500" dist="508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714629"/>
            <a:ext cx="8358246" cy="1643067"/>
          </a:xfrm>
          <a:effectLst>
            <a:outerShdw blurRad="419100" dir="10800000" algn="r" rotWithShape="0">
              <a:prstClr val="black"/>
            </a:outerShdw>
          </a:effectLst>
        </p:spPr>
        <p:txBody>
          <a:bodyPr>
            <a:normAutofit/>
          </a:bodyPr>
          <a:lstStyle/>
          <a:p>
            <a:r>
              <a:rPr lang="sv-SE" sz="4800" dirty="0" smtClean="0">
                <a:solidFill>
                  <a:schemeClr val="bg1"/>
                </a:solidFill>
              </a:rPr>
              <a:t>MATRICES</a:t>
            </a:r>
            <a:r>
              <a:rPr lang="sv-SE" dirty="0" smtClean="0">
                <a:solidFill>
                  <a:schemeClr val="bg1"/>
                </a:solidFill>
              </a:rPr>
              <a:t> AND SPACES</a:t>
            </a:r>
            <a:endParaRPr lang="en-US" dirty="0">
              <a:solidFill>
                <a:schemeClr val="bg1"/>
              </a:solidFill>
            </a:endParaRPr>
          </a:p>
        </p:txBody>
      </p:sp>
      <p:pic>
        <p:nvPicPr>
          <p:cNvPr id="4" name="Content Placeholder 3" descr="matrix.JPG"/>
          <p:cNvPicPr>
            <a:picLocks noGrp="1" noChangeAspect="1"/>
          </p:cNvPicPr>
          <p:nvPr>
            <p:ph idx="1"/>
          </p:nvPr>
        </p:nvPicPr>
        <p:blipFill>
          <a:blip r:embed="rId3"/>
          <a:stretch>
            <a:fillRect/>
          </a:stretch>
        </p:blipFill>
        <p:spPr>
          <a:xfrm>
            <a:off x="0" y="0"/>
            <a:ext cx="9144000" cy="6858000"/>
          </a:xfrm>
        </p:spPr>
      </p:pic>
      <p:sp>
        <p:nvSpPr>
          <p:cNvPr id="5" name="Title 1"/>
          <p:cNvSpPr txBox="1">
            <a:spLocks/>
          </p:cNvSpPr>
          <p:nvPr/>
        </p:nvSpPr>
        <p:spPr>
          <a:xfrm>
            <a:off x="714348" y="2500309"/>
            <a:ext cx="7772400" cy="1470025"/>
          </a:xfrm>
          <a:prstGeom prst="rect">
            <a:avLst/>
          </a:prstGeom>
          <a:effectLst>
            <a:outerShdw blurRad="215900" algn="ctr" rotWithShape="0">
              <a:prstClr val="black"/>
            </a:outerShdw>
          </a:effectLst>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sv-SE" sz="4800" i="0" u="none" strike="noStrike" kern="1200" cap="none" spc="0" normalizeH="0" baseline="0" noProof="0" dirty="0" smtClean="0">
                <a:ln>
                  <a:noFill/>
                </a:ln>
                <a:solidFill>
                  <a:schemeClr val="bg1"/>
                </a:solidFill>
                <a:effectLst/>
                <a:uLnTx/>
                <a:uFillTx/>
                <a:latin typeface="+mj-lt"/>
                <a:ea typeface="+mj-ea"/>
                <a:cs typeface="+mj-cs"/>
              </a:rPr>
              <a:t>ENTER THE</a:t>
            </a:r>
            <a:r>
              <a:rPr kumimoji="0" lang="sv-SE" sz="4800" i="0" u="none" strike="noStrike" kern="1200" cap="none" spc="0" normalizeH="0" noProof="0" dirty="0" smtClean="0">
                <a:ln>
                  <a:noFill/>
                </a:ln>
                <a:solidFill>
                  <a:schemeClr val="bg1"/>
                </a:solidFill>
                <a:effectLst/>
                <a:uLnTx/>
                <a:uFillTx/>
                <a:latin typeface="+mj-lt"/>
                <a:ea typeface="+mj-ea"/>
                <a:cs typeface="+mj-cs"/>
              </a:rPr>
              <a:t> MATRIX</a:t>
            </a:r>
            <a:endParaRPr kumimoji="0" lang="en-US" sz="4400" i="0" u="none" strike="noStrike" kern="1200" cap="none" spc="0" normalizeH="0" baseline="0" noProof="0" dirty="0" smtClean="0">
              <a:ln>
                <a:noFill/>
              </a:ln>
              <a:solidFill>
                <a:schemeClr val="bg1"/>
              </a:solidFill>
              <a:effectLst/>
              <a:uLnTx/>
              <a:uFillTx/>
              <a:latin typeface="+mj-lt"/>
              <a:ea typeface="+mj-ea"/>
              <a:cs typeface="+mj-cs"/>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solidFill>
                  <a:srgbClr val="00B050"/>
                </a:solidFill>
              </a:rPr>
              <a:t>Matrices</a:t>
            </a:r>
            <a:endParaRPr lang="en-US" dirty="0">
              <a:solidFill>
                <a:srgbClr val="00B050"/>
              </a:solidFill>
            </a:endParaRPr>
          </a:p>
        </p:txBody>
      </p:sp>
      <p:sp>
        <p:nvSpPr>
          <p:cNvPr id="3" name="Content Placeholder 2"/>
          <p:cNvSpPr>
            <a:spLocks noGrp="1"/>
          </p:cNvSpPr>
          <p:nvPr>
            <p:ph idx="1"/>
          </p:nvPr>
        </p:nvSpPr>
        <p:spPr/>
        <p:txBody>
          <a:bodyPr/>
          <a:lstStyle/>
          <a:p>
            <a:r>
              <a:rPr lang="en-US" dirty="0" smtClean="0"/>
              <a:t>Matrix = Transformation placeholder</a:t>
            </a:r>
            <a:endParaRPr lang="en-US" b="1" dirty="0" smtClean="0"/>
          </a:p>
          <a:p>
            <a:r>
              <a:rPr lang="sv-SE" dirty="0" smtClean="0"/>
              <a:t>So again:</a:t>
            </a:r>
            <a:endParaRPr lang="en-US" dirty="0" smtClean="0"/>
          </a:p>
          <a:p>
            <a:pPr lvl="1"/>
            <a:r>
              <a:rPr lang="en-US" dirty="0" smtClean="0"/>
              <a:t>Local/Model matrix</a:t>
            </a:r>
            <a:endParaRPr lang="en-US" dirty="0"/>
          </a:p>
          <a:p>
            <a:pPr lvl="1"/>
            <a:r>
              <a:rPr lang="en-US" dirty="0" smtClean="0"/>
              <a:t>World matrix</a:t>
            </a:r>
            <a:endParaRPr lang="en-US" dirty="0"/>
          </a:p>
          <a:p>
            <a:pPr lvl="1"/>
            <a:r>
              <a:rPr lang="en-US" dirty="0" smtClean="0"/>
              <a:t>View/Camera matrix</a:t>
            </a:r>
            <a:endParaRPr lang="en-US" dirty="0"/>
          </a:p>
          <a:p>
            <a:r>
              <a:rPr lang="en-US" i="1" dirty="0"/>
              <a:t>WVP = </a:t>
            </a:r>
            <a:r>
              <a:rPr lang="en-US" dirty="0"/>
              <a:t>world * view * </a:t>
            </a:r>
            <a:r>
              <a:rPr lang="en-US" dirty="0" smtClean="0"/>
              <a:t>projection</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solidFill>
                  <a:srgbClr val="00B050"/>
                </a:solidFill>
              </a:rPr>
              <a:t>Classes/Utils</a:t>
            </a:r>
            <a:endParaRPr lang="en-US" dirty="0">
              <a:solidFill>
                <a:srgbClr val="00B050"/>
              </a:solidFill>
            </a:endParaRPr>
          </a:p>
        </p:txBody>
      </p:sp>
      <p:sp>
        <p:nvSpPr>
          <p:cNvPr id="3" name="Content Placeholder 2"/>
          <p:cNvSpPr>
            <a:spLocks noGrp="1"/>
          </p:cNvSpPr>
          <p:nvPr>
            <p:ph idx="1"/>
          </p:nvPr>
        </p:nvSpPr>
        <p:spPr/>
        <p:txBody>
          <a:bodyPr/>
          <a:lstStyle/>
          <a:p>
            <a:pPr lvl="1">
              <a:buFont typeface="Arial" pitchFamily="34" charset="0"/>
              <a:buChar char="•"/>
            </a:pPr>
            <a:r>
              <a:rPr lang="sv-SE" dirty="0" smtClean="0"/>
              <a:t>Matrix3D</a:t>
            </a:r>
          </a:p>
          <a:p>
            <a:pPr lvl="1">
              <a:buFont typeface="Arial" pitchFamily="34" charset="0"/>
              <a:buChar char="•"/>
            </a:pPr>
            <a:r>
              <a:rPr lang="sv-SE" dirty="0" smtClean="0"/>
              <a:t>Matrix3DUtils</a:t>
            </a:r>
          </a:p>
          <a:p>
            <a:pPr lvl="1">
              <a:buFont typeface="Arial" pitchFamily="34" charset="0"/>
              <a:buChar char="•"/>
            </a:pPr>
            <a:r>
              <a:rPr lang="sv-SE" dirty="0" smtClean="0"/>
              <a:t>Matrix4x4</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7824" y="2636912"/>
            <a:ext cx="504056" cy="5040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5896" y="2132857"/>
            <a:ext cx="433722" cy="43372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15816" y="1631809"/>
            <a:ext cx="444498" cy="4337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5072075"/>
            <a:ext cx="8229600" cy="1143000"/>
          </a:xfrm>
        </p:spPr>
        <p:txBody>
          <a:bodyPr/>
          <a:lstStyle/>
          <a:p>
            <a:r>
              <a:rPr lang="sv-SE" sz="4800" dirty="0" smtClean="0">
                <a:solidFill>
                  <a:srgbClr val="990000"/>
                </a:solidFill>
              </a:rPr>
              <a:t>TRANSFORMATIONS</a:t>
            </a:r>
            <a:endParaRPr lang="en-US" dirty="0">
              <a:solidFill>
                <a:srgbClr val="990000"/>
              </a:solidFill>
            </a:endParaRPr>
          </a:p>
        </p:txBody>
      </p:sp>
      <p:pic>
        <p:nvPicPr>
          <p:cNvPr id="4" name="Content Placeholder 3" descr="hroptimusprime.png"/>
          <p:cNvPicPr>
            <a:picLocks noGrp="1" noChangeAspect="1"/>
          </p:cNvPicPr>
          <p:nvPr>
            <p:ph idx="1"/>
          </p:nvPr>
        </p:nvPicPr>
        <p:blipFill>
          <a:blip r:embed="rId3"/>
          <a:stretch>
            <a:fillRect/>
          </a:stretch>
        </p:blipFill>
        <p:spPr>
          <a:xfrm>
            <a:off x="2071674" y="571481"/>
            <a:ext cx="5086087" cy="4525963"/>
          </a:xfr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00278"/>
            <a:ext cx="9144000" cy="5057449"/>
          </a:xfrm>
          <a:prstGeom prst="rect">
            <a:avLst/>
          </a:prstGeom>
          <a:effectLst>
            <a:innerShdw blurRad="63500" dist="50800" dir="16200000">
              <a:prstClr val="black">
                <a:alpha val="50000"/>
              </a:prstClr>
            </a:innerShdw>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990000"/>
                </a:solidFill>
              </a:rPr>
              <a:t>Linear transformation</a:t>
            </a:r>
            <a:endParaRPr lang="en-US" dirty="0">
              <a:solidFill>
                <a:srgbClr val="990000"/>
              </a:solidFill>
            </a:endParaRPr>
          </a:p>
        </p:txBody>
      </p:sp>
      <p:sp>
        <p:nvSpPr>
          <p:cNvPr id="3" name="Content Placeholder 2"/>
          <p:cNvSpPr>
            <a:spLocks noGrp="1"/>
          </p:cNvSpPr>
          <p:nvPr>
            <p:ph idx="1"/>
          </p:nvPr>
        </p:nvSpPr>
        <p:spPr>
          <a:xfrm>
            <a:off x="395536" y="4869160"/>
            <a:ext cx="8229600" cy="576064"/>
          </a:xfrm>
        </p:spPr>
        <p:txBody>
          <a:bodyPr>
            <a:normAutofit lnSpcReduction="10000"/>
          </a:bodyPr>
          <a:lstStyle/>
          <a:p>
            <a:pPr algn="ctr">
              <a:buNone/>
            </a:pPr>
            <a:r>
              <a:rPr lang="en-US" dirty="0"/>
              <a:t>Translation</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3" y="1887342"/>
            <a:ext cx="7324725" cy="1962151"/>
          </a:xfrm>
          <a:prstGeom prst="rect">
            <a:avLst/>
          </a:prstGeom>
        </p:spPr>
      </p:pic>
      <p:sp>
        <p:nvSpPr>
          <p:cNvPr id="6" name="Right Arrow 5"/>
          <p:cNvSpPr/>
          <p:nvPr/>
        </p:nvSpPr>
        <p:spPr>
          <a:xfrm>
            <a:off x="2653741" y="3849491"/>
            <a:ext cx="3960440" cy="648072"/>
          </a:xfrm>
          <a:prstGeom prst="rightArrow">
            <a:avLst/>
          </a:prstGeom>
          <a:solidFill>
            <a:srgbClr val="990000"/>
          </a:solidFill>
          <a:ln w="6350">
            <a:noFill/>
          </a:ln>
          <a:scene3d>
            <a:camera prst="perspectiveRelaxed"/>
            <a:lightRig rig="soft" dir="t"/>
          </a:scene3d>
          <a:sp3d extrusionH="76200" prstMaterial="matte">
            <a:bevelT w="25400" h="25400"/>
            <a:bevelB w="25400" h="254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990000"/>
                </a:solidFill>
              </a:rPr>
              <a:t>Linear transformation</a:t>
            </a:r>
            <a:endParaRPr lang="en-US" dirty="0">
              <a:solidFill>
                <a:srgbClr val="990000"/>
              </a:solidFill>
            </a:endParaRPr>
          </a:p>
        </p:txBody>
      </p:sp>
      <p:sp>
        <p:nvSpPr>
          <p:cNvPr id="3" name="Content Placeholder 2"/>
          <p:cNvSpPr>
            <a:spLocks noGrp="1"/>
          </p:cNvSpPr>
          <p:nvPr>
            <p:ph idx="1"/>
          </p:nvPr>
        </p:nvSpPr>
        <p:spPr>
          <a:xfrm>
            <a:off x="395536" y="4869160"/>
            <a:ext cx="8229600" cy="576064"/>
          </a:xfrm>
        </p:spPr>
        <p:txBody>
          <a:bodyPr>
            <a:normAutofit lnSpcReduction="10000"/>
          </a:bodyPr>
          <a:lstStyle/>
          <a:p>
            <a:pPr algn="ctr">
              <a:buNone/>
            </a:pPr>
            <a:r>
              <a:rPr lang="en-US" dirty="0" smtClean="0"/>
              <a:t>Scale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641" y="2447927"/>
            <a:ext cx="7324725" cy="1962151"/>
          </a:xfrm>
          <a:prstGeom prst="rect">
            <a:avLst/>
          </a:prstGeom>
        </p:spPr>
      </p:pic>
      <p:grpSp>
        <p:nvGrpSpPr>
          <p:cNvPr id="18" name="Group 17"/>
          <p:cNvGrpSpPr/>
          <p:nvPr/>
        </p:nvGrpSpPr>
        <p:grpSpPr>
          <a:xfrm>
            <a:off x="1848233" y="2577257"/>
            <a:ext cx="1654960" cy="1656003"/>
            <a:chOff x="1848233" y="2577258"/>
            <a:chExt cx="1654960" cy="1656002"/>
          </a:xfrm>
          <a:effectLst/>
        </p:grpSpPr>
        <p:sp>
          <p:nvSpPr>
            <p:cNvPr id="14" name="Right Arrow 13"/>
            <p:cNvSpPr/>
            <p:nvPr/>
          </p:nvSpPr>
          <p:spPr>
            <a:xfrm rot="19048073">
              <a:off x="3051674" y="2691992"/>
              <a:ext cx="432048" cy="14401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ight Arrow 14"/>
            <p:cNvSpPr/>
            <p:nvPr/>
          </p:nvSpPr>
          <p:spPr>
            <a:xfrm rot="13500000">
              <a:off x="1776042" y="2721274"/>
              <a:ext cx="432048" cy="14401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ight Arrow 15"/>
            <p:cNvSpPr/>
            <p:nvPr/>
          </p:nvSpPr>
          <p:spPr>
            <a:xfrm rot="8093853">
              <a:off x="1704217" y="3945228"/>
              <a:ext cx="432048" cy="14401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ight Arrow 16"/>
            <p:cNvSpPr/>
            <p:nvPr/>
          </p:nvSpPr>
          <p:spPr>
            <a:xfrm rot="2664494">
              <a:off x="3071145" y="3946473"/>
              <a:ext cx="432048" cy="14401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159875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990000"/>
                </a:solidFill>
              </a:rPr>
              <a:t>Linear transformation</a:t>
            </a:r>
            <a:endParaRPr lang="en-US" dirty="0">
              <a:solidFill>
                <a:srgbClr val="990000"/>
              </a:solidFill>
            </a:endParaRPr>
          </a:p>
        </p:txBody>
      </p:sp>
      <p:sp>
        <p:nvSpPr>
          <p:cNvPr id="3" name="Content Placeholder 2"/>
          <p:cNvSpPr>
            <a:spLocks noGrp="1"/>
          </p:cNvSpPr>
          <p:nvPr>
            <p:ph idx="1"/>
          </p:nvPr>
        </p:nvSpPr>
        <p:spPr>
          <a:xfrm>
            <a:off x="395536" y="4869160"/>
            <a:ext cx="8229600" cy="576064"/>
          </a:xfrm>
        </p:spPr>
        <p:txBody>
          <a:bodyPr>
            <a:normAutofit lnSpcReduction="10000"/>
          </a:bodyPr>
          <a:lstStyle/>
          <a:p>
            <a:pPr algn="ctr">
              <a:buNone/>
            </a:pPr>
            <a:r>
              <a:rPr lang="en-US" dirty="0" smtClean="0"/>
              <a:t>Skew</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641" y="2447927"/>
            <a:ext cx="7324725" cy="1962151"/>
          </a:xfrm>
          <a:prstGeom prst="rect">
            <a:avLst/>
          </a:prstGeom>
        </p:spPr>
      </p:pic>
    </p:spTree>
    <p:extLst>
      <p:ext uri="{BB962C8B-B14F-4D97-AF65-F5344CB8AC3E}">
        <p14:creationId xmlns:p14="http://schemas.microsoft.com/office/powerpoint/2010/main" val="29371756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90000"/>
                </a:solidFill>
              </a:rPr>
              <a:t>Linear </a:t>
            </a:r>
            <a:r>
              <a:rPr lang="en-US" dirty="0" smtClean="0">
                <a:solidFill>
                  <a:srgbClr val="990000"/>
                </a:solidFill>
              </a:rPr>
              <a:t>transformation</a:t>
            </a:r>
            <a:endParaRPr lang="en-US" dirty="0">
              <a:solidFill>
                <a:srgbClr val="990000"/>
              </a:solidFill>
            </a:endParaRPr>
          </a:p>
        </p:txBody>
      </p:sp>
      <p:sp>
        <p:nvSpPr>
          <p:cNvPr id="3" name="Content Placeholder 2"/>
          <p:cNvSpPr>
            <a:spLocks noGrp="1"/>
          </p:cNvSpPr>
          <p:nvPr>
            <p:ph idx="1"/>
          </p:nvPr>
        </p:nvSpPr>
        <p:spPr>
          <a:xfrm>
            <a:off x="459199" y="3789040"/>
            <a:ext cx="8229600" cy="2880320"/>
          </a:xfrm>
        </p:spPr>
        <p:txBody>
          <a:bodyPr>
            <a:normAutofit/>
          </a:bodyPr>
          <a:lstStyle/>
          <a:p>
            <a:r>
              <a:rPr lang="en-US" dirty="0" err="1" smtClean="0"/>
              <a:t>Eulers</a:t>
            </a:r>
            <a:endParaRPr lang="en-US" dirty="0" smtClean="0"/>
          </a:p>
          <a:p>
            <a:r>
              <a:rPr lang="en-US" dirty="0" smtClean="0"/>
              <a:t>Quaternions</a:t>
            </a:r>
          </a:p>
          <a:p>
            <a:pPr lvl="1"/>
            <a:r>
              <a:rPr lang="en-US" dirty="0" smtClean="0"/>
              <a:t>Avoids gimbal lock</a:t>
            </a:r>
          </a:p>
          <a:p>
            <a:pPr lvl="1"/>
            <a:r>
              <a:rPr lang="en-US" dirty="0" err="1" smtClean="0"/>
              <a:t>Slerp</a:t>
            </a:r>
            <a:r>
              <a:rPr lang="en-US" dirty="0" smtClean="0"/>
              <a:t> (Smooth interpolated rotation)</a:t>
            </a:r>
          </a:p>
          <a:p>
            <a:r>
              <a:rPr lang="sv-SE" dirty="0" smtClean="0"/>
              <a:t>Matrix – memory intensive </a:t>
            </a:r>
            <a:endParaRPr lang="en-US" dirty="0" smtClean="0"/>
          </a:p>
          <a:p>
            <a:pPr>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641" y="1268760"/>
            <a:ext cx="7324725" cy="2438400"/>
          </a:xfrm>
          <a:prstGeom prst="rect">
            <a:avLst/>
          </a:prstGeom>
        </p:spPr>
      </p:pic>
      <p:sp>
        <p:nvSpPr>
          <p:cNvPr id="5" name="Curved Left Arrow 4"/>
          <p:cNvSpPr/>
          <p:nvPr/>
        </p:nvSpPr>
        <p:spPr>
          <a:xfrm>
            <a:off x="7932672" y="1859227"/>
            <a:ext cx="671776" cy="1425759"/>
          </a:xfrm>
          <a:prstGeom prst="curvedLeftArrow">
            <a:avLst/>
          </a:prstGeom>
          <a:solidFill>
            <a:srgbClr val="990000"/>
          </a:solidFill>
          <a:ln w="6350">
            <a:noFill/>
          </a:ln>
          <a:scene3d>
            <a:camera prst="perspectiveRelaxed"/>
            <a:lightRig rig="soft" dir="t"/>
          </a:scene3d>
          <a:sp3d extrusionH="76200" prstMaterial="matte">
            <a:bevelT w="25400" h="25400"/>
            <a:bevelB w="25400" h="254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Curved Right Arrow 5"/>
          <p:cNvSpPr/>
          <p:nvPr/>
        </p:nvSpPr>
        <p:spPr>
          <a:xfrm>
            <a:off x="4899035" y="1862827"/>
            <a:ext cx="792088" cy="1346551"/>
          </a:xfrm>
          <a:prstGeom prst="curvedRightArrow">
            <a:avLst/>
          </a:prstGeom>
          <a:solidFill>
            <a:srgbClr val="990000"/>
          </a:solidFill>
          <a:ln w="6350">
            <a:noFill/>
          </a:ln>
          <a:scene3d>
            <a:camera prst="perspectiveRelaxed"/>
            <a:lightRig rig="soft" dir="t"/>
          </a:scene3d>
          <a:sp3d extrusionH="76200" prstMaterial="matte">
            <a:bevelT w="25400" h="25400"/>
            <a:bevelB w="25400" h="254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467544" y="3212976"/>
            <a:ext cx="8229600" cy="57606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Font typeface="Arial" pitchFamily="34" charset="0"/>
              <a:buNone/>
            </a:pPr>
            <a:r>
              <a:rPr lang="en-US" dirty="0" smtClean="0"/>
              <a:t>Rotation</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990000"/>
                </a:solidFill>
              </a:rPr>
              <a:t>Multi linear transformation</a:t>
            </a:r>
            <a:endParaRPr lang="en-US" dirty="0">
              <a:solidFill>
                <a:srgbClr val="990000"/>
              </a:solidFill>
            </a:endParaRPr>
          </a:p>
        </p:txBody>
      </p:sp>
      <p:sp>
        <p:nvSpPr>
          <p:cNvPr id="3" name="Content Placeholder 2"/>
          <p:cNvSpPr>
            <a:spLocks noGrp="1"/>
          </p:cNvSpPr>
          <p:nvPr>
            <p:ph idx="1"/>
          </p:nvPr>
        </p:nvSpPr>
        <p:spPr/>
        <p:txBody>
          <a:bodyPr/>
          <a:lstStyle/>
          <a:p>
            <a:r>
              <a:rPr lang="en-US" dirty="0" smtClean="0"/>
              <a:t>Stack </a:t>
            </a:r>
            <a:r>
              <a:rPr lang="en-US" dirty="0"/>
              <a:t>of </a:t>
            </a:r>
            <a:r>
              <a:rPr lang="en-US" dirty="0" smtClean="0"/>
              <a:t>matrices</a:t>
            </a:r>
          </a:p>
          <a:p>
            <a:r>
              <a:rPr lang="sv-SE" dirty="0" smtClean="0"/>
              <a:t>Apply all at once to an object</a:t>
            </a:r>
          </a:p>
          <a:p>
            <a:r>
              <a:rPr lang="sv-SE" dirty="0" smtClean="0"/>
              <a:t>The order is importent</a:t>
            </a:r>
            <a:endParaRPr lang="en-US" dirty="0" smtClean="0"/>
          </a:p>
          <a:p>
            <a:r>
              <a:rPr lang="sv-SE" dirty="0" smtClean="0"/>
              <a:t>Identity matrix</a:t>
            </a:r>
            <a:endParaRPr lang="en-US" dirty="0" smtClean="0"/>
          </a:p>
          <a:p>
            <a:pPr>
              <a:buNone/>
            </a:pP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990000"/>
                </a:solidFill>
              </a:rPr>
              <a:t>Nonlinear transformations</a:t>
            </a:r>
            <a:endParaRPr lang="en-US" dirty="0">
              <a:solidFill>
                <a:srgbClr val="990000"/>
              </a:solidFill>
            </a:endParaRPr>
          </a:p>
        </p:txBody>
      </p:sp>
      <p:sp>
        <p:nvSpPr>
          <p:cNvPr id="3" name="Content Placeholder 2"/>
          <p:cNvSpPr>
            <a:spLocks noGrp="1"/>
          </p:cNvSpPr>
          <p:nvPr>
            <p:ph idx="1"/>
          </p:nvPr>
        </p:nvSpPr>
        <p:spPr>
          <a:xfrm>
            <a:off x="428596" y="4500571"/>
            <a:ext cx="8229600" cy="1214447"/>
          </a:xfrm>
        </p:spPr>
        <p:txBody>
          <a:bodyPr>
            <a:normAutofit/>
          </a:bodyPr>
          <a:lstStyle/>
          <a:p>
            <a:r>
              <a:rPr lang="sv-SE" dirty="0" smtClean="0"/>
              <a:t>Sin curve displacement</a:t>
            </a:r>
          </a:p>
          <a:p>
            <a:r>
              <a:rPr lang="sv-SE" dirty="0" smtClean="0"/>
              <a:t>Warp</a:t>
            </a:r>
          </a:p>
          <a:p>
            <a:pPr>
              <a:buNone/>
            </a:pPr>
            <a:endParaRPr lang="en-US" dirty="0"/>
          </a:p>
        </p:txBody>
      </p:sp>
      <p:pic>
        <p:nvPicPr>
          <p:cNvPr id="5" name="Picture 4" descr="variable-scale-change.png"/>
          <p:cNvPicPr>
            <a:picLocks noChangeAspect="1"/>
          </p:cNvPicPr>
          <p:nvPr/>
        </p:nvPicPr>
        <p:blipFill>
          <a:blip r:embed="rId3"/>
          <a:stretch>
            <a:fillRect/>
          </a:stretch>
        </p:blipFill>
        <p:spPr>
          <a:xfrm>
            <a:off x="2857492" y="1643052"/>
            <a:ext cx="3419475" cy="2295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457200" y="1114425"/>
            <a:ext cx="8229600" cy="1143000"/>
          </a:xfrm>
        </p:spPr>
        <p:txBody>
          <a:bodyPr/>
          <a:lstStyle/>
          <a:p>
            <a:r>
              <a:rPr lang="sv-SE" dirty="0" smtClean="0"/>
              <a:t>PROJECTIONS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275" y="2257427"/>
            <a:ext cx="6267450" cy="2343151"/>
          </a:xfrm>
          <a:prstGeom prst="rect">
            <a:avLst/>
          </a:prstGeom>
        </p:spPr>
      </p:pic>
      <p:sp>
        <p:nvSpPr>
          <p:cNvPr id="2" name="TextBox 1"/>
          <p:cNvSpPr txBox="1"/>
          <p:nvPr/>
        </p:nvSpPr>
        <p:spPr>
          <a:xfrm>
            <a:off x="1927758" y="4941168"/>
            <a:ext cx="5164426" cy="923330"/>
          </a:xfrm>
          <a:prstGeom prst="rect">
            <a:avLst/>
          </a:prstGeom>
          <a:noFill/>
        </p:spPr>
        <p:txBody>
          <a:bodyPr wrap="none" rtlCol="0">
            <a:spAutoFit/>
          </a:bodyPr>
          <a:lstStyle/>
          <a:p>
            <a:pPr algn="ctr"/>
            <a:r>
              <a:rPr lang="en-US" dirty="0"/>
              <a:t>Converting a three-dimensional graphics object </a:t>
            </a:r>
            <a:endParaRPr lang="en-US" dirty="0" smtClean="0"/>
          </a:p>
          <a:p>
            <a:pPr algn="ctr"/>
            <a:r>
              <a:rPr lang="en-US" dirty="0" smtClean="0"/>
              <a:t>or </a:t>
            </a:r>
            <a:r>
              <a:rPr lang="en-US" dirty="0"/>
              <a:t>scene into two dimensions</a:t>
            </a:r>
          </a:p>
          <a:p>
            <a:pPr algn="ctr"/>
            <a:endParaRPr lang="en-US" dirty="0"/>
          </a:p>
        </p:txBody>
      </p:sp>
    </p:spTree>
    <p:extLst>
      <p:ext uri="{BB962C8B-B14F-4D97-AF65-F5344CB8AC3E}">
        <p14:creationId xmlns:p14="http://schemas.microsoft.com/office/powerpoint/2010/main" val="41277058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Most common projections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83522392"/>
              </p:ext>
            </p:extLst>
          </p:nvPr>
        </p:nvGraphicFramePr>
        <p:xfrm>
          <a:off x="250192" y="945771"/>
          <a:ext cx="4929222" cy="46434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p:cNvGraphicFramePr/>
          <p:nvPr>
            <p:extLst>
              <p:ext uri="{D42A27DB-BD31-4B8C-83A1-F6EECF244321}">
                <p14:modId xmlns:p14="http://schemas.microsoft.com/office/powerpoint/2010/main" val="3817068989"/>
              </p:ext>
            </p:extLst>
          </p:nvPr>
        </p:nvGraphicFramePr>
        <p:xfrm>
          <a:off x="4465034" y="1517275"/>
          <a:ext cx="4643470" cy="40005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7"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bright="-20000" contrast="-8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1832" y="2643183"/>
            <a:ext cx="7774584" cy="1143000"/>
          </a:xfrm>
          <a:effectLst>
            <a:outerShdw blurRad="165100" algn="ctr" rotWithShape="0">
              <a:prstClr val="black"/>
            </a:outerShdw>
          </a:effectLst>
        </p:spPr>
        <p:txBody>
          <a:bodyPr>
            <a:normAutofit/>
          </a:bodyPr>
          <a:lstStyle/>
          <a:p>
            <a:r>
              <a:rPr lang="en-US" sz="4800" dirty="0" smtClean="0">
                <a:solidFill>
                  <a:schemeClr val="bg1"/>
                </a:solidFill>
              </a:rPr>
              <a:t>GRAPHICS PIPELINE</a:t>
            </a:r>
            <a:endParaRPr 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Programmable pipeline</a:t>
            </a:r>
            <a:endParaRPr lang="en-US" dirty="0"/>
          </a:p>
        </p:txBody>
      </p:sp>
      <p:pic>
        <p:nvPicPr>
          <p:cNvPr id="4" name="Content Placeholder 3" descr="programmable_pipepline_example.png"/>
          <p:cNvPicPr>
            <a:picLocks noGrp="1" noChangeAspect="1"/>
          </p:cNvPicPr>
          <p:nvPr>
            <p:ph idx="1"/>
          </p:nvPr>
        </p:nvPicPr>
        <p:blipFill>
          <a:blip r:embed="rId3"/>
          <a:stretch>
            <a:fillRect/>
          </a:stretch>
        </p:blipFill>
        <p:spPr>
          <a:xfrm>
            <a:off x="1554695" y="1600201"/>
            <a:ext cx="6034617" cy="4525963"/>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4372" y="6235593"/>
            <a:ext cx="1065459" cy="4697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202" y="5949281"/>
            <a:ext cx="1709316" cy="657723"/>
          </a:xfrm>
          <a:prstGeom prst="rect">
            <a:avLst/>
          </a:prstGeom>
        </p:spPr>
      </p:pic>
      <p:sp>
        <p:nvSpPr>
          <p:cNvPr id="6" name="TextBox 5"/>
          <p:cNvSpPr txBox="1"/>
          <p:nvPr/>
        </p:nvSpPr>
        <p:spPr>
          <a:xfrm>
            <a:off x="89334" y="6458092"/>
            <a:ext cx="2682466" cy="338554"/>
          </a:xfrm>
          <a:prstGeom prst="rect">
            <a:avLst/>
          </a:prstGeom>
          <a:noFill/>
        </p:spPr>
        <p:txBody>
          <a:bodyPr wrap="none" rtlCol="0">
            <a:spAutoFit/>
          </a:bodyPr>
          <a:lstStyle/>
          <a:p>
            <a:r>
              <a:rPr lang="sv-SE" sz="1600" dirty="0" smtClean="0"/>
              <a:t>Illustration from </a:t>
            </a:r>
            <a:r>
              <a:rPr lang="en-US" sz="1600" dirty="0" smtClean="0">
                <a:hlinkClick r:id="rId6"/>
              </a:rPr>
              <a:t>db-in.com</a:t>
            </a:r>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14348" y="2571746"/>
            <a:ext cx="7772400" cy="1470025"/>
          </a:xfrm>
        </p:spPr>
        <p:txBody>
          <a:bodyPr/>
          <a:lstStyle/>
          <a:p>
            <a:r>
              <a:rPr lang="sv-SE" sz="4800" dirty="0" smtClean="0">
                <a:solidFill>
                  <a:schemeClr val="bg1"/>
                </a:solidFill>
              </a:rPr>
              <a:t>MATH &amp; ALGEBRA</a:t>
            </a:r>
            <a:endParaRPr 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415449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6608930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2458809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4959649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1405086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4301287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9120460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2218372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5289470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8042854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5072075"/>
            <a:ext cx="8229600" cy="1143000"/>
          </a:xfrm>
          <a:effectLst/>
        </p:spPr>
        <p:txBody>
          <a:bodyPr/>
          <a:lstStyle/>
          <a:p>
            <a:r>
              <a:rPr lang="sv-SE" sz="4800" dirty="0" smtClean="0">
                <a:solidFill>
                  <a:schemeClr val="accent6">
                    <a:lumMod val="75000"/>
                  </a:schemeClr>
                </a:solidFill>
                <a:effectLst>
                  <a:outerShdw blurRad="152400" algn="ctr" rotWithShape="0">
                    <a:schemeClr val="bg1">
                      <a:alpha val="42000"/>
                    </a:schemeClr>
                  </a:outerShdw>
                </a:effectLst>
              </a:rPr>
              <a:t>VECTOR</a:t>
            </a:r>
            <a:endParaRPr lang="en-US" dirty="0">
              <a:solidFill>
                <a:schemeClr val="accent6">
                  <a:lumMod val="75000"/>
                </a:schemeClr>
              </a:solidFill>
              <a:effectLst>
                <a:outerShdw blurRad="152400" algn="ctr" rotWithShape="0">
                  <a:schemeClr val="bg1">
                    <a:alpha val="42000"/>
                  </a:schemeClr>
                </a:outerShdw>
              </a:effectLst>
            </a:endParaRPr>
          </a:p>
        </p:txBody>
      </p:sp>
      <p:pic>
        <p:nvPicPr>
          <p:cNvPr id="4" name="Content Placeholder 3" descr="Despicable_Me_07.JPG"/>
          <p:cNvPicPr>
            <a:picLocks noGrp="1" noChangeAspect="1"/>
          </p:cNvPicPr>
          <p:nvPr>
            <p:ph idx="1"/>
          </p:nvPr>
        </p:nvPicPr>
        <p:blipFill>
          <a:blip r:embed="rId3"/>
          <a:stretch>
            <a:fillRect/>
          </a:stretch>
        </p:blipFill>
        <p:spPr>
          <a:xfrm>
            <a:off x="500034" y="714358"/>
            <a:ext cx="8128000" cy="4152900"/>
          </a:xfrm>
          <a:ln w="47625">
            <a:solidFill>
              <a:schemeClr val="bg1"/>
            </a:solidFill>
            <a:miter lim="800000"/>
          </a:ln>
          <a:effectLst>
            <a:outerShdw blurRad="152400" dist="38100" dir="3780000"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blocks"/>
          <p:cNvGraphicFramePr>
            <a:graphicFrameLocks noGrp="1"/>
          </p:cNvGraphicFramePr>
          <p:nvPr>
            <p:ph idx="1"/>
            <p:extLst>
              <p:ext uri="{D42A27DB-BD31-4B8C-83A1-F6EECF244321}">
                <p14:modId xmlns:p14="http://schemas.microsoft.com/office/powerpoint/2010/main" val="2502956916"/>
              </p:ext>
            </p:extLst>
          </p:nvPr>
        </p:nvGraphicFramePr>
        <p:xfrm>
          <a:off x="285720" y="928671"/>
          <a:ext cx="6643734" cy="55871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p:cNvSpPr>
            <a:spLocks noGrp="1"/>
          </p:cNvSpPr>
          <p:nvPr>
            <p:ph type="title"/>
          </p:nvPr>
        </p:nvSpPr>
        <p:spPr>
          <a:xfrm>
            <a:off x="467544" y="116632"/>
            <a:ext cx="8229600" cy="1143000"/>
          </a:xfrm>
        </p:spPr>
        <p:txBody>
          <a:bodyPr/>
          <a:lstStyle/>
          <a:p>
            <a:r>
              <a:rPr lang="sv-SE" dirty="0" smtClean="0"/>
              <a:t>Stages overview</a:t>
            </a:r>
            <a:endParaRPr lang="en-US" dirty="0"/>
          </a:p>
        </p:txBody>
      </p:sp>
      <p:sp>
        <p:nvSpPr>
          <p:cNvPr id="23" name="content display"/>
          <p:cNvSpPr txBox="1"/>
          <p:nvPr/>
        </p:nvSpPr>
        <p:spPr>
          <a:xfrm>
            <a:off x="4929190" y="1643051"/>
            <a:ext cx="3857652" cy="1785951"/>
          </a:xfrm>
          <a:prstGeom prst="rect">
            <a:avLst/>
          </a:prstGeom>
        </p:spPr>
        <p:style>
          <a:lnRef idx="3">
            <a:schemeClr val="lt1"/>
          </a:lnRef>
          <a:fillRef idx="1">
            <a:schemeClr val="accent1"/>
          </a:fillRef>
          <a:effectRef idx="1">
            <a:schemeClr val="accent1"/>
          </a:effectRef>
          <a:fontRef idx="minor">
            <a:schemeClr val="lt1"/>
          </a:fontRef>
        </p:style>
        <p:txBody>
          <a:bodyPr wrap="square" lIns="144000" tIns="144000" rIns="144000" bIns="144000" rtlCol="0">
            <a:normAutofit fontScale="92500"/>
          </a:bodyPr>
          <a:lstStyle/>
          <a:p>
            <a:pPr marL="360000" lvl="0" indent="-180000">
              <a:spcBef>
                <a:spcPct val="20000"/>
              </a:spcBef>
              <a:buFont typeface="Arial" pitchFamily="34" charset="0"/>
              <a:buChar char="•"/>
              <a:defRPr/>
            </a:pPr>
            <a:r>
              <a:rPr lang="en-US" dirty="0" smtClean="0">
                <a:solidFill>
                  <a:schemeClr val="bg1"/>
                </a:solidFill>
              </a:rPr>
              <a:t>Post-processing</a:t>
            </a:r>
          </a:p>
          <a:p>
            <a:pPr marL="360000" lvl="0" indent="-180000">
              <a:spcBef>
                <a:spcPct val="20000"/>
              </a:spcBef>
              <a:buFont typeface="Arial" pitchFamily="34" charset="0"/>
              <a:buChar char="•"/>
              <a:defRPr/>
            </a:pPr>
            <a:r>
              <a:rPr lang="en-US" dirty="0" smtClean="0">
                <a:solidFill>
                  <a:schemeClr val="bg1"/>
                </a:solidFill>
              </a:rPr>
              <a:t>Display on screen</a:t>
            </a:r>
          </a:p>
          <a:p>
            <a:pPr marL="360000" lvl="0" indent="-180000">
              <a:spcBef>
                <a:spcPct val="20000"/>
              </a:spcBef>
              <a:buFont typeface="Arial" pitchFamily="34" charset="0"/>
              <a:buChar char="•"/>
              <a:defRPr/>
            </a:pPr>
            <a:r>
              <a:rPr lang="en-US" dirty="0" smtClean="0">
                <a:solidFill>
                  <a:schemeClr val="bg1"/>
                </a:solidFill>
              </a:rPr>
              <a:t>or </a:t>
            </a:r>
            <a:r>
              <a:rPr lang="en-US" i="1" dirty="0" err="1" smtClean="0">
                <a:solidFill>
                  <a:schemeClr val="bg1"/>
                </a:solidFill>
              </a:rPr>
              <a:t>readback</a:t>
            </a:r>
            <a:r>
              <a:rPr lang="en-US" dirty="0" smtClean="0">
                <a:solidFill>
                  <a:schemeClr val="bg1"/>
                </a:solidFill>
              </a:rPr>
              <a:t>: Render to buffer and retrieve values. Really slow!</a:t>
            </a:r>
          </a:p>
          <a:p>
            <a:pPr marL="360000" lvl="0" indent="-180000">
              <a:spcBef>
                <a:spcPct val="20000"/>
              </a:spcBef>
              <a:buFont typeface="Arial" pitchFamily="34" charset="0"/>
              <a:buChar char="•"/>
              <a:defRPr/>
            </a:pPr>
            <a:r>
              <a:rPr lang="sv-SE" dirty="0" smtClean="0">
                <a:solidFill>
                  <a:schemeClr val="bg1"/>
                </a:solidFill>
              </a:rPr>
              <a:t>Forward / Deferred rendering</a:t>
            </a:r>
            <a:endParaRPr lang="en-US" dirty="0" smtClean="0">
              <a:solidFill>
                <a:schemeClr val="bg1"/>
              </a:solidFill>
            </a:endParaRPr>
          </a:p>
          <a:p>
            <a:pPr marL="342900" lvl="0" indent="-144000">
              <a:spcBef>
                <a:spcPct val="20000"/>
              </a:spcBef>
              <a:buFont typeface="Arial" pitchFamily="34" charset="0"/>
              <a:buChar char="•"/>
              <a:defRPr/>
            </a:pPr>
            <a:endParaRPr lang="sv-SE" dirty="0" smtClean="0">
              <a:solidFill>
                <a:schemeClr val="bg1"/>
              </a:solidFill>
            </a:endParaRPr>
          </a:p>
        </p:txBody>
      </p:sp>
      <p:grpSp>
        <p:nvGrpSpPr>
          <p:cNvPr id="3" name="Group 2"/>
          <p:cNvGrpSpPr/>
          <p:nvPr/>
        </p:nvGrpSpPr>
        <p:grpSpPr>
          <a:xfrm>
            <a:off x="4929190" y="1616297"/>
            <a:ext cx="3857652" cy="2714891"/>
            <a:chOff x="5081590" y="2224078"/>
            <a:chExt cx="3857652" cy="1956274"/>
          </a:xfrm>
        </p:grpSpPr>
        <p:sp>
          <p:nvSpPr>
            <p:cNvPr id="24" name="content fragment"/>
            <p:cNvSpPr txBox="1"/>
            <p:nvPr/>
          </p:nvSpPr>
          <p:spPr>
            <a:xfrm>
              <a:off x="5081590" y="2224078"/>
              <a:ext cx="3857652" cy="1928826"/>
            </a:xfrm>
            <a:prstGeom prst="rect">
              <a:avLst/>
            </a:prstGeom>
          </p:spPr>
          <p:style>
            <a:lnRef idx="3">
              <a:schemeClr val="lt1"/>
            </a:lnRef>
            <a:fillRef idx="1">
              <a:schemeClr val="accent1"/>
            </a:fillRef>
            <a:effectRef idx="1">
              <a:schemeClr val="accent1"/>
            </a:effectRef>
            <a:fontRef idx="minor">
              <a:schemeClr val="lt1"/>
            </a:fontRef>
          </p:style>
          <p:txBody>
            <a:bodyPr wrap="square" lIns="144000" tIns="144000" rIns="144000" bIns="144000" rtlCol="0">
              <a:normAutofit/>
            </a:bodyPr>
            <a:lstStyle/>
            <a:p>
              <a:pPr marL="285750" lvl="0" indent="-285750">
                <a:buFont typeface="Arial" pitchFamily="34" charset="0"/>
                <a:buChar char="•"/>
                <a:defRPr/>
              </a:pPr>
              <a:r>
                <a:rPr lang="sv-SE" dirty="0" smtClean="0"/>
                <a:t>Fragment shader</a:t>
              </a:r>
            </a:p>
            <a:p>
              <a:pPr marL="285750" lvl="0" indent="-285750">
                <a:buFont typeface="Arial" pitchFamily="34" charset="0"/>
                <a:buChar char="•"/>
                <a:defRPr/>
              </a:pPr>
              <a:r>
                <a:rPr lang="sv-SE" dirty="0" smtClean="0"/>
                <a:t>Texturing</a:t>
              </a:r>
            </a:p>
            <a:p>
              <a:pPr marL="285750" lvl="0" indent="-285750">
                <a:buFont typeface="Arial" pitchFamily="34" charset="0"/>
                <a:buChar char="•"/>
                <a:defRPr/>
              </a:pPr>
              <a:r>
                <a:rPr lang="sv-SE" dirty="0" smtClean="0"/>
                <a:t>Fog</a:t>
              </a:r>
              <a:endParaRPr lang="en-US" dirty="0" smtClean="0"/>
            </a:p>
            <a:p>
              <a:pPr marL="285750" lvl="0" indent="-285750">
                <a:buFont typeface="Arial" pitchFamily="34" charset="0"/>
                <a:buChar char="•"/>
                <a:defRPr/>
              </a:pPr>
              <a:r>
                <a:rPr lang="en-US" dirty="0" smtClean="0"/>
                <a:t>Series </a:t>
              </a:r>
              <a:r>
                <a:rPr lang="en-US" dirty="0"/>
                <a:t>of tests with increasing complexity:</a:t>
              </a:r>
            </a:p>
            <a:p>
              <a:pPr marL="342900" lvl="0" indent="-144000">
                <a:spcBef>
                  <a:spcPct val="20000"/>
                </a:spcBef>
                <a:buFont typeface="Arial" pitchFamily="34" charset="0"/>
                <a:buChar char="•"/>
                <a:defRPr/>
              </a:pPr>
              <a:endParaRPr lang="en-US" dirty="0" smtClean="0">
                <a:solidFill>
                  <a:schemeClr val="bg1"/>
                </a:solidFill>
              </a:endParaRPr>
            </a:p>
            <a:p>
              <a:pPr marL="342900" lvl="0" indent="-144000">
                <a:spcBef>
                  <a:spcPct val="20000"/>
                </a:spcBef>
                <a:buFont typeface="Arial" pitchFamily="34" charset="0"/>
                <a:buChar char="•"/>
                <a:defRPr/>
              </a:pPr>
              <a:endParaRPr lang="sv-SE" dirty="0" smtClean="0">
                <a:solidFill>
                  <a:schemeClr val="bg1"/>
                </a:solidFill>
              </a:endParaRPr>
            </a:p>
          </p:txBody>
        </p:sp>
        <p:graphicFrame>
          <p:nvGraphicFramePr>
            <p:cNvPr id="2" name="Diagram 1"/>
            <p:cNvGraphicFramePr/>
            <p:nvPr>
              <p:extLst>
                <p:ext uri="{D42A27DB-BD31-4B8C-83A1-F6EECF244321}">
                  <p14:modId xmlns:p14="http://schemas.microsoft.com/office/powerpoint/2010/main" val="2408635260"/>
                </p:ext>
              </p:extLst>
            </p:nvPr>
          </p:nvGraphicFramePr>
          <p:xfrm>
            <a:off x="5255340" y="3188491"/>
            <a:ext cx="3510152" cy="9918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21" name="content rasterization"/>
          <p:cNvSpPr txBox="1"/>
          <p:nvPr/>
        </p:nvSpPr>
        <p:spPr>
          <a:xfrm>
            <a:off x="4929190" y="2071677"/>
            <a:ext cx="3857652" cy="1928827"/>
          </a:xfrm>
          <a:prstGeom prst="rect">
            <a:avLst/>
          </a:prstGeom>
        </p:spPr>
        <p:style>
          <a:lnRef idx="3">
            <a:schemeClr val="lt1"/>
          </a:lnRef>
          <a:fillRef idx="1">
            <a:schemeClr val="accent1"/>
          </a:fillRef>
          <a:effectRef idx="1">
            <a:schemeClr val="accent1"/>
          </a:effectRef>
          <a:fontRef idx="minor">
            <a:schemeClr val="lt1"/>
          </a:fontRef>
        </p:style>
        <p:txBody>
          <a:bodyPr wrap="square" lIns="144000" tIns="144000" rIns="144000" bIns="144000" rtlCol="0">
            <a:normAutofit fontScale="92500" lnSpcReduction="10000"/>
          </a:bodyPr>
          <a:lstStyle/>
          <a:p>
            <a:pPr marL="342900" lvl="0" indent="-144000">
              <a:spcBef>
                <a:spcPct val="20000"/>
              </a:spcBef>
              <a:buFont typeface="Arial" pitchFamily="34" charset="0"/>
              <a:buChar char="•"/>
              <a:defRPr/>
            </a:pPr>
            <a:r>
              <a:rPr lang="en-US" dirty="0">
                <a:solidFill>
                  <a:schemeClr val="bg1"/>
                </a:solidFill>
              </a:rPr>
              <a:t>Convert geometry into </a:t>
            </a:r>
            <a:r>
              <a:rPr lang="en-US" dirty="0" smtClean="0">
                <a:solidFill>
                  <a:schemeClr val="bg1"/>
                </a:solidFill>
              </a:rPr>
              <a:t>fragments</a:t>
            </a:r>
          </a:p>
          <a:p>
            <a:pPr marL="342900" lvl="0" indent="-144000">
              <a:spcBef>
                <a:spcPct val="20000"/>
              </a:spcBef>
              <a:buFont typeface="Arial" pitchFamily="34" charset="0"/>
              <a:buChar char="•"/>
              <a:defRPr/>
            </a:pPr>
            <a:r>
              <a:rPr lang="en-US" dirty="0" smtClean="0">
                <a:solidFill>
                  <a:schemeClr val="bg1"/>
                </a:solidFill>
              </a:rPr>
              <a:t>(</a:t>
            </a:r>
            <a:r>
              <a:rPr lang="en-US" dirty="0" err="1">
                <a:solidFill>
                  <a:schemeClr val="bg1"/>
                </a:solidFill>
              </a:rPr>
              <a:t>r,g,b,a</a:t>
            </a:r>
            <a:r>
              <a:rPr lang="en-US" dirty="0" smtClean="0">
                <a:solidFill>
                  <a:schemeClr val="bg1"/>
                </a:solidFill>
              </a:rPr>
              <a:t>), (</a:t>
            </a:r>
            <a:r>
              <a:rPr lang="en-US" dirty="0" err="1">
                <a:solidFill>
                  <a:schemeClr val="bg1"/>
                </a:solidFill>
              </a:rPr>
              <a:t>x,y,z,w</a:t>
            </a:r>
            <a:r>
              <a:rPr lang="en-US" dirty="0" smtClean="0">
                <a:solidFill>
                  <a:schemeClr val="bg1"/>
                </a:solidFill>
              </a:rPr>
              <a:t>), (</a:t>
            </a:r>
            <a:r>
              <a:rPr lang="en-US" dirty="0" err="1">
                <a:solidFill>
                  <a:schemeClr val="bg1"/>
                </a:solidFill>
              </a:rPr>
              <a:t>tx,ty</a:t>
            </a:r>
            <a:r>
              <a:rPr lang="en-US" dirty="0" smtClean="0">
                <a:solidFill>
                  <a:schemeClr val="bg1"/>
                </a:solidFill>
              </a:rPr>
              <a:t>)</a:t>
            </a:r>
          </a:p>
          <a:p>
            <a:pPr marL="342900" lvl="0" indent="-144000">
              <a:spcBef>
                <a:spcPct val="20000"/>
              </a:spcBef>
              <a:buFont typeface="Arial" pitchFamily="34" charset="0"/>
              <a:buChar char="•"/>
              <a:defRPr/>
            </a:pPr>
            <a:r>
              <a:rPr lang="en-US" dirty="0" smtClean="0">
                <a:solidFill>
                  <a:schemeClr val="bg1"/>
                </a:solidFill>
              </a:rPr>
              <a:t>Interpolate </a:t>
            </a:r>
            <a:r>
              <a:rPr lang="en-US" dirty="0">
                <a:solidFill>
                  <a:schemeClr val="bg1"/>
                </a:solidFill>
              </a:rPr>
              <a:t>vertex </a:t>
            </a:r>
            <a:r>
              <a:rPr lang="en-US" dirty="0" smtClean="0">
                <a:solidFill>
                  <a:schemeClr val="bg1"/>
                </a:solidFill>
              </a:rPr>
              <a:t>colors/texture </a:t>
            </a:r>
            <a:r>
              <a:rPr lang="en-US" dirty="0">
                <a:solidFill>
                  <a:schemeClr val="bg1"/>
                </a:solidFill>
              </a:rPr>
              <a:t>coordinates over the </a:t>
            </a:r>
            <a:r>
              <a:rPr lang="en-US" dirty="0" smtClean="0">
                <a:solidFill>
                  <a:schemeClr val="bg1"/>
                </a:solidFill>
              </a:rPr>
              <a:t>fragment.</a:t>
            </a:r>
          </a:p>
          <a:p>
            <a:pPr marL="342900" indent="-144000">
              <a:spcBef>
                <a:spcPct val="20000"/>
              </a:spcBef>
              <a:buFont typeface="Arial" pitchFamily="34" charset="0"/>
              <a:buChar char="•"/>
              <a:defRPr/>
            </a:pPr>
            <a:r>
              <a:rPr lang="en-US" dirty="0">
                <a:solidFill>
                  <a:schemeClr val="bg1"/>
                </a:solidFill>
              </a:rPr>
              <a:t>Each </a:t>
            </a:r>
            <a:r>
              <a:rPr lang="en-US" dirty="0" smtClean="0">
                <a:solidFill>
                  <a:schemeClr val="bg1"/>
                </a:solidFill>
              </a:rPr>
              <a:t>fragment has </a:t>
            </a:r>
            <a:r>
              <a:rPr lang="en-US" dirty="0">
                <a:solidFill>
                  <a:schemeClr val="bg1"/>
                </a:solidFill>
              </a:rPr>
              <a:t>RGB </a:t>
            </a:r>
            <a:r>
              <a:rPr lang="en-US" dirty="0" smtClean="0">
                <a:solidFill>
                  <a:schemeClr val="bg1"/>
                </a:solidFill>
              </a:rPr>
              <a:t>color </a:t>
            </a:r>
            <a:r>
              <a:rPr lang="en-US" dirty="0">
                <a:solidFill>
                  <a:schemeClr val="bg1"/>
                </a:solidFill>
              </a:rPr>
              <a:t>and </a:t>
            </a:r>
            <a:r>
              <a:rPr lang="en-US" dirty="0" smtClean="0">
                <a:solidFill>
                  <a:schemeClr val="bg1"/>
                </a:solidFill>
              </a:rPr>
              <a:t>depth value </a:t>
            </a:r>
            <a:r>
              <a:rPr lang="en-US" dirty="0">
                <a:solidFill>
                  <a:schemeClr val="bg1"/>
                </a:solidFill>
              </a:rPr>
              <a:t>(z-buffer)</a:t>
            </a:r>
          </a:p>
          <a:p>
            <a:pPr marL="342900" lvl="0" indent="-144000">
              <a:spcBef>
                <a:spcPct val="20000"/>
              </a:spcBef>
              <a:buFont typeface="Arial" pitchFamily="34" charset="0"/>
              <a:buChar char="•"/>
              <a:defRPr/>
            </a:pPr>
            <a:endParaRPr lang="en-US" dirty="0">
              <a:solidFill>
                <a:schemeClr val="bg1"/>
              </a:solidFill>
            </a:endParaRPr>
          </a:p>
          <a:p>
            <a:pPr marL="342900" lvl="0" indent="-144000">
              <a:spcBef>
                <a:spcPct val="20000"/>
              </a:spcBef>
              <a:buFont typeface="Arial" pitchFamily="34" charset="0"/>
              <a:buChar char="•"/>
              <a:defRPr/>
            </a:pPr>
            <a:endParaRPr lang="en-US" dirty="0" smtClean="0">
              <a:solidFill>
                <a:schemeClr val="bg1"/>
              </a:solidFill>
            </a:endParaRPr>
          </a:p>
          <a:p>
            <a:pPr marL="342900" lvl="0" indent="-144000">
              <a:spcBef>
                <a:spcPct val="20000"/>
              </a:spcBef>
              <a:buFont typeface="Arial" pitchFamily="34" charset="0"/>
              <a:buChar char="•"/>
              <a:defRPr/>
            </a:pPr>
            <a:endParaRPr lang="sv-SE" dirty="0" smtClean="0">
              <a:solidFill>
                <a:schemeClr val="bg1"/>
              </a:solidFill>
            </a:endParaRPr>
          </a:p>
        </p:txBody>
      </p:sp>
      <p:sp>
        <p:nvSpPr>
          <p:cNvPr id="19" name="content viewport"/>
          <p:cNvSpPr txBox="1"/>
          <p:nvPr/>
        </p:nvSpPr>
        <p:spPr>
          <a:xfrm>
            <a:off x="4929190" y="2071679"/>
            <a:ext cx="3857652" cy="1573346"/>
          </a:xfrm>
          <a:prstGeom prst="rect">
            <a:avLst/>
          </a:prstGeom>
        </p:spPr>
        <p:style>
          <a:lnRef idx="3">
            <a:schemeClr val="lt1"/>
          </a:lnRef>
          <a:fillRef idx="1">
            <a:schemeClr val="accent6"/>
          </a:fillRef>
          <a:effectRef idx="1">
            <a:schemeClr val="accent6"/>
          </a:effectRef>
          <a:fontRef idx="minor">
            <a:schemeClr val="lt1"/>
          </a:fontRef>
        </p:style>
        <p:txBody>
          <a:bodyPr wrap="square" lIns="144000" tIns="144000" rIns="144000" bIns="144000" rtlCol="0">
            <a:normAutofit/>
          </a:bodyPr>
          <a:lstStyle/>
          <a:p>
            <a:pPr marL="216000" lvl="0" indent="-144000">
              <a:spcBef>
                <a:spcPct val="20000"/>
              </a:spcBef>
              <a:buFont typeface="Arial" pitchFamily="34" charset="0"/>
              <a:buChar char="•"/>
              <a:defRPr/>
            </a:pPr>
            <a:r>
              <a:rPr lang="en-US" dirty="0" smtClean="0">
                <a:solidFill>
                  <a:schemeClr val="bg1"/>
                </a:solidFill>
              </a:rPr>
              <a:t>From </a:t>
            </a:r>
            <a:r>
              <a:rPr lang="en-US" dirty="0">
                <a:solidFill>
                  <a:schemeClr val="bg1"/>
                </a:solidFill>
              </a:rPr>
              <a:t>Clip Space to Window </a:t>
            </a:r>
            <a:r>
              <a:rPr lang="en-US" dirty="0" smtClean="0">
                <a:solidFill>
                  <a:schemeClr val="bg1"/>
                </a:solidFill>
              </a:rPr>
              <a:t>Space.  </a:t>
            </a:r>
          </a:p>
          <a:p>
            <a:pPr marL="216000" lvl="0" indent="-144000">
              <a:spcBef>
                <a:spcPct val="20000"/>
              </a:spcBef>
              <a:buFont typeface="Arial" pitchFamily="34" charset="0"/>
              <a:buChar char="•"/>
              <a:defRPr/>
            </a:pPr>
            <a:r>
              <a:rPr lang="en-US" dirty="0" smtClean="0">
                <a:solidFill>
                  <a:schemeClr val="bg1"/>
                </a:solidFill>
                <a:sym typeface="Wingdings" pitchFamily="2" charset="2"/>
              </a:rPr>
              <a:t>e.g. </a:t>
            </a:r>
            <a:r>
              <a:rPr lang="en-US" dirty="0" smtClean="0">
                <a:solidFill>
                  <a:schemeClr val="bg1"/>
                </a:solidFill>
              </a:rPr>
              <a:t>[-1,1] </a:t>
            </a:r>
            <a:r>
              <a:rPr lang="en-US" dirty="0" smtClean="0">
                <a:solidFill>
                  <a:schemeClr val="bg1"/>
                </a:solidFill>
                <a:sym typeface="Wingdings" pitchFamily="2" charset="2"/>
              </a:rPr>
              <a:t>[0,640]</a:t>
            </a:r>
            <a:endParaRPr lang="en-US" dirty="0" smtClean="0">
              <a:solidFill>
                <a:schemeClr val="bg1"/>
              </a:solidFill>
            </a:endParaRPr>
          </a:p>
          <a:p>
            <a:pPr marL="216000" lvl="0" indent="-144000">
              <a:spcBef>
                <a:spcPct val="20000"/>
              </a:spcBef>
              <a:buFont typeface="Arial" pitchFamily="34" charset="0"/>
              <a:buChar char="•"/>
              <a:defRPr/>
            </a:pPr>
            <a:r>
              <a:rPr lang="en-US" dirty="0" smtClean="0">
                <a:solidFill>
                  <a:schemeClr val="bg1"/>
                </a:solidFill>
              </a:rPr>
              <a:t>Z-value retained for testing.</a:t>
            </a:r>
            <a:endParaRPr lang="en-US" dirty="0">
              <a:solidFill>
                <a:schemeClr val="bg1"/>
              </a:solidFill>
            </a:endParaRPr>
          </a:p>
        </p:txBody>
      </p:sp>
      <p:sp>
        <p:nvSpPr>
          <p:cNvPr id="11" name="content clipping"/>
          <p:cNvSpPr txBox="1"/>
          <p:nvPr/>
        </p:nvSpPr>
        <p:spPr>
          <a:xfrm>
            <a:off x="4929190" y="2071679"/>
            <a:ext cx="3571900" cy="1952807"/>
          </a:xfrm>
          <a:prstGeom prst="rect">
            <a:avLst/>
          </a:prstGeom>
        </p:spPr>
        <p:style>
          <a:lnRef idx="3">
            <a:schemeClr val="lt1"/>
          </a:lnRef>
          <a:fillRef idx="1">
            <a:schemeClr val="accent1"/>
          </a:fillRef>
          <a:effectRef idx="1">
            <a:schemeClr val="accent1"/>
          </a:effectRef>
          <a:fontRef idx="minor">
            <a:schemeClr val="lt1"/>
          </a:fontRef>
        </p:style>
        <p:txBody>
          <a:bodyPr wrap="square" lIns="144000" tIns="144000" rIns="144000" bIns="144000" rtlCol="0">
            <a:normAutofit fontScale="92500" lnSpcReduction="10000"/>
          </a:bodyPr>
          <a:lstStyle/>
          <a:p>
            <a:pPr lvl="0">
              <a:buFont typeface="Arial" pitchFamily="34" charset="0"/>
              <a:buChar char="•"/>
            </a:pPr>
            <a:r>
              <a:rPr lang="en-US" dirty="0" smtClean="0">
                <a:solidFill>
                  <a:schemeClr val="bg1"/>
                </a:solidFill>
              </a:rPr>
              <a:t> Don't render what we can't see</a:t>
            </a:r>
          </a:p>
          <a:p>
            <a:pPr lvl="0">
              <a:buFont typeface="Arial" pitchFamily="34" charset="0"/>
              <a:buChar char="•"/>
            </a:pPr>
            <a:r>
              <a:rPr lang="en-US" dirty="0" smtClean="0">
                <a:solidFill>
                  <a:schemeClr val="bg1"/>
                </a:solidFill>
              </a:rPr>
              <a:t> Clipping:</a:t>
            </a:r>
          </a:p>
          <a:p>
            <a:pPr lvl="1"/>
            <a:r>
              <a:rPr lang="en-US" dirty="0" smtClean="0">
                <a:solidFill>
                  <a:schemeClr val="bg1"/>
                </a:solidFill>
              </a:rPr>
              <a:t>Remove primitives outside of the camera's view frustum</a:t>
            </a:r>
          </a:p>
          <a:p>
            <a:pPr lvl="0">
              <a:buFont typeface="Arial" pitchFamily="34" charset="0"/>
              <a:buChar char="•"/>
            </a:pPr>
            <a:r>
              <a:rPr lang="en-US" dirty="0" smtClean="0">
                <a:solidFill>
                  <a:schemeClr val="bg1"/>
                </a:solidFill>
              </a:rPr>
              <a:t> Back-face culling:</a:t>
            </a:r>
          </a:p>
          <a:p>
            <a:pPr lvl="1"/>
            <a:r>
              <a:rPr lang="en-US" dirty="0" smtClean="0">
                <a:solidFill>
                  <a:schemeClr val="bg1"/>
                </a:solidFill>
              </a:rPr>
              <a:t>Remove triangles facing away from camera</a:t>
            </a:r>
          </a:p>
          <a:p>
            <a:endParaRPr lang="en-US" dirty="0"/>
          </a:p>
        </p:txBody>
      </p:sp>
      <p:sp>
        <p:nvSpPr>
          <p:cNvPr id="18" name="content projection"/>
          <p:cNvSpPr txBox="1"/>
          <p:nvPr/>
        </p:nvSpPr>
        <p:spPr>
          <a:xfrm>
            <a:off x="4929190" y="2071679"/>
            <a:ext cx="3857652" cy="1213305"/>
          </a:xfrm>
          <a:prstGeom prst="rect">
            <a:avLst/>
          </a:prstGeom>
        </p:spPr>
        <p:style>
          <a:lnRef idx="3">
            <a:schemeClr val="lt1"/>
          </a:lnRef>
          <a:fillRef idx="1">
            <a:schemeClr val="accent6"/>
          </a:fillRef>
          <a:effectRef idx="1">
            <a:schemeClr val="accent6"/>
          </a:effectRef>
          <a:fontRef idx="minor">
            <a:schemeClr val="lt1"/>
          </a:fontRef>
        </p:style>
        <p:txBody>
          <a:bodyPr wrap="square" lIns="144000" tIns="144000" rIns="144000" bIns="144000" rtlCol="0">
            <a:noAutofit/>
          </a:bodyPr>
          <a:lstStyle/>
          <a:p>
            <a:pPr>
              <a:buFont typeface="Arial" pitchFamily="34" charset="0"/>
              <a:buChar char="•"/>
            </a:pPr>
            <a:r>
              <a:rPr lang="sv-SE" sz="1700" dirty="0" smtClean="0">
                <a:solidFill>
                  <a:schemeClr val="bg1"/>
                </a:solidFill>
              </a:rPr>
              <a:t> From Camera Space to Clip Space</a:t>
            </a:r>
          </a:p>
          <a:p>
            <a:pPr lvl="0">
              <a:buFont typeface="Arial" pitchFamily="34" charset="0"/>
              <a:buChar char="•"/>
            </a:pPr>
            <a:r>
              <a:rPr lang="sv-SE" sz="1700" dirty="0" smtClean="0">
                <a:solidFill>
                  <a:schemeClr val="bg1"/>
                </a:solidFill>
              </a:rPr>
              <a:t> Orthographic or Perspective</a:t>
            </a:r>
          </a:p>
          <a:p>
            <a:pPr lvl="0">
              <a:buFont typeface="Arial" pitchFamily="34" charset="0"/>
              <a:buChar char="•"/>
            </a:pPr>
            <a:r>
              <a:rPr lang="sv-SE" sz="1700" dirty="0" smtClean="0">
                <a:solidFill>
                  <a:schemeClr val="bg1"/>
                </a:solidFill>
              </a:rPr>
              <a:t> Use frustum box</a:t>
            </a:r>
            <a:endParaRPr lang="en-US" sz="1700" dirty="0" smtClean="0">
              <a:solidFill>
                <a:schemeClr val="bg1"/>
              </a:solidFill>
            </a:endParaRPr>
          </a:p>
        </p:txBody>
      </p:sp>
      <p:sp>
        <p:nvSpPr>
          <p:cNvPr id="17" name="content primitive"/>
          <p:cNvSpPr txBox="1"/>
          <p:nvPr/>
        </p:nvSpPr>
        <p:spPr>
          <a:xfrm>
            <a:off x="4929190" y="2071679"/>
            <a:ext cx="3571900" cy="1428760"/>
          </a:xfrm>
          <a:prstGeom prst="rect">
            <a:avLst/>
          </a:prstGeom>
        </p:spPr>
        <p:style>
          <a:lnRef idx="3">
            <a:schemeClr val="lt1"/>
          </a:lnRef>
          <a:fillRef idx="1">
            <a:schemeClr val="accent1"/>
          </a:fillRef>
          <a:effectRef idx="1">
            <a:schemeClr val="accent1"/>
          </a:effectRef>
          <a:fontRef idx="minor">
            <a:schemeClr val="lt1"/>
          </a:fontRef>
        </p:style>
        <p:txBody>
          <a:bodyPr wrap="square" lIns="144000" tIns="144000" rIns="144000" bIns="144000" rtlCol="0">
            <a:noAutofit/>
          </a:bodyPr>
          <a:lstStyle/>
          <a:p>
            <a:pPr marL="285750" lvl="0" indent="-285750">
              <a:buFont typeface="Arial" pitchFamily="34" charset="0"/>
              <a:buChar char="•"/>
            </a:pPr>
            <a:r>
              <a:rPr lang="sv-SE" dirty="0">
                <a:solidFill>
                  <a:schemeClr val="bg1"/>
                </a:solidFill>
              </a:rPr>
              <a:t>P</a:t>
            </a:r>
            <a:r>
              <a:rPr lang="sv-SE" dirty="0" smtClean="0">
                <a:solidFill>
                  <a:schemeClr val="bg1"/>
                </a:solidFill>
              </a:rPr>
              <a:t>rimitive Assembling.</a:t>
            </a:r>
          </a:p>
          <a:p>
            <a:pPr marL="285750" lvl="0" indent="-285750">
              <a:buFont typeface="Arial" pitchFamily="34" charset="0"/>
              <a:buChar char="•"/>
            </a:pPr>
            <a:r>
              <a:rPr lang="sv-SE" dirty="0" smtClean="0">
                <a:solidFill>
                  <a:schemeClr val="bg1"/>
                </a:solidFill>
              </a:rPr>
              <a:t>If geometry shader is available, new primitives can be generated.</a:t>
            </a:r>
            <a:endParaRPr lang="en-US" dirty="0" smtClean="0">
              <a:solidFill>
                <a:schemeClr val="bg1"/>
              </a:solidFill>
            </a:endParaRPr>
          </a:p>
        </p:txBody>
      </p:sp>
      <p:sp>
        <p:nvSpPr>
          <p:cNvPr id="16" name="content viewing transformation"/>
          <p:cNvSpPr txBox="1"/>
          <p:nvPr/>
        </p:nvSpPr>
        <p:spPr>
          <a:xfrm>
            <a:off x="4929190" y="2071679"/>
            <a:ext cx="3571900" cy="509032"/>
          </a:xfrm>
          <a:prstGeom prst="rect">
            <a:avLst/>
          </a:prstGeom>
        </p:spPr>
        <p:style>
          <a:lnRef idx="3">
            <a:schemeClr val="lt1"/>
          </a:lnRef>
          <a:fillRef idx="1">
            <a:schemeClr val="accent6"/>
          </a:fillRef>
          <a:effectRef idx="1">
            <a:schemeClr val="accent6"/>
          </a:effectRef>
          <a:fontRef idx="minor">
            <a:schemeClr val="lt1"/>
          </a:fontRef>
        </p:style>
        <p:txBody>
          <a:bodyPr wrap="square" lIns="144000" tIns="144000" rIns="144000" bIns="144000" rtlCol="0">
            <a:normAutofit fontScale="85000" lnSpcReduction="10000"/>
          </a:bodyPr>
          <a:lstStyle/>
          <a:p>
            <a:pPr lvl="0"/>
            <a:r>
              <a:rPr lang="sv-SE" dirty="0" smtClean="0">
                <a:solidFill>
                  <a:schemeClr val="bg1"/>
                </a:solidFill>
              </a:rPr>
              <a:t>From world space to camera space</a:t>
            </a:r>
            <a:endParaRPr lang="en-US" dirty="0" smtClean="0">
              <a:solidFill>
                <a:schemeClr val="bg1"/>
              </a:solidFill>
            </a:endParaRPr>
          </a:p>
        </p:txBody>
      </p:sp>
      <p:sp>
        <p:nvSpPr>
          <p:cNvPr id="14" name="content vertex processing"/>
          <p:cNvSpPr txBox="1"/>
          <p:nvPr/>
        </p:nvSpPr>
        <p:spPr>
          <a:xfrm>
            <a:off x="4929190" y="2071679"/>
            <a:ext cx="3857652" cy="1500199"/>
          </a:xfrm>
          <a:prstGeom prst="rect">
            <a:avLst/>
          </a:prstGeom>
        </p:spPr>
        <p:style>
          <a:lnRef idx="3">
            <a:schemeClr val="lt1"/>
          </a:lnRef>
          <a:fillRef idx="1">
            <a:schemeClr val="accent1"/>
          </a:fillRef>
          <a:effectRef idx="1">
            <a:schemeClr val="accent1"/>
          </a:effectRef>
          <a:fontRef idx="minor">
            <a:schemeClr val="lt1"/>
          </a:fontRef>
        </p:style>
        <p:txBody>
          <a:bodyPr wrap="square" lIns="144000" tIns="144000" rIns="144000" bIns="144000" rtlCol="0">
            <a:normAutofit/>
          </a:bodyPr>
          <a:lstStyle/>
          <a:p>
            <a:pPr marL="144000" lvl="0" indent="-144000">
              <a:buFont typeface="Arial" pitchFamily="34" charset="0"/>
              <a:buChar char="•"/>
            </a:pPr>
            <a:r>
              <a:rPr lang="en-US" dirty="0" smtClean="0">
                <a:solidFill>
                  <a:schemeClr val="bg1"/>
                </a:solidFill>
              </a:rPr>
              <a:t>Calculate lighting on each vertex.</a:t>
            </a:r>
          </a:p>
          <a:p>
            <a:pPr marL="144000" lvl="0" indent="-144000">
              <a:buFont typeface="Arial" pitchFamily="34" charset="0"/>
              <a:buChar char="•"/>
            </a:pPr>
            <a:r>
              <a:rPr lang="en-US" dirty="0" smtClean="0">
                <a:solidFill>
                  <a:schemeClr val="bg1"/>
                </a:solidFill>
              </a:rPr>
              <a:t>Emissive + ambient + diffuse + specular </a:t>
            </a:r>
            <a:r>
              <a:rPr lang="en-US" dirty="0" smtClean="0">
                <a:solidFill>
                  <a:schemeClr val="bg1"/>
                </a:solidFill>
                <a:sym typeface="Wingdings" pitchFamily="2" charset="2"/>
              </a:rPr>
              <a:t></a:t>
            </a:r>
            <a:r>
              <a:rPr lang="en-US" dirty="0" smtClean="0">
                <a:solidFill>
                  <a:schemeClr val="bg1"/>
                </a:solidFill>
              </a:rPr>
              <a:t> output vertex color</a:t>
            </a:r>
          </a:p>
          <a:p>
            <a:pPr marL="144000" lvl="0" indent="-144000">
              <a:buFont typeface="Arial" pitchFamily="34" charset="0"/>
              <a:buChar char="•"/>
            </a:pPr>
            <a:r>
              <a:rPr lang="sv-SE" dirty="0" smtClean="0">
                <a:solidFill>
                  <a:schemeClr val="bg1"/>
                </a:solidFill>
              </a:rPr>
              <a:t>Vertex shader</a:t>
            </a:r>
            <a:endParaRPr lang="en-US" dirty="0" smtClean="0">
              <a:solidFill>
                <a:schemeClr val="bg1"/>
              </a:solidFill>
            </a:endParaRPr>
          </a:p>
        </p:txBody>
      </p:sp>
      <p:sp>
        <p:nvSpPr>
          <p:cNvPr id="15" name="content transformation"/>
          <p:cNvSpPr txBox="1"/>
          <p:nvPr/>
        </p:nvSpPr>
        <p:spPr>
          <a:xfrm>
            <a:off x="4929190" y="2071677"/>
            <a:ext cx="3571900" cy="1643075"/>
          </a:xfrm>
          <a:prstGeom prst="rect">
            <a:avLst/>
          </a:prstGeom>
        </p:spPr>
        <p:style>
          <a:lnRef idx="3">
            <a:schemeClr val="lt1"/>
          </a:lnRef>
          <a:fillRef idx="1">
            <a:schemeClr val="accent1"/>
          </a:fillRef>
          <a:effectRef idx="1">
            <a:schemeClr val="accent1"/>
          </a:effectRef>
          <a:fontRef idx="minor">
            <a:schemeClr val="lt1"/>
          </a:fontRef>
        </p:style>
        <p:txBody>
          <a:bodyPr wrap="square" lIns="144000" tIns="144000" rIns="144000" bIns="144000" rtlCol="0">
            <a:normAutofit lnSpcReduction="10000"/>
          </a:bodyPr>
          <a:lstStyle/>
          <a:p>
            <a:pPr marL="180000" lvl="0" indent="-216000">
              <a:buFont typeface="Arial" pitchFamily="34" charset="0"/>
              <a:buChar char="•"/>
            </a:pPr>
            <a:r>
              <a:rPr lang="en-US" dirty="0" smtClean="0">
                <a:solidFill>
                  <a:schemeClr val="bg1"/>
                </a:solidFill>
              </a:rPr>
              <a:t>Transformations</a:t>
            </a:r>
          </a:p>
          <a:p>
            <a:pPr marL="216000" lvl="0" indent="-216000">
              <a:buFont typeface="Arial" pitchFamily="34" charset="0"/>
              <a:buChar char="•"/>
            </a:pPr>
            <a:r>
              <a:rPr lang="sv-SE" dirty="0" smtClean="0">
                <a:solidFill>
                  <a:schemeClr val="bg1"/>
                </a:solidFill>
              </a:rPr>
              <a:t>Provide vertices and indicies as arrays and variables/constants to pipeline input.</a:t>
            </a:r>
            <a:endParaRPr lang="en-US" dirty="0" smtClean="0">
              <a:solidFill>
                <a:schemeClr val="bg1"/>
              </a:solidFill>
            </a:endParaRPr>
          </a:p>
          <a:p>
            <a:endParaRPr lang="en-US" dirty="0"/>
          </a:p>
        </p:txBody>
      </p:sp>
    </p:spTree>
    <p:extLst>
      <p:ext uri="{BB962C8B-B14F-4D97-AF65-F5344CB8AC3E}">
        <p14:creationId xmlns:p14="http://schemas.microsoft.com/office/powerpoint/2010/main" val="167599711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80B53D6E-1A45-46C3-B0FD-17CA01E26AEB}"/>
                                            </p:graphicEl>
                                          </p:spTgt>
                                        </p:tgtEl>
                                        <p:attrNameLst>
                                          <p:attrName>style.visibility</p:attrName>
                                        </p:attrNameLst>
                                      </p:cBhvr>
                                      <p:to>
                                        <p:strVal val="visible"/>
                                      </p:to>
                                    </p:set>
                                  </p:childTnLst>
                                </p:cTn>
                              </p:par>
                              <p:par>
                                <p:cTn id="7" presetID="2" presetClass="entr" presetSubtype="2" decel="5000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 calcmode="lin" valueType="num">
                                      <p:cBhvr additive="base">
                                        <p:cTn id="9" dur="500" fill="hold"/>
                                        <p:tgtEl>
                                          <p:spTgt spid="15"/>
                                        </p:tgtEl>
                                        <p:attrNameLst>
                                          <p:attrName>ppt_x</p:attrName>
                                        </p:attrNameLst>
                                      </p:cBhvr>
                                      <p:tavLst>
                                        <p:tav tm="0">
                                          <p:val>
                                            <p:strVal val="1+#ppt_w/2"/>
                                          </p:val>
                                        </p:tav>
                                        <p:tav tm="100000">
                                          <p:val>
                                            <p:strVal val="#ppt_x"/>
                                          </p:val>
                                        </p:tav>
                                      </p:tavLst>
                                    </p:anim>
                                    <p:anim calcmode="lin" valueType="num">
                                      <p:cBhvr additive="base">
                                        <p:cTn id="1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9A9006D3-DD62-41C1-A895-A38C9BA6A533}"/>
                                            </p:graphicEl>
                                          </p:spTgt>
                                        </p:tgtEl>
                                        <p:attrNameLst>
                                          <p:attrName>style.visibility</p:attrName>
                                        </p:attrNameLst>
                                      </p:cBhvr>
                                      <p:to>
                                        <p:strVal val="visible"/>
                                      </p:to>
                                    </p:set>
                                  </p:childTnLst>
                                </p:cTn>
                              </p:par>
                              <p:par>
                                <p:cTn id="15" presetID="2" presetClass="exit" presetSubtype="4" fill="hold" nodeType="withEffect">
                                  <p:stCondLst>
                                    <p:cond delay="0"/>
                                  </p:stCondLst>
                                  <p:childTnLst>
                                    <p:anim calcmode="lin" valueType="num">
                                      <p:cBhvr additive="base">
                                        <p:cTn id="16" dur="500"/>
                                        <p:tgtEl>
                                          <p:spTgt spid="15"/>
                                        </p:tgtEl>
                                        <p:attrNameLst>
                                          <p:attrName>ppt_x</p:attrName>
                                        </p:attrNameLst>
                                      </p:cBhvr>
                                      <p:tavLst>
                                        <p:tav tm="0">
                                          <p:val>
                                            <p:strVal val="ppt_x"/>
                                          </p:val>
                                        </p:tav>
                                        <p:tav tm="100000">
                                          <p:val>
                                            <p:strVal val="ppt_x"/>
                                          </p:val>
                                        </p:tav>
                                      </p:tavLst>
                                    </p:anim>
                                    <p:anim calcmode="lin" valueType="num">
                                      <p:cBhvr additive="base">
                                        <p:cTn id="17" dur="500"/>
                                        <p:tgtEl>
                                          <p:spTgt spid="15"/>
                                        </p:tgtEl>
                                        <p:attrNameLst>
                                          <p:attrName>ppt_y</p:attrName>
                                        </p:attrNameLst>
                                      </p:cBhvr>
                                      <p:tavLst>
                                        <p:tav tm="0">
                                          <p:val>
                                            <p:strVal val="ppt_y"/>
                                          </p:val>
                                        </p:tav>
                                        <p:tav tm="100000">
                                          <p:val>
                                            <p:strVal val="1+ppt_h/2"/>
                                          </p:val>
                                        </p:tav>
                                      </p:tavLst>
                                    </p:anim>
                                    <p:set>
                                      <p:cBhvr>
                                        <p:cTn id="18" dur="1" fill="hold">
                                          <p:stCondLst>
                                            <p:cond delay="499"/>
                                          </p:stCondLst>
                                        </p:cTn>
                                        <p:tgtEl>
                                          <p:spTgt spid="1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4">
                                            <p:graphicEl>
                                              <a:dgm id="{DC8C9C01-6CE1-4BC5-998D-2B2EEB66D52B}"/>
                                            </p:graphicEl>
                                          </p:spTgt>
                                        </p:tgtEl>
                                        <p:attrNameLst>
                                          <p:attrName>style.visibility</p:attrName>
                                        </p:attrNameLst>
                                      </p:cBhvr>
                                      <p:to>
                                        <p:strVal val="visible"/>
                                      </p:to>
                                    </p:set>
                                  </p:childTnLst>
                                </p:cTn>
                              </p:par>
                              <p:par>
                                <p:cTn id="21" presetID="2" presetClass="entr" presetSubtype="2" decel="10000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1+#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graphicEl>
                                              <a:dgm id="{A42769F0-4443-40D4-A41E-2352F3E9D755}"/>
                                            </p:graphicEl>
                                          </p:spTgt>
                                        </p:tgtEl>
                                        <p:attrNameLst>
                                          <p:attrName>style.visibility</p:attrName>
                                        </p:attrNameLst>
                                      </p:cBhvr>
                                      <p:to>
                                        <p:strVal val="visible"/>
                                      </p:to>
                                    </p:set>
                                  </p:childTnLst>
                                </p:cTn>
                              </p:par>
                              <p:par>
                                <p:cTn id="29" presetID="2" presetClass="exit" presetSubtype="4" accel="56000" fill="hold" grpId="1" nodeType="withEffect">
                                  <p:stCondLst>
                                    <p:cond delay="0"/>
                                  </p:stCondLst>
                                  <p:childTnLst>
                                    <p:anim calcmode="lin" valueType="num">
                                      <p:cBhvr additive="base">
                                        <p:cTn id="30" dur="500"/>
                                        <p:tgtEl>
                                          <p:spTgt spid="14"/>
                                        </p:tgtEl>
                                        <p:attrNameLst>
                                          <p:attrName>ppt_x</p:attrName>
                                        </p:attrNameLst>
                                      </p:cBhvr>
                                      <p:tavLst>
                                        <p:tav tm="0">
                                          <p:val>
                                            <p:strVal val="ppt_x"/>
                                          </p:val>
                                        </p:tav>
                                        <p:tav tm="100000">
                                          <p:val>
                                            <p:strVal val="ppt_x"/>
                                          </p:val>
                                        </p:tav>
                                      </p:tavLst>
                                    </p:anim>
                                    <p:anim calcmode="lin" valueType="num">
                                      <p:cBhvr additive="base">
                                        <p:cTn id="31" dur="500"/>
                                        <p:tgtEl>
                                          <p:spTgt spid="14"/>
                                        </p:tgtEl>
                                        <p:attrNameLst>
                                          <p:attrName>ppt_y</p:attrName>
                                        </p:attrNameLst>
                                      </p:cBhvr>
                                      <p:tavLst>
                                        <p:tav tm="0">
                                          <p:val>
                                            <p:strVal val="ppt_y"/>
                                          </p:val>
                                        </p:tav>
                                        <p:tav tm="100000">
                                          <p:val>
                                            <p:strVal val="1+ppt_h/2"/>
                                          </p:val>
                                        </p:tav>
                                      </p:tavLst>
                                    </p:anim>
                                    <p:set>
                                      <p:cBhvr>
                                        <p:cTn id="32" dur="1" fill="hold">
                                          <p:stCondLst>
                                            <p:cond delay="499"/>
                                          </p:stCondLst>
                                        </p:cTn>
                                        <p:tgtEl>
                                          <p:spTgt spid="14"/>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4">
                                            <p:graphicEl>
                                              <a:dgm id="{DD4AB748-5CBE-42F0-A19F-9DAC6D3BD6CC}"/>
                                            </p:graphicEl>
                                          </p:spTgt>
                                        </p:tgtEl>
                                        <p:attrNameLst>
                                          <p:attrName>style.visibility</p:attrName>
                                        </p:attrNameLst>
                                      </p:cBhvr>
                                      <p:to>
                                        <p:strVal val="visible"/>
                                      </p:to>
                                    </p:set>
                                  </p:childTnLst>
                                </p:cTn>
                              </p:par>
                              <p:par>
                                <p:cTn id="35" presetID="2" presetClass="entr" presetSubtype="2" decel="50000" fill="hold" grpId="1"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1+#ppt_w/2"/>
                                          </p:val>
                                        </p:tav>
                                        <p:tav tm="100000">
                                          <p:val>
                                            <p:strVal val="#ppt_x"/>
                                          </p:val>
                                        </p:tav>
                                      </p:tavLst>
                                    </p:anim>
                                    <p:anim calcmode="lin" valueType="num">
                                      <p:cBhvr additive="base">
                                        <p:cTn id="3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graphicEl>
                                              <a:dgm id="{0E41751B-B738-4DFC-867C-D572DC96A02A}"/>
                                            </p:graphicEl>
                                          </p:spTgt>
                                        </p:tgtEl>
                                        <p:attrNameLst>
                                          <p:attrName>style.visibility</p:attrName>
                                        </p:attrNameLst>
                                      </p:cBhvr>
                                      <p:to>
                                        <p:strVal val="visible"/>
                                      </p:to>
                                    </p:set>
                                  </p:childTnLst>
                                </p:cTn>
                              </p:par>
                              <p:par>
                                <p:cTn id="43" presetID="2" presetClass="exit" presetSubtype="4" accel="56000" fill="hold" grpId="0" nodeType="withEffect">
                                  <p:stCondLst>
                                    <p:cond delay="0"/>
                                  </p:stCondLst>
                                  <p:childTnLst>
                                    <p:anim calcmode="lin" valueType="num">
                                      <p:cBhvr additive="base">
                                        <p:cTn id="44" dur="500"/>
                                        <p:tgtEl>
                                          <p:spTgt spid="16"/>
                                        </p:tgtEl>
                                        <p:attrNameLst>
                                          <p:attrName>ppt_x</p:attrName>
                                        </p:attrNameLst>
                                      </p:cBhvr>
                                      <p:tavLst>
                                        <p:tav tm="0">
                                          <p:val>
                                            <p:strVal val="ppt_x"/>
                                          </p:val>
                                        </p:tav>
                                        <p:tav tm="100000">
                                          <p:val>
                                            <p:strVal val="ppt_x"/>
                                          </p:val>
                                        </p:tav>
                                      </p:tavLst>
                                    </p:anim>
                                    <p:anim calcmode="lin" valueType="num">
                                      <p:cBhvr additive="base">
                                        <p:cTn id="45" dur="500"/>
                                        <p:tgtEl>
                                          <p:spTgt spid="16"/>
                                        </p:tgtEl>
                                        <p:attrNameLst>
                                          <p:attrName>ppt_y</p:attrName>
                                        </p:attrNameLst>
                                      </p:cBhvr>
                                      <p:tavLst>
                                        <p:tav tm="0">
                                          <p:val>
                                            <p:strVal val="ppt_y"/>
                                          </p:val>
                                        </p:tav>
                                        <p:tav tm="100000">
                                          <p:val>
                                            <p:strVal val="1+ppt_h/2"/>
                                          </p:val>
                                        </p:tav>
                                      </p:tavLst>
                                    </p:anim>
                                    <p:set>
                                      <p:cBhvr>
                                        <p:cTn id="46" dur="1" fill="hold">
                                          <p:stCondLst>
                                            <p:cond delay="499"/>
                                          </p:stCondLst>
                                        </p:cTn>
                                        <p:tgtEl>
                                          <p:spTgt spid="16"/>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4">
                                            <p:graphicEl>
                                              <a:dgm id="{0FC4885B-EE1C-49EF-852C-D24055BED19E}"/>
                                            </p:graphicEl>
                                          </p:spTgt>
                                        </p:tgtEl>
                                        <p:attrNameLst>
                                          <p:attrName>style.visibility</p:attrName>
                                        </p:attrNameLst>
                                      </p:cBhvr>
                                      <p:to>
                                        <p:strVal val="visible"/>
                                      </p:to>
                                    </p:set>
                                  </p:childTnLst>
                                </p:cTn>
                              </p:par>
                              <p:par>
                                <p:cTn id="49" presetID="2" presetClass="entr" presetSubtype="2" decel="50000" fill="hold" grpId="1"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1+#ppt_w/2"/>
                                          </p:val>
                                        </p:tav>
                                        <p:tav tm="100000">
                                          <p:val>
                                            <p:strVal val="#ppt_x"/>
                                          </p:val>
                                        </p:tav>
                                      </p:tavLst>
                                    </p:anim>
                                    <p:anim calcmode="lin" valueType="num">
                                      <p:cBhvr additive="base">
                                        <p:cTn id="52"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graphicEl>
                                              <a:dgm id="{E925BDCD-131C-4DE1-B314-0C30BA7C82C4}"/>
                                            </p:graphicEl>
                                          </p:spTgt>
                                        </p:tgtEl>
                                        <p:attrNameLst>
                                          <p:attrName>style.visibility</p:attrName>
                                        </p:attrNameLst>
                                      </p:cBhvr>
                                      <p:to>
                                        <p:strVal val="visible"/>
                                      </p:to>
                                    </p:set>
                                  </p:childTnLst>
                                </p:cTn>
                              </p:par>
                              <p:par>
                                <p:cTn id="57" presetID="2" presetClass="exit" presetSubtype="4" accel="56000" fill="hold" grpId="0" nodeType="withEffect">
                                  <p:stCondLst>
                                    <p:cond delay="0"/>
                                  </p:stCondLst>
                                  <p:childTnLst>
                                    <p:anim calcmode="lin" valueType="num">
                                      <p:cBhvr additive="base">
                                        <p:cTn id="58" dur="500"/>
                                        <p:tgtEl>
                                          <p:spTgt spid="17"/>
                                        </p:tgtEl>
                                        <p:attrNameLst>
                                          <p:attrName>ppt_x</p:attrName>
                                        </p:attrNameLst>
                                      </p:cBhvr>
                                      <p:tavLst>
                                        <p:tav tm="0">
                                          <p:val>
                                            <p:strVal val="ppt_x"/>
                                          </p:val>
                                        </p:tav>
                                        <p:tav tm="100000">
                                          <p:val>
                                            <p:strVal val="ppt_x"/>
                                          </p:val>
                                        </p:tav>
                                      </p:tavLst>
                                    </p:anim>
                                    <p:anim calcmode="lin" valueType="num">
                                      <p:cBhvr additive="base">
                                        <p:cTn id="59" dur="500"/>
                                        <p:tgtEl>
                                          <p:spTgt spid="17"/>
                                        </p:tgtEl>
                                        <p:attrNameLst>
                                          <p:attrName>ppt_y</p:attrName>
                                        </p:attrNameLst>
                                      </p:cBhvr>
                                      <p:tavLst>
                                        <p:tav tm="0">
                                          <p:val>
                                            <p:strVal val="ppt_y"/>
                                          </p:val>
                                        </p:tav>
                                        <p:tav tm="100000">
                                          <p:val>
                                            <p:strVal val="1+ppt_h/2"/>
                                          </p:val>
                                        </p:tav>
                                      </p:tavLst>
                                    </p:anim>
                                    <p:set>
                                      <p:cBhvr>
                                        <p:cTn id="60" dur="1" fill="hold">
                                          <p:stCondLst>
                                            <p:cond delay="499"/>
                                          </p:stCondLst>
                                        </p:cTn>
                                        <p:tgtEl>
                                          <p:spTgt spid="17"/>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4">
                                            <p:graphicEl>
                                              <a:dgm id="{5E9D9ABB-4622-4D66-AA80-438C72FB525F}"/>
                                            </p:graphicEl>
                                          </p:spTgt>
                                        </p:tgtEl>
                                        <p:attrNameLst>
                                          <p:attrName>style.visibility</p:attrName>
                                        </p:attrNameLst>
                                      </p:cBhvr>
                                      <p:to>
                                        <p:strVal val="visible"/>
                                      </p:to>
                                    </p:set>
                                  </p:childTnLst>
                                </p:cTn>
                              </p:par>
                              <p:par>
                                <p:cTn id="63" presetID="2" presetClass="entr" presetSubtype="2" decel="50000" fill="hold" grpId="1" nodeType="with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additive="base">
                                        <p:cTn id="65" dur="500" fill="hold"/>
                                        <p:tgtEl>
                                          <p:spTgt spid="18"/>
                                        </p:tgtEl>
                                        <p:attrNameLst>
                                          <p:attrName>ppt_x</p:attrName>
                                        </p:attrNameLst>
                                      </p:cBhvr>
                                      <p:tavLst>
                                        <p:tav tm="0">
                                          <p:val>
                                            <p:strVal val="1+#ppt_w/2"/>
                                          </p:val>
                                        </p:tav>
                                        <p:tav tm="100000">
                                          <p:val>
                                            <p:strVal val="#ppt_x"/>
                                          </p:val>
                                        </p:tav>
                                      </p:tavLst>
                                    </p:anim>
                                    <p:anim calcmode="lin" valueType="num">
                                      <p:cBhvr additive="base">
                                        <p:cTn id="66"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graphicEl>
                                              <a:dgm id="{59512EA9-685D-410B-BAAA-06DECC6F6711}"/>
                                            </p:graphicEl>
                                          </p:spTgt>
                                        </p:tgtEl>
                                        <p:attrNameLst>
                                          <p:attrName>style.visibility</p:attrName>
                                        </p:attrNameLst>
                                      </p:cBhvr>
                                      <p:to>
                                        <p:strVal val="visible"/>
                                      </p:to>
                                    </p:set>
                                  </p:childTnLst>
                                </p:cTn>
                              </p:par>
                              <p:par>
                                <p:cTn id="71" presetID="2" presetClass="exit" presetSubtype="4" accel="56000" fill="hold" grpId="0" nodeType="withEffect">
                                  <p:stCondLst>
                                    <p:cond delay="0"/>
                                  </p:stCondLst>
                                  <p:childTnLst>
                                    <p:anim calcmode="lin" valueType="num">
                                      <p:cBhvr additive="base">
                                        <p:cTn id="72" dur="500"/>
                                        <p:tgtEl>
                                          <p:spTgt spid="18"/>
                                        </p:tgtEl>
                                        <p:attrNameLst>
                                          <p:attrName>ppt_x</p:attrName>
                                        </p:attrNameLst>
                                      </p:cBhvr>
                                      <p:tavLst>
                                        <p:tav tm="0">
                                          <p:val>
                                            <p:strVal val="ppt_x"/>
                                          </p:val>
                                        </p:tav>
                                        <p:tav tm="100000">
                                          <p:val>
                                            <p:strVal val="ppt_x"/>
                                          </p:val>
                                        </p:tav>
                                      </p:tavLst>
                                    </p:anim>
                                    <p:anim calcmode="lin" valueType="num">
                                      <p:cBhvr additive="base">
                                        <p:cTn id="73" dur="500"/>
                                        <p:tgtEl>
                                          <p:spTgt spid="18"/>
                                        </p:tgtEl>
                                        <p:attrNameLst>
                                          <p:attrName>ppt_y</p:attrName>
                                        </p:attrNameLst>
                                      </p:cBhvr>
                                      <p:tavLst>
                                        <p:tav tm="0">
                                          <p:val>
                                            <p:strVal val="ppt_y"/>
                                          </p:val>
                                        </p:tav>
                                        <p:tav tm="100000">
                                          <p:val>
                                            <p:strVal val="1+ppt_h/2"/>
                                          </p:val>
                                        </p:tav>
                                      </p:tavLst>
                                    </p:anim>
                                    <p:set>
                                      <p:cBhvr>
                                        <p:cTn id="74" dur="1" fill="hold">
                                          <p:stCondLst>
                                            <p:cond delay="499"/>
                                          </p:stCondLst>
                                        </p:cTn>
                                        <p:tgtEl>
                                          <p:spTgt spid="18"/>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4">
                                            <p:graphicEl>
                                              <a:dgm id="{683DBD13-1204-4A62-913C-6060F908BB03}"/>
                                            </p:graphicEl>
                                          </p:spTgt>
                                        </p:tgtEl>
                                        <p:attrNameLst>
                                          <p:attrName>style.visibility</p:attrName>
                                        </p:attrNameLst>
                                      </p:cBhvr>
                                      <p:to>
                                        <p:strVal val="visible"/>
                                      </p:to>
                                    </p:set>
                                  </p:childTnLst>
                                </p:cTn>
                              </p:par>
                              <p:par>
                                <p:cTn id="77" presetID="2" presetClass="entr" presetSubtype="2" decel="5000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500" fill="hold"/>
                                        <p:tgtEl>
                                          <p:spTgt spid="11"/>
                                        </p:tgtEl>
                                        <p:attrNameLst>
                                          <p:attrName>ppt_x</p:attrName>
                                        </p:attrNameLst>
                                      </p:cBhvr>
                                      <p:tavLst>
                                        <p:tav tm="0">
                                          <p:val>
                                            <p:strVal val="1+#ppt_w/2"/>
                                          </p:val>
                                        </p:tav>
                                        <p:tav tm="100000">
                                          <p:val>
                                            <p:strVal val="#ppt_x"/>
                                          </p:val>
                                        </p:tav>
                                      </p:tavLst>
                                    </p:anim>
                                    <p:anim calcmode="lin" valueType="num">
                                      <p:cBhvr additive="base">
                                        <p:cTn id="8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
                                            <p:graphicEl>
                                              <a:dgm id="{18320FE2-C296-40DD-B62A-EAAFE3598971}"/>
                                            </p:graphicEl>
                                          </p:spTgt>
                                        </p:tgtEl>
                                        <p:attrNameLst>
                                          <p:attrName>style.visibility</p:attrName>
                                        </p:attrNameLst>
                                      </p:cBhvr>
                                      <p:to>
                                        <p:strVal val="visible"/>
                                      </p:to>
                                    </p:set>
                                  </p:childTnLst>
                                </p:cTn>
                              </p:par>
                              <p:par>
                                <p:cTn id="85" presetID="2" presetClass="exit" presetSubtype="4" accel="56000" fill="hold" grpId="1" nodeType="withEffect">
                                  <p:stCondLst>
                                    <p:cond delay="0"/>
                                  </p:stCondLst>
                                  <p:childTnLst>
                                    <p:anim calcmode="lin" valueType="num">
                                      <p:cBhvr additive="base">
                                        <p:cTn id="86" dur="500"/>
                                        <p:tgtEl>
                                          <p:spTgt spid="11"/>
                                        </p:tgtEl>
                                        <p:attrNameLst>
                                          <p:attrName>ppt_x</p:attrName>
                                        </p:attrNameLst>
                                      </p:cBhvr>
                                      <p:tavLst>
                                        <p:tav tm="0">
                                          <p:val>
                                            <p:strVal val="ppt_x"/>
                                          </p:val>
                                        </p:tav>
                                        <p:tav tm="100000">
                                          <p:val>
                                            <p:strVal val="ppt_x"/>
                                          </p:val>
                                        </p:tav>
                                      </p:tavLst>
                                    </p:anim>
                                    <p:anim calcmode="lin" valueType="num">
                                      <p:cBhvr additive="base">
                                        <p:cTn id="87" dur="500"/>
                                        <p:tgtEl>
                                          <p:spTgt spid="11"/>
                                        </p:tgtEl>
                                        <p:attrNameLst>
                                          <p:attrName>ppt_y</p:attrName>
                                        </p:attrNameLst>
                                      </p:cBhvr>
                                      <p:tavLst>
                                        <p:tav tm="0">
                                          <p:val>
                                            <p:strVal val="ppt_y"/>
                                          </p:val>
                                        </p:tav>
                                        <p:tav tm="100000">
                                          <p:val>
                                            <p:strVal val="1+ppt_h/2"/>
                                          </p:val>
                                        </p:tav>
                                      </p:tavLst>
                                    </p:anim>
                                    <p:set>
                                      <p:cBhvr>
                                        <p:cTn id="88" dur="1" fill="hold">
                                          <p:stCondLst>
                                            <p:cond delay="499"/>
                                          </p:stCondLst>
                                        </p:cTn>
                                        <p:tgtEl>
                                          <p:spTgt spid="11"/>
                                        </p:tgtEl>
                                        <p:attrNameLst>
                                          <p:attrName>style.visibility</p:attrName>
                                        </p:attrNameLst>
                                      </p:cBhvr>
                                      <p:to>
                                        <p:strVal val="hidden"/>
                                      </p:to>
                                    </p:set>
                                  </p:childTnLst>
                                </p:cTn>
                              </p:par>
                              <p:par>
                                <p:cTn id="89" presetID="1" presetClass="entr" presetSubtype="0" fill="hold" grpId="0" nodeType="withEffect">
                                  <p:stCondLst>
                                    <p:cond delay="0"/>
                                  </p:stCondLst>
                                  <p:childTnLst>
                                    <p:set>
                                      <p:cBhvr>
                                        <p:cTn id="90" dur="1" fill="hold">
                                          <p:stCondLst>
                                            <p:cond delay="0"/>
                                          </p:stCondLst>
                                        </p:cTn>
                                        <p:tgtEl>
                                          <p:spTgt spid="4">
                                            <p:graphicEl>
                                              <a:dgm id="{A301C233-4B8C-462C-9E39-0C1CC8F9FF36}"/>
                                            </p:graphicEl>
                                          </p:spTgt>
                                        </p:tgtEl>
                                        <p:attrNameLst>
                                          <p:attrName>style.visibility</p:attrName>
                                        </p:attrNameLst>
                                      </p:cBhvr>
                                      <p:to>
                                        <p:strVal val="visible"/>
                                      </p:to>
                                    </p:set>
                                  </p:childTnLst>
                                </p:cTn>
                              </p:par>
                              <p:par>
                                <p:cTn id="91" presetID="2" presetClass="entr" presetSubtype="2" decel="50000" fill="hold" grpId="1" nodeType="withEffect">
                                  <p:stCondLst>
                                    <p:cond delay="0"/>
                                  </p:stCondLst>
                                  <p:childTnLst>
                                    <p:set>
                                      <p:cBhvr>
                                        <p:cTn id="92" dur="1" fill="hold">
                                          <p:stCondLst>
                                            <p:cond delay="0"/>
                                          </p:stCondLst>
                                        </p:cTn>
                                        <p:tgtEl>
                                          <p:spTgt spid="19"/>
                                        </p:tgtEl>
                                        <p:attrNameLst>
                                          <p:attrName>style.visibility</p:attrName>
                                        </p:attrNameLst>
                                      </p:cBhvr>
                                      <p:to>
                                        <p:strVal val="visible"/>
                                      </p:to>
                                    </p:set>
                                    <p:anim calcmode="lin" valueType="num">
                                      <p:cBhvr additive="base">
                                        <p:cTn id="93" dur="500" fill="hold"/>
                                        <p:tgtEl>
                                          <p:spTgt spid="19"/>
                                        </p:tgtEl>
                                        <p:attrNameLst>
                                          <p:attrName>ppt_x</p:attrName>
                                        </p:attrNameLst>
                                      </p:cBhvr>
                                      <p:tavLst>
                                        <p:tav tm="0">
                                          <p:val>
                                            <p:strVal val="1+#ppt_w/2"/>
                                          </p:val>
                                        </p:tav>
                                        <p:tav tm="100000">
                                          <p:val>
                                            <p:strVal val="#ppt_x"/>
                                          </p:val>
                                        </p:tav>
                                      </p:tavLst>
                                    </p:anim>
                                    <p:anim calcmode="lin" valueType="num">
                                      <p:cBhvr additive="base">
                                        <p:cTn id="94"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
                                            <p:graphicEl>
                                              <a:dgm id="{43C49B47-FFA8-4F0A-B084-E6F239D2C256}"/>
                                            </p:graphicEl>
                                          </p:spTgt>
                                        </p:tgtEl>
                                        <p:attrNameLst>
                                          <p:attrName>style.visibility</p:attrName>
                                        </p:attrNameLst>
                                      </p:cBhvr>
                                      <p:to>
                                        <p:strVal val="visible"/>
                                      </p:to>
                                    </p:set>
                                  </p:childTnLst>
                                </p:cTn>
                              </p:par>
                              <p:par>
                                <p:cTn id="99" presetID="2" presetClass="exit" presetSubtype="4" accel="56000" fill="hold" grpId="0" nodeType="withEffect">
                                  <p:stCondLst>
                                    <p:cond delay="0"/>
                                  </p:stCondLst>
                                  <p:childTnLst>
                                    <p:anim calcmode="lin" valueType="num">
                                      <p:cBhvr additive="base">
                                        <p:cTn id="100" dur="500"/>
                                        <p:tgtEl>
                                          <p:spTgt spid="19"/>
                                        </p:tgtEl>
                                        <p:attrNameLst>
                                          <p:attrName>ppt_x</p:attrName>
                                        </p:attrNameLst>
                                      </p:cBhvr>
                                      <p:tavLst>
                                        <p:tav tm="0">
                                          <p:val>
                                            <p:strVal val="ppt_x"/>
                                          </p:val>
                                        </p:tav>
                                        <p:tav tm="100000">
                                          <p:val>
                                            <p:strVal val="ppt_x"/>
                                          </p:val>
                                        </p:tav>
                                      </p:tavLst>
                                    </p:anim>
                                    <p:anim calcmode="lin" valueType="num">
                                      <p:cBhvr additive="base">
                                        <p:cTn id="101" dur="500"/>
                                        <p:tgtEl>
                                          <p:spTgt spid="19"/>
                                        </p:tgtEl>
                                        <p:attrNameLst>
                                          <p:attrName>ppt_y</p:attrName>
                                        </p:attrNameLst>
                                      </p:cBhvr>
                                      <p:tavLst>
                                        <p:tav tm="0">
                                          <p:val>
                                            <p:strVal val="ppt_y"/>
                                          </p:val>
                                        </p:tav>
                                        <p:tav tm="100000">
                                          <p:val>
                                            <p:strVal val="1+ppt_h/2"/>
                                          </p:val>
                                        </p:tav>
                                      </p:tavLst>
                                    </p:anim>
                                    <p:set>
                                      <p:cBhvr>
                                        <p:cTn id="102" dur="1" fill="hold">
                                          <p:stCondLst>
                                            <p:cond delay="499"/>
                                          </p:stCondLst>
                                        </p:cTn>
                                        <p:tgtEl>
                                          <p:spTgt spid="19"/>
                                        </p:tgtEl>
                                        <p:attrNameLst>
                                          <p:attrName>style.visibility</p:attrName>
                                        </p:attrNameLst>
                                      </p:cBhvr>
                                      <p:to>
                                        <p:strVal val="hidden"/>
                                      </p:to>
                                    </p:set>
                                  </p:childTnLst>
                                </p:cTn>
                              </p:par>
                              <p:par>
                                <p:cTn id="103" presetID="2" presetClass="entr" presetSubtype="2" decel="50000" fill="hold" grpId="1" nodeType="withEffect">
                                  <p:stCondLst>
                                    <p:cond delay="0"/>
                                  </p:stCondLst>
                                  <p:childTnLst>
                                    <p:set>
                                      <p:cBhvr>
                                        <p:cTn id="104" dur="1" fill="hold">
                                          <p:stCondLst>
                                            <p:cond delay="0"/>
                                          </p:stCondLst>
                                        </p:cTn>
                                        <p:tgtEl>
                                          <p:spTgt spid="21"/>
                                        </p:tgtEl>
                                        <p:attrNameLst>
                                          <p:attrName>style.visibility</p:attrName>
                                        </p:attrNameLst>
                                      </p:cBhvr>
                                      <p:to>
                                        <p:strVal val="visible"/>
                                      </p:to>
                                    </p:set>
                                    <p:anim calcmode="lin" valueType="num">
                                      <p:cBhvr additive="base">
                                        <p:cTn id="105" dur="500" fill="hold"/>
                                        <p:tgtEl>
                                          <p:spTgt spid="21"/>
                                        </p:tgtEl>
                                        <p:attrNameLst>
                                          <p:attrName>ppt_x</p:attrName>
                                        </p:attrNameLst>
                                      </p:cBhvr>
                                      <p:tavLst>
                                        <p:tav tm="0">
                                          <p:val>
                                            <p:strVal val="1+#ppt_w/2"/>
                                          </p:val>
                                        </p:tav>
                                        <p:tav tm="100000">
                                          <p:val>
                                            <p:strVal val="#ppt_x"/>
                                          </p:val>
                                        </p:tav>
                                      </p:tavLst>
                                    </p:anim>
                                    <p:anim calcmode="lin" valueType="num">
                                      <p:cBhvr additive="base">
                                        <p:cTn id="106" dur="500" fill="hold"/>
                                        <p:tgtEl>
                                          <p:spTgt spid="21"/>
                                        </p:tgtEl>
                                        <p:attrNameLst>
                                          <p:attrName>ppt_y</p:attrName>
                                        </p:attrNameLst>
                                      </p:cBhvr>
                                      <p:tavLst>
                                        <p:tav tm="0">
                                          <p:val>
                                            <p:strVal val="#ppt_y"/>
                                          </p:val>
                                        </p:tav>
                                        <p:tav tm="100000">
                                          <p:val>
                                            <p:strVal val="#ppt_y"/>
                                          </p:val>
                                        </p:tav>
                                      </p:tavLst>
                                    </p:anim>
                                  </p:childTnLst>
                                </p:cTn>
                              </p:par>
                              <p:par>
                                <p:cTn id="107" presetID="1" presetClass="entr" presetSubtype="0" fill="hold" grpId="0" nodeType="withEffect">
                                  <p:stCondLst>
                                    <p:cond delay="0"/>
                                  </p:stCondLst>
                                  <p:childTnLst>
                                    <p:set>
                                      <p:cBhvr>
                                        <p:cTn id="108" dur="1" fill="hold">
                                          <p:stCondLst>
                                            <p:cond delay="0"/>
                                          </p:stCondLst>
                                        </p:cTn>
                                        <p:tgtEl>
                                          <p:spTgt spid="4">
                                            <p:graphicEl>
                                              <a:dgm id="{8671659F-C2DC-4F48-975C-746D29B7C70D}"/>
                                            </p:graphic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4">
                                            <p:graphicEl>
                                              <a:dgm id="{65A989A6-D554-4B46-980B-25024A5913CA}"/>
                                            </p:graphicEl>
                                          </p:spTgt>
                                        </p:tgtEl>
                                        <p:attrNameLst>
                                          <p:attrName>style.visibility</p:attrName>
                                        </p:attrNameLst>
                                      </p:cBhvr>
                                      <p:to>
                                        <p:strVal val="visible"/>
                                      </p:to>
                                    </p:set>
                                  </p:childTnLst>
                                </p:cTn>
                              </p:par>
                              <p:par>
                                <p:cTn id="113" presetID="2" presetClass="exit" presetSubtype="4" accel="56000" fill="hold" grpId="0" nodeType="withEffect">
                                  <p:stCondLst>
                                    <p:cond delay="0"/>
                                  </p:stCondLst>
                                  <p:childTnLst>
                                    <p:anim calcmode="lin" valueType="num">
                                      <p:cBhvr additive="base">
                                        <p:cTn id="114" dur="500"/>
                                        <p:tgtEl>
                                          <p:spTgt spid="21"/>
                                        </p:tgtEl>
                                        <p:attrNameLst>
                                          <p:attrName>ppt_x</p:attrName>
                                        </p:attrNameLst>
                                      </p:cBhvr>
                                      <p:tavLst>
                                        <p:tav tm="0">
                                          <p:val>
                                            <p:strVal val="ppt_x"/>
                                          </p:val>
                                        </p:tav>
                                        <p:tav tm="100000">
                                          <p:val>
                                            <p:strVal val="ppt_x"/>
                                          </p:val>
                                        </p:tav>
                                      </p:tavLst>
                                    </p:anim>
                                    <p:anim calcmode="lin" valueType="num">
                                      <p:cBhvr additive="base">
                                        <p:cTn id="115" dur="500"/>
                                        <p:tgtEl>
                                          <p:spTgt spid="21"/>
                                        </p:tgtEl>
                                        <p:attrNameLst>
                                          <p:attrName>ppt_y</p:attrName>
                                        </p:attrNameLst>
                                      </p:cBhvr>
                                      <p:tavLst>
                                        <p:tav tm="0">
                                          <p:val>
                                            <p:strVal val="ppt_y"/>
                                          </p:val>
                                        </p:tav>
                                        <p:tav tm="100000">
                                          <p:val>
                                            <p:strVal val="1+ppt_h/2"/>
                                          </p:val>
                                        </p:tav>
                                      </p:tavLst>
                                    </p:anim>
                                    <p:set>
                                      <p:cBhvr>
                                        <p:cTn id="116" dur="1" fill="hold">
                                          <p:stCondLst>
                                            <p:cond delay="499"/>
                                          </p:stCondLst>
                                        </p:cTn>
                                        <p:tgtEl>
                                          <p:spTgt spid="21"/>
                                        </p:tgtEl>
                                        <p:attrNameLst>
                                          <p:attrName>style.visibility</p:attrName>
                                        </p:attrNameLst>
                                      </p:cBhvr>
                                      <p:to>
                                        <p:strVal val="hidden"/>
                                      </p:to>
                                    </p:set>
                                  </p:childTnLst>
                                </p:cTn>
                              </p:par>
                              <p:par>
                                <p:cTn id="117" presetID="2" presetClass="entr" presetSubtype="2" decel="82000" fill="hold" nodeType="withEffect">
                                  <p:stCondLst>
                                    <p:cond delay="0"/>
                                  </p:stCondLst>
                                  <p:childTnLst>
                                    <p:set>
                                      <p:cBhvr>
                                        <p:cTn id="118" dur="1" fill="hold">
                                          <p:stCondLst>
                                            <p:cond delay="0"/>
                                          </p:stCondLst>
                                        </p:cTn>
                                        <p:tgtEl>
                                          <p:spTgt spid="3"/>
                                        </p:tgtEl>
                                        <p:attrNameLst>
                                          <p:attrName>style.visibility</p:attrName>
                                        </p:attrNameLst>
                                      </p:cBhvr>
                                      <p:to>
                                        <p:strVal val="visible"/>
                                      </p:to>
                                    </p:set>
                                    <p:anim calcmode="lin" valueType="num">
                                      <p:cBhvr additive="base">
                                        <p:cTn id="119" dur="500" fill="hold"/>
                                        <p:tgtEl>
                                          <p:spTgt spid="3"/>
                                        </p:tgtEl>
                                        <p:attrNameLst>
                                          <p:attrName>ppt_x</p:attrName>
                                        </p:attrNameLst>
                                      </p:cBhvr>
                                      <p:tavLst>
                                        <p:tav tm="0">
                                          <p:val>
                                            <p:strVal val="1+#ppt_w/2"/>
                                          </p:val>
                                        </p:tav>
                                        <p:tav tm="100000">
                                          <p:val>
                                            <p:strVal val="#ppt_x"/>
                                          </p:val>
                                        </p:tav>
                                      </p:tavLst>
                                    </p:anim>
                                    <p:anim calcmode="lin" valueType="num">
                                      <p:cBhvr additive="base">
                                        <p:cTn id="120" dur="500" fill="hold"/>
                                        <p:tgtEl>
                                          <p:spTgt spid="3"/>
                                        </p:tgtEl>
                                        <p:attrNameLst>
                                          <p:attrName>ppt_y</p:attrName>
                                        </p:attrNameLst>
                                      </p:cBhvr>
                                      <p:tavLst>
                                        <p:tav tm="0">
                                          <p:val>
                                            <p:strVal val="#ppt_y"/>
                                          </p:val>
                                        </p:tav>
                                        <p:tav tm="100000">
                                          <p:val>
                                            <p:strVal val="#ppt_y"/>
                                          </p:val>
                                        </p:tav>
                                      </p:tavLst>
                                    </p:anim>
                                  </p:childTnLst>
                                </p:cTn>
                              </p:par>
                              <p:par>
                                <p:cTn id="121" presetID="1" presetClass="entr" presetSubtype="0" fill="hold" grpId="0" nodeType="withEffect">
                                  <p:stCondLst>
                                    <p:cond delay="0"/>
                                  </p:stCondLst>
                                  <p:childTnLst>
                                    <p:set>
                                      <p:cBhvr>
                                        <p:cTn id="122" dur="1" fill="hold">
                                          <p:stCondLst>
                                            <p:cond delay="0"/>
                                          </p:stCondLst>
                                        </p:cTn>
                                        <p:tgtEl>
                                          <p:spTgt spid="4">
                                            <p:graphicEl>
                                              <a:dgm id="{A618EE85-772E-46AF-9517-C7F5F5ECD980}"/>
                                            </p:graphic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2" presetClass="exit" presetSubtype="4" accel="70000" fill="hold" nodeType="clickEffect">
                                  <p:stCondLst>
                                    <p:cond delay="0"/>
                                  </p:stCondLst>
                                  <p:childTnLst>
                                    <p:anim calcmode="lin" valueType="num">
                                      <p:cBhvr additive="base">
                                        <p:cTn id="126" dur="500"/>
                                        <p:tgtEl>
                                          <p:spTgt spid="3"/>
                                        </p:tgtEl>
                                        <p:attrNameLst>
                                          <p:attrName>ppt_x</p:attrName>
                                        </p:attrNameLst>
                                      </p:cBhvr>
                                      <p:tavLst>
                                        <p:tav tm="0">
                                          <p:val>
                                            <p:strVal val="ppt_x"/>
                                          </p:val>
                                        </p:tav>
                                        <p:tav tm="100000">
                                          <p:val>
                                            <p:strVal val="ppt_x"/>
                                          </p:val>
                                        </p:tav>
                                      </p:tavLst>
                                    </p:anim>
                                    <p:anim calcmode="lin" valueType="num">
                                      <p:cBhvr additive="base">
                                        <p:cTn id="127" dur="500"/>
                                        <p:tgtEl>
                                          <p:spTgt spid="3"/>
                                        </p:tgtEl>
                                        <p:attrNameLst>
                                          <p:attrName>ppt_y</p:attrName>
                                        </p:attrNameLst>
                                      </p:cBhvr>
                                      <p:tavLst>
                                        <p:tav tm="0">
                                          <p:val>
                                            <p:strVal val="ppt_y"/>
                                          </p:val>
                                        </p:tav>
                                        <p:tav tm="100000">
                                          <p:val>
                                            <p:strVal val="1+ppt_h/2"/>
                                          </p:val>
                                        </p:tav>
                                      </p:tavLst>
                                    </p:anim>
                                    <p:set>
                                      <p:cBhvr>
                                        <p:cTn id="128" dur="1" fill="hold">
                                          <p:stCondLst>
                                            <p:cond delay="499"/>
                                          </p:stCondLst>
                                        </p:cTn>
                                        <p:tgtEl>
                                          <p:spTgt spid="3"/>
                                        </p:tgtEl>
                                        <p:attrNameLst>
                                          <p:attrName>style.visibility</p:attrName>
                                        </p:attrNameLst>
                                      </p:cBhvr>
                                      <p:to>
                                        <p:strVal val="hidden"/>
                                      </p:to>
                                    </p:set>
                                  </p:childTnLst>
                                </p:cTn>
                              </p:par>
                              <p:par>
                                <p:cTn id="129" presetID="1" presetClass="entr" presetSubtype="0" fill="hold" grpId="0" nodeType="withEffect">
                                  <p:stCondLst>
                                    <p:cond delay="0"/>
                                  </p:stCondLst>
                                  <p:childTnLst>
                                    <p:set>
                                      <p:cBhvr>
                                        <p:cTn id="130" dur="1" fill="hold">
                                          <p:stCondLst>
                                            <p:cond delay="0"/>
                                          </p:stCondLst>
                                        </p:cTn>
                                        <p:tgtEl>
                                          <p:spTgt spid="4">
                                            <p:graphicEl>
                                              <a:dgm id="{23932AF0-4A78-4649-B21C-87B69E18B65C}"/>
                                            </p:graphicEl>
                                          </p:spTgt>
                                        </p:tgtEl>
                                        <p:attrNameLst>
                                          <p:attrName>style.visibility</p:attrName>
                                        </p:attrNameLst>
                                      </p:cBhvr>
                                      <p:to>
                                        <p:strVal val="visible"/>
                                      </p:to>
                                    </p:set>
                                  </p:childTnLst>
                                </p:cTn>
                              </p:par>
                              <p:par>
                                <p:cTn id="131" presetID="2" presetClass="entr" presetSubtype="2" decel="50000" fill="hold" grpId="0" nodeType="withEffect">
                                  <p:stCondLst>
                                    <p:cond delay="0"/>
                                  </p:stCondLst>
                                  <p:childTnLst>
                                    <p:set>
                                      <p:cBhvr>
                                        <p:cTn id="132" dur="1" fill="hold">
                                          <p:stCondLst>
                                            <p:cond delay="0"/>
                                          </p:stCondLst>
                                        </p:cTn>
                                        <p:tgtEl>
                                          <p:spTgt spid="23"/>
                                        </p:tgtEl>
                                        <p:attrNameLst>
                                          <p:attrName>style.visibility</p:attrName>
                                        </p:attrNameLst>
                                      </p:cBhvr>
                                      <p:to>
                                        <p:strVal val="visible"/>
                                      </p:to>
                                    </p:set>
                                    <p:anim calcmode="lin" valueType="num">
                                      <p:cBhvr additive="base">
                                        <p:cTn id="133" dur="500" fill="hold"/>
                                        <p:tgtEl>
                                          <p:spTgt spid="23"/>
                                        </p:tgtEl>
                                        <p:attrNameLst>
                                          <p:attrName>ppt_x</p:attrName>
                                        </p:attrNameLst>
                                      </p:cBhvr>
                                      <p:tavLst>
                                        <p:tav tm="0">
                                          <p:val>
                                            <p:strVal val="1+#ppt_w/2"/>
                                          </p:val>
                                        </p:tav>
                                        <p:tav tm="100000">
                                          <p:val>
                                            <p:strVal val="#ppt_x"/>
                                          </p:val>
                                        </p:tav>
                                      </p:tavLst>
                                    </p:anim>
                                    <p:anim calcmode="lin" valueType="num">
                                      <p:cBhvr additive="base">
                                        <p:cTn id="134" dur="500" fill="hold"/>
                                        <p:tgtEl>
                                          <p:spTgt spid="23"/>
                                        </p:tgtEl>
                                        <p:attrNameLst>
                                          <p:attrName>ppt_y</p:attrName>
                                        </p:attrNameLst>
                                      </p:cBhvr>
                                      <p:tavLst>
                                        <p:tav tm="0">
                                          <p:val>
                                            <p:strVal val="#ppt_y"/>
                                          </p:val>
                                        </p:tav>
                                        <p:tav tm="100000">
                                          <p:val>
                                            <p:strVal val="#ppt_y"/>
                                          </p:val>
                                        </p:tav>
                                      </p:tavLst>
                                    </p:anim>
                                  </p:childTnLst>
                                </p:cTn>
                              </p:par>
                              <p:par>
                                <p:cTn id="135" presetID="1" presetClass="entr" presetSubtype="0" fill="hold" grpId="0" nodeType="withEffect">
                                  <p:stCondLst>
                                    <p:cond delay="0"/>
                                  </p:stCondLst>
                                  <p:childTnLst>
                                    <p:set>
                                      <p:cBhvr>
                                        <p:cTn id="136" dur="1" fill="hold">
                                          <p:stCondLst>
                                            <p:cond delay="0"/>
                                          </p:stCondLst>
                                        </p:cTn>
                                        <p:tgtEl>
                                          <p:spTgt spid="4">
                                            <p:graphicEl>
                                              <a:dgm id="{E91B1D73-6850-4B93-90C5-DE9D7206B10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23" grpId="0" animBg="1"/>
      <p:bldP spid="21" grpId="0" animBg="1"/>
      <p:bldP spid="21" grpId="1" animBg="1"/>
      <p:bldP spid="19" grpId="0" animBg="1"/>
      <p:bldP spid="19" grpId="1" animBg="1"/>
      <p:bldP spid="11" grpId="0" animBg="1"/>
      <p:bldP spid="11" grpId="1" animBg="1"/>
      <p:bldP spid="18" grpId="0" animBg="1"/>
      <p:bldP spid="18" grpId="1" animBg="1"/>
      <p:bldP spid="17" grpId="0" animBg="1"/>
      <p:bldP spid="17" grpId="1" animBg="1"/>
      <p:bldP spid="16" grpId="0" animBg="1"/>
      <p:bldP spid="16" grpId="1" animBg="1"/>
      <p:bldP spid="14" grpId="0" animBg="1"/>
      <p:bldP spid="14" grpId="1" animBg="1"/>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4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15445"/>
            <a:ext cx="3643338" cy="1500199"/>
          </a:xfrm>
        </p:spPr>
        <p:txBody>
          <a:bodyPr>
            <a:normAutofit/>
          </a:bodyPr>
          <a:lstStyle/>
          <a:p>
            <a:r>
              <a:rPr lang="sv-SE" sz="4800" dirty="0" smtClean="0">
                <a:solidFill>
                  <a:schemeClr val="accent5">
                    <a:lumMod val="50000"/>
                  </a:schemeClr>
                </a:solidFill>
              </a:rPr>
              <a:t>SHADERS</a:t>
            </a:r>
            <a:endParaRPr lang="en-US" sz="4800" dirty="0">
              <a:solidFill>
                <a:schemeClr val="accent5">
                  <a:lumMod val="50000"/>
                </a:schemeClr>
              </a:solidFill>
            </a:endParaRPr>
          </a:p>
        </p:txBody>
      </p:sp>
      <p:sp>
        <p:nvSpPr>
          <p:cNvPr id="4" name="TextBox 3"/>
          <p:cNvSpPr txBox="1"/>
          <p:nvPr/>
        </p:nvSpPr>
        <p:spPr>
          <a:xfrm>
            <a:off x="467544" y="3789040"/>
            <a:ext cx="3168352" cy="1384995"/>
          </a:xfrm>
          <a:prstGeom prst="rect">
            <a:avLst/>
          </a:prstGeom>
          <a:noFill/>
          <a:ln w="0">
            <a:noFill/>
          </a:ln>
          <a:effectLst/>
        </p:spPr>
        <p:txBody>
          <a:bodyPr wrap="square" rtlCol="0">
            <a:spAutoFit/>
          </a:bodyPr>
          <a:lstStyle/>
          <a:p>
            <a:r>
              <a:rPr lang="en-US" sz="2800" dirty="0"/>
              <a:t>The method to render an </a:t>
            </a:r>
            <a:r>
              <a:rPr lang="en-US" sz="2800" dirty="0" smtClean="0"/>
              <a:t>object</a:t>
            </a:r>
            <a:r>
              <a:rPr lang="en-US" sz="2800" dirty="0"/>
              <a:t>. </a:t>
            </a:r>
          </a:p>
          <a:p>
            <a:endParaRPr lang="en-US" sz="2800"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About shaders</a:t>
            </a:r>
            <a:endParaRPr lang="en-US" dirty="0"/>
          </a:p>
        </p:txBody>
      </p:sp>
      <p:sp>
        <p:nvSpPr>
          <p:cNvPr id="3" name="Content Placeholder 2"/>
          <p:cNvSpPr>
            <a:spLocks noGrp="1"/>
          </p:cNvSpPr>
          <p:nvPr>
            <p:ph idx="1"/>
          </p:nvPr>
        </p:nvSpPr>
        <p:spPr>
          <a:xfrm>
            <a:off x="457200" y="1600201"/>
            <a:ext cx="8579296" cy="4525963"/>
          </a:xfrm>
        </p:spPr>
        <p:txBody>
          <a:bodyPr>
            <a:normAutofit/>
          </a:bodyPr>
          <a:lstStyle/>
          <a:p>
            <a:r>
              <a:rPr lang="en-US" dirty="0"/>
              <a:t>Small </a:t>
            </a:r>
            <a:r>
              <a:rPr lang="en-US" dirty="0" smtClean="0"/>
              <a:t>programs </a:t>
            </a:r>
            <a:r>
              <a:rPr lang="en-US" dirty="0"/>
              <a:t>that runs on the GPU</a:t>
            </a:r>
            <a:r>
              <a:rPr lang="en-US" dirty="0" smtClean="0"/>
              <a:t>.</a:t>
            </a:r>
          </a:p>
          <a:p>
            <a:r>
              <a:rPr lang="en-US" dirty="0"/>
              <a:t>Most </a:t>
            </a:r>
            <a:r>
              <a:rPr lang="en-US" dirty="0" err="1"/>
              <a:t>shader</a:t>
            </a:r>
            <a:r>
              <a:rPr lang="en-US" dirty="0"/>
              <a:t> languages are the </a:t>
            </a:r>
            <a:r>
              <a:rPr lang="en-US" dirty="0" smtClean="0"/>
              <a:t>same.</a:t>
            </a:r>
          </a:p>
          <a:p>
            <a:r>
              <a:rPr lang="sv-SE" i="1" dirty="0" smtClean="0"/>
              <a:t>Vertex</a:t>
            </a:r>
            <a:r>
              <a:rPr lang="sv-SE" dirty="0" smtClean="0"/>
              <a:t> and </a:t>
            </a:r>
            <a:r>
              <a:rPr lang="sv-SE" i="1" dirty="0" smtClean="0"/>
              <a:t>Fragment</a:t>
            </a:r>
            <a:r>
              <a:rPr lang="sv-SE" dirty="0" smtClean="0"/>
              <a:t> shaders work in pairs.</a:t>
            </a:r>
          </a:p>
          <a:p>
            <a:r>
              <a:rPr lang="sv-SE" dirty="0" smtClean="0"/>
              <a:t>The pair is compiled into a </a:t>
            </a:r>
            <a:r>
              <a:rPr lang="sv-SE" i="1" dirty="0" smtClean="0"/>
              <a:t>Program</a:t>
            </a:r>
          </a:p>
          <a:p>
            <a:r>
              <a:rPr lang="sv-SE" dirty="0" smtClean="0"/>
              <a:t>Uniforms</a:t>
            </a:r>
            <a:r>
              <a:rPr lang="en-US" dirty="0" smtClean="0"/>
              <a:t>, Attributes, </a:t>
            </a:r>
            <a:r>
              <a:rPr lang="en-US" dirty="0" err="1" smtClean="0"/>
              <a:t>Varyings</a:t>
            </a:r>
            <a:r>
              <a:rPr lang="en-US" dirty="0" smtClean="0"/>
              <a:t>, </a:t>
            </a:r>
            <a:r>
              <a:rPr lang="sv-SE" dirty="0" smtClean="0"/>
              <a:t>Built in attributes</a:t>
            </a:r>
            <a:endParaRPr lang="en-US" dirty="0" smtClean="0"/>
          </a:p>
          <a:p>
            <a:endParaRPr lang="en-US" dirty="0"/>
          </a:p>
          <a:p>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Low level shading language</a:t>
            </a:r>
            <a:endParaRPr lang="en-US" dirty="0"/>
          </a:p>
        </p:txBody>
      </p:sp>
      <p:sp>
        <p:nvSpPr>
          <p:cNvPr id="3" name="Content Placeholder 2"/>
          <p:cNvSpPr>
            <a:spLocks noGrp="1"/>
          </p:cNvSpPr>
          <p:nvPr>
            <p:ph idx="1"/>
          </p:nvPr>
        </p:nvSpPr>
        <p:spPr/>
        <p:txBody>
          <a:bodyPr>
            <a:normAutofit/>
          </a:bodyPr>
          <a:lstStyle/>
          <a:p>
            <a:r>
              <a:rPr lang="en-US" dirty="0" smtClean="0"/>
              <a:t>Assembly </a:t>
            </a:r>
            <a:r>
              <a:rPr lang="en-US" dirty="0"/>
              <a:t>language</a:t>
            </a:r>
          </a:p>
          <a:p>
            <a:r>
              <a:rPr lang="en-US" dirty="0" smtClean="0"/>
              <a:t>ARB (GPU)</a:t>
            </a:r>
          </a:p>
          <a:p>
            <a:endParaRPr lang="sv-SE" dirty="0"/>
          </a:p>
          <a:p>
            <a:endParaRPr lang="sv-SE" dirty="0" smtClean="0"/>
          </a:p>
          <a:p>
            <a:pPr marL="0" indent="0">
              <a:buNone/>
            </a:pPr>
            <a:endParaRPr lang="sv-SE" dirty="0" smtClean="0"/>
          </a:p>
          <a:p>
            <a:pPr marL="0" indent="0">
              <a:buNone/>
            </a:pPr>
            <a:endParaRPr lang="sv-SE" dirty="0" smtClean="0"/>
          </a:p>
          <a:p>
            <a:r>
              <a:rPr lang="en-US" dirty="0" smtClean="0"/>
              <a:t>AGAL </a:t>
            </a:r>
            <a:r>
              <a:rPr lang="en-US" sz="2400" dirty="0" smtClean="0"/>
              <a:t>(Adobe </a:t>
            </a:r>
            <a:r>
              <a:rPr lang="en-US" sz="2400" dirty="0"/>
              <a:t>Graphics Assembly Language</a:t>
            </a:r>
            <a:r>
              <a:rPr lang="en-US" sz="2400" dirty="0" smtClean="0"/>
              <a:t>) </a:t>
            </a:r>
            <a:endParaRPr lang="en-US" dirty="0" smtClean="0"/>
          </a:p>
          <a:p>
            <a:pPr>
              <a:buNone/>
            </a:pPr>
            <a:endParaRPr lang="en-US" dirty="0" smtClean="0"/>
          </a:p>
          <a:p>
            <a:endParaRPr lang="en-US" dirty="0"/>
          </a:p>
        </p:txBody>
      </p:sp>
      <p:sp>
        <p:nvSpPr>
          <p:cNvPr id="4" name="TextBox 3"/>
          <p:cNvSpPr txBox="1"/>
          <p:nvPr/>
        </p:nvSpPr>
        <p:spPr>
          <a:xfrm>
            <a:off x="1259636" y="2780930"/>
            <a:ext cx="4226093" cy="2031325"/>
          </a:xfrm>
          <a:prstGeom prst="rect">
            <a:avLst/>
          </a:prstGeom>
          <a:noFill/>
        </p:spPr>
        <p:txBody>
          <a:bodyPr wrap="none" rtlCol="0">
            <a:spAutoFit/>
          </a:bodyPr>
          <a:lstStyle/>
          <a:p>
            <a:r>
              <a:rPr lang="en-US" dirty="0" smtClean="0"/>
              <a:t>!!ARBfp1.0</a:t>
            </a:r>
          </a:p>
          <a:p>
            <a:r>
              <a:rPr lang="en-US" dirty="0" smtClean="0"/>
              <a:t>TEMP color;</a:t>
            </a:r>
          </a:p>
          <a:p>
            <a:r>
              <a:rPr lang="en-US" dirty="0" smtClean="0"/>
              <a:t>MUL color, </a:t>
            </a:r>
            <a:r>
              <a:rPr lang="en-US" dirty="0" err="1" smtClean="0"/>
              <a:t>fragment.texcoord</a:t>
            </a:r>
            <a:r>
              <a:rPr lang="en-US" dirty="0" smtClean="0"/>
              <a:t>[0].y, 2.0;</a:t>
            </a:r>
          </a:p>
          <a:p>
            <a:r>
              <a:rPr lang="en-US" dirty="0" smtClean="0"/>
              <a:t>ADD color, 1.0, -color;</a:t>
            </a:r>
          </a:p>
          <a:p>
            <a:r>
              <a:rPr lang="en-US" dirty="0" smtClean="0"/>
              <a:t>ABS color, color;</a:t>
            </a:r>
          </a:p>
          <a:p>
            <a:r>
              <a:rPr lang="en-US" dirty="0" smtClean="0"/>
              <a:t>ADD </a:t>
            </a:r>
            <a:r>
              <a:rPr lang="en-US" dirty="0" err="1" smtClean="0"/>
              <a:t>result.color</a:t>
            </a:r>
            <a:r>
              <a:rPr lang="en-US" dirty="0" smtClean="0"/>
              <a:t>, 1.0, -color;</a:t>
            </a:r>
          </a:p>
          <a:p>
            <a:r>
              <a:rPr lang="en-US" dirty="0" smtClean="0"/>
              <a:t>MOV </a:t>
            </a:r>
            <a:r>
              <a:rPr lang="en-US" dirty="0" err="1" smtClean="0"/>
              <a:t>result.color.a</a:t>
            </a:r>
            <a:r>
              <a:rPr lang="en-US" dirty="0" smtClean="0"/>
              <a:t>, 1.0;</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372" y="6235593"/>
            <a:ext cx="1065459" cy="4697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High level </a:t>
            </a:r>
            <a:r>
              <a:rPr lang="sv-SE" dirty="0"/>
              <a:t>s</a:t>
            </a:r>
            <a:r>
              <a:rPr lang="sv-SE" dirty="0" smtClean="0"/>
              <a:t>hading languages</a:t>
            </a:r>
            <a:endParaRPr lang="en-US" dirty="0"/>
          </a:p>
        </p:txBody>
      </p:sp>
      <p:sp>
        <p:nvSpPr>
          <p:cNvPr id="3" name="Content Placeholder 2"/>
          <p:cNvSpPr>
            <a:spLocks noGrp="1"/>
          </p:cNvSpPr>
          <p:nvPr>
            <p:ph idx="1"/>
          </p:nvPr>
        </p:nvSpPr>
        <p:spPr/>
        <p:txBody>
          <a:bodyPr/>
          <a:lstStyle/>
          <a:p>
            <a:r>
              <a:rPr lang="en-US" dirty="0" smtClean="0"/>
              <a:t>HLSL – </a:t>
            </a:r>
            <a:r>
              <a:rPr lang="en-US" dirty="0"/>
              <a:t>DirectX </a:t>
            </a:r>
            <a:r>
              <a:rPr lang="en-US" dirty="0" smtClean="0"/>
              <a:t>API</a:t>
            </a:r>
          </a:p>
          <a:p>
            <a:r>
              <a:rPr lang="en-US" dirty="0" smtClean="0"/>
              <a:t>Cg – NVIDIA</a:t>
            </a:r>
          </a:p>
          <a:p>
            <a:r>
              <a:rPr lang="en-US" dirty="0" smtClean="0"/>
              <a:t>GLSL – OpenGL</a:t>
            </a:r>
          </a:p>
          <a:p>
            <a:r>
              <a:rPr lang="sv-SE" dirty="0" smtClean="0"/>
              <a:t>ShaderLab – Unity3D</a:t>
            </a:r>
            <a:endParaRPr lang="en-US" dirty="0"/>
          </a:p>
          <a:p>
            <a:r>
              <a:rPr lang="en-US" dirty="0" smtClean="0"/>
              <a:t>PixelBender3D – Molehill</a:t>
            </a:r>
          </a:p>
          <a:p>
            <a:r>
              <a:rPr lang="sv-SE" dirty="0" smtClean="0"/>
              <a:t>HxSL – haXe Shader</a:t>
            </a:r>
            <a:endParaRPr lang="en-US" dirty="0" smtClean="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Vertex shader</a:t>
            </a:r>
            <a:endParaRPr lang="en-US" dirty="0"/>
          </a:p>
        </p:txBody>
      </p:sp>
      <p:sp>
        <p:nvSpPr>
          <p:cNvPr id="3" name="Content Placeholder 2"/>
          <p:cNvSpPr>
            <a:spLocks noGrp="1"/>
          </p:cNvSpPr>
          <p:nvPr>
            <p:ph idx="1"/>
          </p:nvPr>
        </p:nvSpPr>
        <p:spPr/>
        <p:txBody>
          <a:bodyPr/>
          <a:lstStyle/>
          <a:p>
            <a:r>
              <a:rPr lang="en-US" dirty="0"/>
              <a:t>VS or </a:t>
            </a:r>
            <a:r>
              <a:rPr lang="en-US" dirty="0" smtClean="0"/>
              <a:t>VSH</a:t>
            </a:r>
          </a:p>
          <a:p>
            <a:r>
              <a:rPr lang="en-US" dirty="0" smtClean="0"/>
              <a:t>Executed </a:t>
            </a:r>
            <a:r>
              <a:rPr lang="en-US" dirty="0"/>
              <a:t>at each </a:t>
            </a:r>
            <a:r>
              <a:rPr lang="en-US" dirty="0" smtClean="0"/>
              <a:t>vertex</a:t>
            </a:r>
          </a:p>
          <a:p>
            <a:r>
              <a:rPr lang="sv-SE" dirty="0" smtClean="0"/>
              <a:t>Transform between coordinate systems </a:t>
            </a:r>
          </a:p>
          <a:p>
            <a:r>
              <a:rPr lang="sv-SE" dirty="0" smtClean="0"/>
              <a:t>Lighting</a:t>
            </a:r>
            <a:endParaRPr lang="en-US" dirty="0" smtClean="0"/>
          </a:p>
          <a:p>
            <a:r>
              <a:rPr lang="en-US" dirty="0"/>
              <a:t>D</a:t>
            </a:r>
            <a:r>
              <a:rPr lang="en-US" dirty="0" smtClean="0"/>
              <a:t>efines </a:t>
            </a:r>
            <a:r>
              <a:rPr lang="en-US" dirty="0"/>
              <a:t>the final position of that </a:t>
            </a:r>
            <a:r>
              <a:rPr lang="en-US" dirty="0" smtClean="0"/>
              <a:t>vertex</a:t>
            </a:r>
          </a:p>
          <a:p>
            <a:r>
              <a:rPr lang="en-US" dirty="0"/>
              <a:t>O</a:t>
            </a:r>
            <a:r>
              <a:rPr lang="en-US" dirty="0" smtClean="0"/>
              <a:t>utputs </a:t>
            </a:r>
            <a:r>
              <a:rPr lang="en-US" dirty="0"/>
              <a:t>some variables to the </a:t>
            </a:r>
            <a:r>
              <a:rPr lang="en-US" dirty="0" smtClean="0"/>
              <a:t>Fragment </a:t>
            </a:r>
            <a:r>
              <a:rPr lang="en-US" dirty="0" err="1" smtClean="0"/>
              <a:t>shader</a:t>
            </a:r>
            <a:r>
              <a:rPr lang="en-US" dirty="0"/>
              <a:t>.</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Geometry Shader</a:t>
            </a:r>
            <a:endParaRPr lang="en-US" dirty="0"/>
          </a:p>
        </p:txBody>
      </p:sp>
      <p:sp>
        <p:nvSpPr>
          <p:cNvPr id="3" name="Content Placeholder 2"/>
          <p:cNvSpPr>
            <a:spLocks noGrp="1"/>
          </p:cNvSpPr>
          <p:nvPr>
            <p:ph idx="1"/>
          </p:nvPr>
        </p:nvSpPr>
        <p:spPr>
          <a:xfrm>
            <a:off x="475844" y="4653136"/>
            <a:ext cx="8424936" cy="3412975"/>
          </a:xfrm>
        </p:spPr>
        <p:txBody>
          <a:bodyPr>
            <a:normAutofit/>
          </a:bodyPr>
          <a:lstStyle/>
          <a:p>
            <a:r>
              <a:rPr lang="en-US" sz="2400" dirty="0"/>
              <a:t>Dynamic creation </a:t>
            </a:r>
            <a:r>
              <a:rPr lang="en-US" sz="2400" dirty="0" smtClean="0"/>
              <a:t>of </a:t>
            </a:r>
            <a:r>
              <a:rPr lang="en-US" sz="2400" dirty="0"/>
              <a:t>geometry on the GPU</a:t>
            </a:r>
            <a:endParaRPr lang="sv-SE" sz="2400" dirty="0" smtClean="0"/>
          </a:p>
          <a:p>
            <a:r>
              <a:rPr lang="sv-SE" sz="2400" dirty="0" smtClean="0"/>
              <a:t>Only </a:t>
            </a:r>
            <a:r>
              <a:rPr lang="en-US" sz="2400" dirty="0" err="1"/>
              <a:t>Shader</a:t>
            </a:r>
            <a:r>
              <a:rPr lang="en-US" sz="2400" dirty="0"/>
              <a:t> Model </a:t>
            </a:r>
            <a:r>
              <a:rPr lang="en-US" sz="2400" dirty="0" smtClean="0"/>
              <a:t>4.0</a:t>
            </a:r>
          </a:p>
          <a:p>
            <a:r>
              <a:rPr lang="en-US" sz="2400" dirty="0"/>
              <a:t>Direct3D </a:t>
            </a:r>
            <a:r>
              <a:rPr lang="en-US" sz="2400" dirty="0" smtClean="0"/>
              <a:t>10, OpenGL 3.2</a:t>
            </a:r>
          </a:p>
          <a:p>
            <a:r>
              <a:rPr lang="sv-SE" sz="2400" dirty="0" smtClean="0"/>
              <a:t>Not available in OpenGL ES 2.0 (Molehill, webGL)</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658" y="1476340"/>
            <a:ext cx="3714654" cy="27878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3213" y="1476340"/>
            <a:ext cx="2901155" cy="27878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Fragment Shader</a:t>
            </a:r>
            <a:endParaRPr lang="en-US" dirty="0"/>
          </a:p>
        </p:txBody>
      </p:sp>
      <p:sp>
        <p:nvSpPr>
          <p:cNvPr id="3" name="Content Placeholder 2"/>
          <p:cNvSpPr>
            <a:spLocks noGrp="1"/>
          </p:cNvSpPr>
          <p:nvPr>
            <p:ph idx="1"/>
          </p:nvPr>
        </p:nvSpPr>
        <p:spPr/>
        <p:txBody>
          <a:bodyPr>
            <a:normAutofit/>
          </a:bodyPr>
          <a:lstStyle/>
          <a:p>
            <a:r>
              <a:rPr lang="en-US" dirty="0" smtClean="0"/>
              <a:t>FSH</a:t>
            </a:r>
          </a:p>
          <a:p>
            <a:r>
              <a:rPr lang="en-US" dirty="0"/>
              <a:t>P</a:t>
            </a:r>
            <a:r>
              <a:rPr lang="en-US" dirty="0" smtClean="0"/>
              <a:t>rocessed </a:t>
            </a:r>
            <a:r>
              <a:rPr lang="en-US" dirty="0"/>
              <a:t>at each visible </a:t>
            </a:r>
            <a:r>
              <a:rPr lang="en-US" dirty="0" smtClean="0"/>
              <a:t>fragment</a:t>
            </a:r>
          </a:p>
          <a:p>
            <a:r>
              <a:rPr lang="en-US" dirty="0"/>
              <a:t>F</a:t>
            </a:r>
            <a:r>
              <a:rPr lang="en-US" dirty="0" smtClean="0"/>
              <a:t>ragment </a:t>
            </a:r>
            <a:r>
              <a:rPr lang="en-US" dirty="0"/>
              <a:t>!= </a:t>
            </a:r>
            <a:r>
              <a:rPr lang="en-US" dirty="0" smtClean="0"/>
              <a:t>Pixel</a:t>
            </a:r>
          </a:p>
          <a:p>
            <a:r>
              <a:rPr lang="en-US" dirty="0" smtClean="0"/>
              <a:t>Handles bump </a:t>
            </a:r>
            <a:r>
              <a:rPr lang="en-US" dirty="0"/>
              <a:t>effects, </a:t>
            </a:r>
            <a:r>
              <a:rPr lang="en-US" dirty="0" smtClean="0"/>
              <a:t>shadows </a:t>
            </a:r>
            <a:r>
              <a:rPr lang="en-US" dirty="0"/>
              <a:t>and </a:t>
            </a:r>
            <a:r>
              <a:rPr lang="en-US" dirty="0" smtClean="0"/>
              <a:t>lights, </a:t>
            </a:r>
            <a:r>
              <a:rPr lang="en-US" dirty="0"/>
              <a:t>reflections, refractions, textures, ray </a:t>
            </a:r>
            <a:r>
              <a:rPr lang="en-US" dirty="0" smtClean="0"/>
              <a:t>casting and other effects.</a:t>
            </a:r>
          </a:p>
          <a:p>
            <a:r>
              <a:rPr lang="en-US" dirty="0" smtClean="0"/>
              <a:t>Output </a:t>
            </a:r>
            <a:r>
              <a:rPr lang="en-US" dirty="0"/>
              <a:t>is a pixel color in the format RGBA</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Texture objects</a:t>
            </a:r>
            <a:endParaRPr lang="en-US" dirty="0"/>
          </a:p>
        </p:txBody>
      </p:sp>
      <p:sp>
        <p:nvSpPr>
          <p:cNvPr id="3" name="Content Placeholder 2"/>
          <p:cNvSpPr>
            <a:spLocks noGrp="1"/>
          </p:cNvSpPr>
          <p:nvPr>
            <p:ph idx="1"/>
          </p:nvPr>
        </p:nvSpPr>
        <p:spPr/>
        <p:txBody>
          <a:bodyPr/>
          <a:lstStyle/>
          <a:p>
            <a:r>
              <a:rPr lang="sv-SE" dirty="0" smtClean="0"/>
              <a:t>Texels</a:t>
            </a:r>
            <a:endParaRPr lang="en-US" dirty="0" smtClean="0"/>
          </a:p>
          <a:p>
            <a:r>
              <a:rPr lang="en-US" dirty="0"/>
              <a:t>Power of Two (POT)  2, 4</a:t>
            </a:r>
            <a:r>
              <a:rPr lang="en-US" dirty="0" smtClean="0"/>
              <a:t>,…512, 1024 pixels</a:t>
            </a:r>
          </a:p>
          <a:p>
            <a:r>
              <a:rPr lang="en-US" dirty="0"/>
              <a:t>Flipped pixel order (OpenGL</a:t>
            </a:r>
            <a:r>
              <a:rPr lang="en-US" dirty="0" smtClean="0"/>
              <a:t>)</a:t>
            </a:r>
          </a:p>
          <a:p>
            <a:r>
              <a:rPr lang="sv-SE" dirty="0" smtClean="0"/>
              <a:t>Integer/Floating-point</a:t>
            </a:r>
            <a:endParaRPr lang="en-US" dirty="0" smtClean="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Texture Filtering</a:t>
            </a:r>
            <a:endParaRPr lang="en-US" dirty="0"/>
          </a:p>
        </p:txBody>
      </p:sp>
      <p:sp>
        <p:nvSpPr>
          <p:cNvPr id="5" name="Content Placeholder 4"/>
          <p:cNvSpPr>
            <a:spLocks noGrp="1"/>
          </p:cNvSpPr>
          <p:nvPr>
            <p:ph idx="1"/>
          </p:nvPr>
        </p:nvSpPr>
        <p:spPr>
          <a:xfrm>
            <a:off x="457200" y="1600201"/>
            <a:ext cx="8229600" cy="2116832"/>
          </a:xfrm>
        </p:spPr>
        <p:txBody>
          <a:bodyPr>
            <a:normAutofit fontScale="92500" lnSpcReduction="10000"/>
          </a:bodyPr>
          <a:lstStyle/>
          <a:p>
            <a:r>
              <a:rPr lang="sv-SE" dirty="0" smtClean="0"/>
              <a:t>Fixing artifacts</a:t>
            </a:r>
          </a:p>
          <a:p>
            <a:r>
              <a:rPr lang="en-US" dirty="0" smtClean="0"/>
              <a:t>Texture </a:t>
            </a:r>
            <a:r>
              <a:rPr lang="en-US" b="1" dirty="0" smtClean="0"/>
              <a:t>mag</a:t>
            </a:r>
            <a:r>
              <a:rPr lang="en-US" dirty="0" smtClean="0"/>
              <a:t>nification/</a:t>
            </a:r>
            <a:r>
              <a:rPr lang="en-US" b="1" dirty="0" err="1" smtClean="0"/>
              <a:t>min</a:t>
            </a:r>
            <a:r>
              <a:rPr lang="en-US" dirty="0" err="1" smtClean="0"/>
              <a:t>ification</a:t>
            </a:r>
            <a:endParaRPr lang="sv-SE" dirty="0" smtClean="0"/>
          </a:p>
          <a:p>
            <a:r>
              <a:rPr lang="sv-SE" dirty="0" smtClean="0"/>
              <a:t>Mipmapping</a:t>
            </a:r>
          </a:p>
          <a:p>
            <a:r>
              <a:rPr lang="sv-SE" dirty="0" smtClean="0"/>
              <a:t>Different techniques:</a:t>
            </a:r>
            <a:endParaRPr lang="sv-SE" dirty="0"/>
          </a:p>
          <a:p>
            <a:pPr marL="0" indent="0">
              <a:buNone/>
            </a:pPr>
            <a:endParaRPr lang="sv-SE" dirty="0" smtClean="0"/>
          </a:p>
          <a:p>
            <a:endParaRPr lang="en-US" dirty="0"/>
          </a:p>
        </p:txBody>
      </p:sp>
      <p:graphicFrame>
        <p:nvGraphicFramePr>
          <p:cNvPr id="8" name="Diagram 7"/>
          <p:cNvGraphicFramePr/>
          <p:nvPr>
            <p:extLst>
              <p:ext uri="{D42A27DB-BD31-4B8C-83A1-F6EECF244321}">
                <p14:modId xmlns:p14="http://schemas.microsoft.com/office/powerpoint/2010/main" val="2456276545"/>
              </p:ext>
            </p:extLst>
          </p:nvPr>
        </p:nvGraphicFramePr>
        <p:xfrm>
          <a:off x="683572" y="3573016"/>
          <a:ext cx="7604045" cy="2335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87487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graphicEl>
                                              <a:dgm id="{055610AF-09C0-4002-B86E-E0D38C76EC99}"/>
                                            </p:graphicEl>
                                          </p:spTgt>
                                        </p:tgtEl>
                                        <p:attrNameLst>
                                          <p:attrName>style.visibility</p:attrName>
                                        </p:attrNameLst>
                                      </p:cBhvr>
                                      <p:to>
                                        <p:strVal val="visible"/>
                                      </p:to>
                                    </p:set>
                                    <p:animEffect transition="in" filter="fade">
                                      <p:cBhvr>
                                        <p:cTn id="27" dur="500"/>
                                        <p:tgtEl>
                                          <p:spTgt spid="8">
                                            <p:graphicEl>
                                              <a:dgm id="{055610AF-09C0-4002-B86E-E0D38C76EC99}"/>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graphicEl>
                                              <a:dgm id="{2E9DD0AA-9EAE-48CD-969F-A508AD692228}"/>
                                            </p:graphicEl>
                                          </p:spTgt>
                                        </p:tgtEl>
                                        <p:attrNameLst>
                                          <p:attrName>style.visibility</p:attrName>
                                        </p:attrNameLst>
                                      </p:cBhvr>
                                      <p:to>
                                        <p:strVal val="visible"/>
                                      </p:to>
                                    </p:set>
                                    <p:animEffect transition="in" filter="fade">
                                      <p:cBhvr>
                                        <p:cTn id="32" dur="500"/>
                                        <p:tgtEl>
                                          <p:spTgt spid="8">
                                            <p:graphicEl>
                                              <a:dgm id="{2E9DD0AA-9EAE-48CD-969F-A508AD692228}"/>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graphicEl>
                                              <a:dgm id="{32A87F23-E35A-44F2-AED4-C6E0D5052F00}"/>
                                            </p:graphicEl>
                                          </p:spTgt>
                                        </p:tgtEl>
                                        <p:attrNameLst>
                                          <p:attrName>style.visibility</p:attrName>
                                        </p:attrNameLst>
                                      </p:cBhvr>
                                      <p:to>
                                        <p:strVal val="visible"/>
                                      </p:to>
                                    </p:set>
                                    <p:animEffect transition="in" filter="fade">
                                      <p:cBhvr>
                                        <p:cTn id="37" dur="500"/>
                                        <p:tgtEl>
                                          <p:spTgt spid="8">
                                            <p:graphicEl>
                                              <a:dgm id="{32A87F23-E35A-44F2-AED4-C6E0D5052F00}"/>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graphicEl>
                                              <a:dgm id="{65203325-021B-437D-98C6-546974C17557}"/>
                                            </p:graphicEl>
                                          </p:spTgt>
                                        </p:tgtEl>
                                        <p:attrNameLst>
                                          <p:attrName>style.visibility</p:attrName>
                                        </p:attrNameLst>
                                      </p:cBhvr>
                                      <p:to>
                                        <p:strVal val="visible"/>
                                      </p:to>
                                    </p:set>
                                    <p:animEffect transition="in" filter="fade">
                                      <p:cBhvr>
                                        <p:cTn id="42" dur="500"/>
                                        <p:tgtEl>
                                          <p:spTgt spid="8">
                                            <p:graphicEl>
                                              <a:dgm id="{65203325-021B-437D-98C6-546974C17557}"/>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graphicEl>
                                              <a:dgm id="{17A883B6-413A-4AB9-8209-D48CA648A149}"/>
                                            </p:graphicEl>
                                          </p:spTgt>
                                        </p:tgtEl>
                                        <p:attrNameLst>
                                          <p:attrName>style.visibility</p:attrName>
                                        </p:attrNameLst>
                                      </p:cBhvr>
                                      <p:to>
                                        <p:strVal val="visible"/>
                                      </p:to>
                                    </p:set>
                                    <p:animEffect transition="in" filter="fade">
                                      <p:cBhvr>
                                        <p:cTn id="47" dur="500"/>
                                        <p:tgtEl>
                                          <p:spTgt spid="8">
                                            <p:graphicEl>
                                              <a:dgm id="{17A883B6-413A-4AB9-8209-D48CA648A14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solidFill>
                  <a:schemeClr val="accent6">
                    <a:lumMod val="75000"/>
                  </a:schemeClr>
                </a:solidFill>
              </a:rPr>
              <a:t>Length</a:t>
            </a:r>
            <a:endParaRPr lang="en-US" dirty="0">
              <a:solidFill>
                <a:schemeClr val="accent6">
                  <a:lumMod val="75000"/>
                </a:schemeClr>
              </a:solidFill>
            </a:endParaRPr>
          </a:p>
        </p:txBody>
      </p:sp>
      <p:sp>
        <p:nvSpPr>
          <p:cNvPr id="3" name="Content Placeholder 2"/>
          <p:cNvSpPr>
            <a:spLocks noGrp="1"/>
          </p:cNvSpPr>
          <p:nvPr>
            <p:ph idx="1"/>
          </p:nvPr>
        </p:nvSpPr>
        <p:spPr>
          <a:xfrm>
            <a:off x="478170" y="3501010"/>
            <a:ext cx="8229600" cy="2482849"/>
          </a:xfrm>
        </p:spPr>
        <p:txBody>
          <a:bodyPr/>
          <a:lstStyle/>
          <a:p>
            <a:pPr algn="ctr">
              <a:buNone/>
            </a:pPr>
            <a:r>
              <a:rPr lang="en-US"/>
              <a:t>Pythagorean </a:t>
            </a:r>
            <a:r>
              <a:rPr lang="en-US" smtClean="0"/>
              <a:t>Formula</a:t>
            </a:r>
            <a:endParaRPr lang="en-US" dirty="0" smtClean="0"/>
          </a:p>
          <a:p>
            <a:pPr algn="ctr">
              <a:buNone/>
            </a:pPr>
            <a:r>
              <a:rPr lang="en-US" dirty="0" smtClean="0"/>
              <a:t>|</a:t>
            </a:r>
            <a:r>
              <a:rPr lang="en-US" dirty="0"/>
              <a:t>V</a:t>
            </a:r>
            <a:r>
              <a:rPr lang="en-US" dirty="0" smtClean="0"/>
              <a:t>| = </a:t>
            </a:r>
            <a:r>
              <a:rPr lang="en-US" dirty="0" err="1"/>
              <a:t>sqrt</a:t>
            </a:r>
            <a:r>
              <a:rPr lang="en-US" dirty="0"/>
              <a:t>(x</a:t>
            </a:r>
            <a:r>
              <a:rPr lang="en-US" baseline="30000" dirty="0"/>
              <a:t>2</a:t>
            </a:r>
            <a:r>
              <a:rPr lang="en-US" dirty="0"/>
              <a:t> + </a:t>
            </a:r>
            <a:r>
              <a:rPr lang="en-US" dirty="0" smtClean="0"/>
              <a:t>y</a:t>
            </a:r>
            <a:r>
              <a:rPr lang="en-US" baseline="30000" dirty="0" smtClean="0"/>
              <a:t>2</a:t>
            </a:r>
            <a:r>
              <a:rPr lang="en-US" dirty="0" smtClean="0"/>
              <a:t>)</a:t>
            </a:r>
            <a:endParaRPr lang="en-US" dirty="0"/>
          </a:p>
          <a:p>
            <a:pPr>
              <a:buNone/>
            </a:pPr>
            <a:endParaRPr lang="en-US" dirty="0"/>
          </a:p>
          <a:p>
            <a:pPr>
              <a:buNone/>
            </a:pPr>
            <a:endParaRPr lang="en-US" dirty="0"/>
          </a:p>
        </p:txBody>
      </p:sp>
      <p:grpSp>
        <p:nvGrpSpPr>
          <p:cNvPr id="36" name="Group 35"/>
          <p:cNvGrpSpPr/>
          <p:nvPr/>
        </p:nvGrpSpPr>
        <p:grpSpPr>
          <a:xfrm>
            <a:off x="3426492" y="1611939"/>
            <a:ext cx="2205613" cy="1440160"/>
            <a:chOff x="3431512" y="1340768"/>
            <a:chExt cx="2205613" cy="1440160"/>
          </a:xfrm>
        </p:grpSpPr>
        <p:cxnSp>
          <p:nvCxnSpPr>
            <p:cNvPr id="9" name="Straight Arrow Connector 8"/>
            <p:cNvCxnSpPr/>
            <p:nvPr/>
          </p:nvCxnSpPr>
          <p:spPr>
            <a:xfrm flipV="1">
              <a:off x="3563888" y="1582615"/>
              <a:ext cx="2068213" cy="1198313"/>
            </a:xfrm>
            <a:prstGeom prst="straightConnector1">
              <a:avLst/>
            </a:prstGeom>
            <a:ln w="19050">
              <a:solidFill>
                <a:srgbClr val="FF0000"/>
              </a:solidFill>
              <a:tailEnd type="arrow"/>
            </a:ln>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a:xfrm flipH="1" flipV="1">
              <a:off x="3431512" y="2542233"/>
              <a:ext cx="132376" cy="231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5508104" y="1340768"/>
              <a:ext cx="129021" cy="2117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491880" y="1340768"/>
              <a:ext cx="2016224" cy="1224136"/>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563888" y="2773454"/>
              <a:ext cx="207323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632101" y="1582615"/>
              <a:ext cx="0" cy="1190839"/>
            </a:xfrm>
            <a:prstGeom prst="line">
              <a:avLst/>
            </a:prstGeom>
            <a:ln w="19050"/>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35303" y="5369767"/>
            <a:ext cx="5486400" cy="566739"/>
          </a:xfrm>
        </p:spPr>
        <p:txBody>
          <a:bodyPr>
            <a:normAutofit fontScale="90000"/>
          </a:bodyPr>
          <a:lstStyle/>
          <a:p>
            <a:pPr algn="ctr"/>
            <a:r>
              <a:rPr lang="sv-SE" dirty="0" smtClean="0"/>
              <a:t>Let’s have a look at the WegGL implementation (click on image)</a:t>
            </a:r>
            <a:endParaRPr lang="en-US" dirty="0"/>
          </a:p>
        </p:txBody>
      </p:sp>
      <p:sp>
        <p:nvSpPr>
          <p:cNvPr id="6" name="Text Placeholder 5"/>
          <p:cNvSpPr>
            <a:spLocks noGrp="1"/>
          </p:cNvSpPr>
          <p:nvPr>
            <p:ph type="body" sz="half" idx="2"/>
          </p:nvPr>
        </p:nvSpPr>
        <p:spPr>
          <a:xfrm>
            <a:off x="1835303" y="5936505"/>
            <a:ext cx="5486400" cy="804863"/>
          </a:xfrm>
        </p:spPr>
        <p:txBody>
          <a:bodyPr/>
          <a:lstStyle/>
          <a:p>
            <a:pPr algn="ctr"/>
            <a:r>
              <a:rPr lang="sv-SE" dirty="0" smtClean="0"/>
              <a:t>three.js </a:t>
            </a:r>
            <a:endParaRPr lang="en-US" dirty="0"/>
          </a:p>
        </p:txBody>
      </p:sp>
      <p:pic>
        <p:nvPicPr>
          <p:cNvPr id="8" name="Picture 7">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674692"/>
            <a:ext cx="8509950" cy="44035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23278" r="24867"/>
          <a:stretch/>
        </p:blipFill>
        <p:spPr>
          <a:xfrm>
            <a:off x="7967546" y="836714"/>
            <a:ext cx="720080" cy="4339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877822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Cubemap texture</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16657" y="1566317"/>
            <a:ext cx="4024296" cy="4525963"/>
          </a:xfrm>
          <a:prstGeom prst="rect">
            <a:avLst/>
          </a:prstGeom>
        </p:spPr>
      </p:pic>
      <p:sp>
        <p:nvSpPr>
          <p:cNvPr id="6" name="Content Placeholder 2"/>
          <p:cNvSpPr txBox="1">
            <a:spLocks/>
          </p:cNvSpPr>
          <p:nvPr/>
        </p:nvSpPr>
        <p:spPr>
          <a:xfrm>
            <a:off x="4716016" y="1638301"/>
            <a:ext cx="4042792"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sv-SE" dirty="0" smtClean="0"/>
              <a:t>3D texture</a:t>
            </a:r>
          </a:p>
          <a:p>
            <a:r>
              <a:rPr lang="sv-SE" dirty="0" smtClean="0"/>
              <a:t>Skybox</a:t>
            </a:r>
            <a:endParaRPr lang="en-US" dirty="0" smtClean="0"/>
          </a:p>
          <a:p>
            <a:r>
              <a:rPr lang="sv-SE" dirty="0" smtClean="0"/>
              <a:t>Reflections</a:t>
            </a:r>
          </a:p>
          <a:p>
            <a:r>
              <a:rPr lang="sv-SE" dirty="0" smtClean="0"/>
              <a:t>Environment map</a:t>
            </a:r>
            <a:endParaRPr lang="en-US" dirty="0" smtClean="0"/>
          </a:p>
          <a:p>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1019" y="6165304"/>
            <a:ext cx="504056" cy="50405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8758" y="6172857"/>
            <a:ext cx="433722" cy="433723"/>
          </a:xfrm>
          <a:prstGeom prst="rect">
            <a:avLst/>
          </a:prstGeom>
        </p:spPr>
      </p:pic>
    </p:spTree>
    <p:extLst>
      <p:ext uri="{BB962C8B-B14F-4D97-AF65-F5344CB8AC3E}">
        <p14:creationId xmlns:p14="http://schemas.microsoft.com/office/powerpoint/2010/main" val="39369142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Shader tool examples</a:t>
            </a:r>
            <a:endParaRPr lang="en-US" dirty="0"/>
          </a:p>
        </p:txBody>
      </p:sp>
      <p:sp>
        <p:nvSpPr>
          <p:cNvPr id="3" name="Content Placeholder 2"/>
          <p:cNvSpPr>
            <a:spLocks noGrp="1"/>
          </p:cNvSpPr>
          <p:nvPr>
            <p:ph idx="1"/>
          </p:nvPr>
        </p:nvSpPr>
        <p:spPr/>
        <p:txBody>
          <a:bodyPr/>
          <a:lstStyle/>
          <a:p>
            <a:r>
              <a:rPr lang="en-US" dirty="0" err="1" smtClean="0">
                <a:hlinkClick r:id="rId3"/>
              </a:rPr>
              <a:t>Shader</a:t>
            </a:r>
            <a:r>
              <a:rPr lang="en-US" dirty="0" smtClean="0">
                <a:hlinkClick r:id="rId3"/>
              </a:rPr>
              <a:t> Toy</a:t>
            </a:r>
            <a:r>
              <a:rPr lang="en-US" dirty="0" smtClean="0"/>
              <a:t> – </a:t>
            </a:r>
            <a:r>
              <a:rPr lang="en-US" dirty="0" err="1" smtClean="0"/>
              <a:t>WebGL</a:t>
            </a:r>
            <a:r>
              <a:rPr lang="en-US" dirty="0" smtClean="0"/>
              <a:t> </a:t>
            </a:r>
          </a:p>
          <a:p>
            <a:r>
              <a:rPr lang="en-US" dirty="0" err="1" smtClean="0">
                <a:hlinkClick r:id="rId4"/>
              </a:rPr>
              <a:t>MeShade</a:t>
            </a:r>
            <a:r>
              <a:rPr lang="en-US" dirty="0" smtClean="0"/>
              <a:t> – </a:t>
            </a:r>
            <a:r>
              <a:rPr lang="en-US" dirty="0" err="1" smtClean="0"/>
              <a:t>WebGL</a:t>
            </a:r>
            <a:endParaRPr lang="en-US" dirty="0" smtClean="0"/>
          </a:p>
          <a:p>
            <a:r>
              <a:rPr lang="sv-SE" dirty="0" smtClean="0"/>
              <a:t>PixelBender3D – Molehill</a:t>
            </a:r>
          </a:p>
          <a:p>
            <a:r>
              <a:rPr lang="en-US" dirty="0" smtClean="0"/>
              <a:t>Node Based </a:t>
            </a:r>
            <a:r>
              <a:rPr lang="en-US" dirty="0" err="1" smtClean="0"/>
              <a:t>Shader</a:t>
            </a:r>
            <a:r>
              <a:rPr lang="en-US" dirty="0" smtClean="0"/>
              <a:t> Editor </a:t>
            </a:r>
            <a:r>
              <a:rPr lang="sv-SE" dirty="0" smtClean="0"/>
              <a:t>– Unity3D</a:t>
            </a:r>
            <a:endParaRPr lang="en-US" dirty="0"/>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5120" y="1772816"/>
            <a:ext cx="6624736" cy="3951368"/>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a:xfrm>
            <a:off x="553585" y="379517"/>
            <a:ext cx="8229600" cy="1143000"/>
          </a:xfrm>
          <a:effectLst>
            <a:outerShdw blurRad="76200" sx="102000" sy="102000" algn="ctr" rotWithShape="0">
              <a:prstClr val="black">
                <a:alpha val="40000"/>
              </a:prstClr>
            </a:outerShdw>
          </a:effectLst>
        </p:spPr>
        <p:txBody>
          <a:bodyPr/>
          <a:lstStyle/>
          <a:p>
            <a:r>
              <a:rPr lang="sv-SE" dirty="0"/>
              <a:t>Interior mapping</a:t>
            </a:r>
            <a:endParaRPr lang="en-US"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80" y="4941168"/>
            <a:ext cx="648072" cy="648072"/>
          </a:xfrm>
          <a:prstGeom prst="rect">
            <a:avLst/>
          </a:prstGeom>
        </p:spPr>
      </p:pic>
      <p:grpSp>
        <p:nvGrpSpPr>
          <p:cNvPr id="8" name="Group 7"/>
          <p:cNvGrpSpPr/>
          <p:nvPr/>
        </p:nvGrpSpPr>
        <p:grpSpPr>
          <a:xfrm>
            <a:off x="0" y="-13187"/>
            <a:ext cx="1475656" cy="1475656"/>
            <a:chOff x="0" y="-13187"/>
            <a:chExt cx="1475656" cy="1475656"/>
          </a:xfrm>
        </p:grpSpPr>
        <p:sp>
          <p:nvSpPr>
            <p:cNvPr id="6" name="Right Triangle 5"/>
            <p:cNvSpPr/>
            <p:nvPr/>
          </p:nvSpPr>
          <p:spPr>
            <a:xfrm rot="5400000">
              <a:off x="0" y="-13187"/>
              <a:ext cx="1475656" cy="1475656"/>
            </a:xfrm>
            <a:prstGeom prst="rtTriangle">
              <a:avLst/>
            </a:prstGeom>
            <a:solidFill>
              <a:schemeClr val="bg1"/>
            </a:solidFill>
            <a:ln>
              <a:no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sv-SE" dirty="0" smtClean="0"/>
                <a:t>DEMO</a:t>
              </a:r>
              <a:endParaRPr lang="en-US" dirty="0"/>
            </a:p>
          </p:txBody>
        </p:sp>
        <p:sp>
          <p:nvSpPr>
            <p:cNvPr id="7" name="TextBox 6"/>
            <p:cNvSpPr txBox="1"/>
            <p:nvPr/>
          </p:nvSpPr>
          <p:spPr>
            <a:xfrm rot="18900000">
              <a:off x="77270" y="297113"/>
              <a:ext cx="883575" cy="400110"/>
            </a:xfrm>
            <a:prstGeom prst="rect">
              <a:avLst/>
            </a:prstGeom>
            <a:noFill/>
          </p:spPr>
          <p:txBody>
            <a:bodyPr wrap="none" rtlCol="0">
              <a:spAutoFit/>
            </a:bodyPr>
            <a:lstStyle/>
            <a:p>
              <a:r>
                <a:rPr lang="sv-SE" sz="2000" dirty="0" smtClean="0"/>
                <a:t>DEMO</a:t>
              </a:r>
              <a:endParaRPr lang="en-US" sz="2800" dirty="0"/>
            </a:p>
          </p:txBody>
        </p:sp>
      </p:grpSp>
    </p:spTree>
    <p:extLst>
      <p:ext uri="{BB962C8B-B14F-4D97-AF65-F5344CB8AC3E}">
        <p14:creationId xmlns:p14="http://schemas.microsoft.com/office/powerpoint/2010/main" val="17970293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Animations, Skin and Bones</a:t>
            </a:r>
            <a:endParaRPr lang="en-US" dirty="0"/>
          </a:p>
        </p:txBody>
      </p:sp>
      <p:sp>
        <p:nvSpPr>
          <p:cNvPr id="3" name="Content Placeholder 2"/>
          <p:cNvSpPr>
            <a:spLocks noGrp="1"/>
          </p:cNvSpPr>
          <p:nvPr>
            <p:ph idx="1"/>
          </p:nvPr>
        </p:nvSpPr>
        <p:spPr/>
        <p:txBody>
          <a:bodyPr/>
          <a:lstStyle/>
          <a:p>
            <a:r>
              <a:rPr lang="sv-SE" dirty="0" smtClean="0"/>
              <a:t>Tweens</a:t>
            </a:r>
          </a:p>
          <a:p>
            <a:r>
              <a:rPr lang="en-US" dirty="0" smtClean="0"/>
              <a:t>Animation controllers</a:t>
            </a:r>
            <a:r>
              <a:rPr lang="en-US" dirty="0"/>
              <a:t/>
            </a:r>
            <a:br>
              <a:rPr lang="en-US" dirty="0"/>
            </a:br>
            <a:r>
              <a:rPr lang="en-US" dirty="0" smtClean="0"/>
              <a:t>	Blending</a:t>
            </a:r>
            <a:r>
              <a:rPr lang="en-US" dirty="0"/>
              <a:t/>
            </a:r>
            <a:br>
              <a:rPr lang="en-US" dirty="0"/>
            </a:br>
            <a:r>
              <a:rPr lang="en-US" dirty="0" smtClean="0"/>
              <a:t>	Mixing/Additive</a:t>
            </a:r>
            <a:r>
              <a:rPr lang="en-US" dirty="0"/>
              <a:t> </a:t>
            </a:r>
            <a:endParaRPr lang="en-US" dirty="0" smtClean="0"/>
          </a:p>
          <a:p>
            <a:r>
              <a:rPr lang="sv-SE" dirty="0" smtClean="0"/>
              <a:t>Vertex animations in shader</a:t>
            </a:r>
          </a:p>
          <a:p>
            <a:r>
              <a:rPr lang="en-US" dirty="0"/>
              <a:t>Procedurally </a:t>
            </a:r>
            <a:r>
              <a:rPr lang="en-US" dirty="0" smtClean="0"/>
              <a:t>animating</a:t>
            </a:r>
            <a:endParaRPr lang="en-US" dirty="0"/>
          </a:p>
          <a:p>
            <a:pPr marL="0" indent="0">
              <a:buNone/>
            </a:pPr>
            <a:endParaRPr lang="en-US" dirty="0"/>
          </a:p>
          <a:p>
            <a:endParaRPr lang="en-US" dirty="0"/>
          </a:p>
        </p:txBody>
      </p:sp>
    </p:spTree>
    <p:extLst>
      <p:ext uri="{BB962C8B-B14F-4D97-AF65-F5344CB8AC3E}">
        <p14:creationId xmlns:p14="http://schemas.microsoft.com/office/powerpoint/2010/main" val="13100346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0478" y="413792"/>
            <a:ext cx="6643044" cy="1143000"/>
          </a:xfrm>
        </p:spPr>
        <p:txBody>
          <a:bodyPr>
            <a:normAutofit fontScale="90000"/>
          </a:bodyPr>
          <a:lstStyle/>
          <a:p>
            <a:r>
              <a:rPr lang="sv-SE" dirty="0" smtClean="0"/>
              <a:t>Animations in </a:t>
            </a:r>
            <a:br>
              <a:rPr lang="sv-SE" dirty="0" smtClean="0"/>
            </a:br>
            <a:r>
              <a:rPr lang="sv-SE" dirty="0" smtClean="0"/>
              <a:t>Away3D Broomstick</a:t>
            </a:r>
            <a:endParaRPr lang="en-US" dirty="0"/>
          </a:p>
        </p:txBody>
      </p:sp>
      <p:grpSp>
        <p:nvGrpSpPr>
          <p:cNvPr id="4" name="Group 3"/>
          <p:cNvGrpSpPr/>
          <p:nvPr/>
        </p:nvGrpSpPr>
        <p:grpSpPr>
          <a:xfrm>
            <a:off x="0" y="-13187"/>
            <a:ext cx="1475656" cy="1475656"/>
            <a:chOff x="0" y="-13187"/>
            <a:chExt cx="1475656" cy="1475656"/>
          </a:xfrm>
        </p:grpSpPr>
        <p:sp>
          <p:nvSpPr>
            <p:cNvPr id="5" name="Right Triangle 4"/>
            <p:cNvSpPr/>
            <p:nvPr/>
          </p:nvSpPr>
          <p:spPr>
            <a:xfrm rot="5400000">
              <a:off x="0" y="-13187"/>
              <a:ext cx="1475656" cy="1475656"/>
            </a:xfrm>
            <a:prstGeom prst="rtTriangle">
              <a:avLst/>
            </a:prstGeom>
            <a:solidFill>
              <a:schemeClr val="bg1"/>
            </a:solidFill>
            <a:ln>
              <a:no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sv-SE" dirty="0" smtClean="0"/>
                <a:t>DEMO</a:t>
              </a:r>
              <a:endParaRPr lang="en-US" dirty="0"/>
            </a:p>
          </p:txBody>
        </p:sp>
        <p:sp>
          <p:nvSpPr>
            <p:cNvPr id="6" name="TextBox 5"/>
            <p:cNvSpPr txBox="1"/>
            <p:nvPr/>
          </p:nvSpPr>
          <p:spPr>
            <a:xfrm rot="18900000">
              <a:off x="77270" y="297113"/>
              <a:ext cx="883575" cy="400110"/>
            </a:xfrm>
            <a:prstGeom prst="rect">
              <a:avLst/>
            </a:prstGeom>
            <a:noFill/>
          </p:spPr>
          <p:txBody>
            <a:bodyPr wrap="none" rtlCol="0">
              <a:spAutoFit/>
            </a:bodyPr>
            <a:lstStyle/>
            <a:p>
              <a:r>
                <a:rPr lang="sv-SE" sz="2000" dirty="0" smtClean="0"/>
                <a:t>DEMO</a:t>
              </a:r>
              <a:endParaRPr lang="en-US" sz="2800" dirty="0"/>
            </a:p>
          </p:txBody>
        </p:sp>
      </p:grpSp>
      <p:pic>
        <p:nvPicPr>
          <p:cNvPr id="7" name="Picture 6">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3651" y="2130896"/>
            <a:ext cx="6619875" cy="396240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6296" y="5445225"/>
            <a:ext cx="433722" cy="433723"/>
          </a:xfrm>
          <a:prstGeom prst="rect">
            <a:avLst/>
          </a:prstGeom>
        </p:spPr>
      </p:pic>
    </p:spTree>
    <p:extLst>
      <p:ext uri="{BB962C8B-B14F-4D97-AF65-F5344CB8AC3E}">
        <p14:creationId xmlns:p14="http://schemas.microsoft.com/office/powerpoint/2010/main" val="1427037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Materials</a:t>
            </a:r>
            <a:endParaRPr lang="en-US" dirty="0"/>
          </a:p>
        </p:txBody>
      </p:sp>
      <p:sp>
        <p:nvSpPr>
          <p:cNvPr id="3" name="Content Placeholder 2"/>
          <p:cNvSpPr>
            <a:spLocks noGrp="1"/>
          </p:cNvSpPr>
          <p:nvPr>
            <p:ph idx="1"/>
          </p:nvPr>
        </p:nvSpPr>
        <p:spPr/>
        <p:txBody>
          <a:bodyPr/>
          <a:lstStyle/>
          <a:p>
            <a:r>
              <a:rPr lang="sv-SE" dirty="0" smtClean="0"/>
              <a:t>Material is the collection of properties applied to an object.</a:t>
            </a:r>
          </a:p>
          <a:p>
            <a:r>
              <a:rPr lang="sv-SE" dirty="0" smtClean="0"/>
              <a:t>Shaders is the implemention. ”The code”</a:t>
            </a:r>
            <a:endParaRPr lang="en-US" dirty="0" smtClean="0"/>
          </a:p>
          <a:p>
            <a:r>
              <a:rPr lang="sv-SE" dirty="0" smtClean="0"/>
              <a:t>In Unity, think that materials is a collection of exposed properties of the shader.</a:t>
            </a:r>
          </a:p>
        </p:txBody>
      </p:sp>
    </p:spTree>
    <p:extLst>
      <p:ext uri="{BB962C8B-B14F-4D97-AF65-F5344CB8AC3E}">
        <p14:creationId xmlns:p14="http://schemas.microsoft.com/office/powerpoint/2010/main" val="289836076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Some ingredients:</a:t>
            </a:r>
            <a:endParaRPr lang="en-US" dirty="0"/>
          </a:p>
        </p:txBody>
      </p:sp>
      <p:sp>
        <p:nvSpPr>
          <p:cNvPr id="3" name="Content Placeholder 2"/>
          <p:cNvSpPr>
            <a:spLocks noGrp="1"/>
          </p:cNvSpPr>
          <p:nvPr>
            <p:ph idx="1"/>
          </p:nvPr>
        </p:nvSpPr>
        <p:spPr/>
        <p:txBody>
          <a:bodyPr>
            <a:normAutofit fontScale="70000" lnSpcReduction="20000"/>
          </a:bodyPr>
          <a:lstStyle/>
          <a:p>
            <a:r>
              <a:rPr lang="en-US" dirty="0"/>
              <a:t>Color</a:t>
            </a:r>
          </a:p>
          <a:p>
            <a:pPr lvl="1"/>
            <a:r>
              <a:rPr lang="en-US" dirty="0" smtClean="0"/>
              <a:t>Diffuse</a:t>
            </a:r>
            <a:r>
              <a:rPr lang="en-US" dirty="0"/>
              <a:t>: </a:t>
            </a:r>
            <a:r>
              <a:rPr lang="en-US" dirty="0" smtClean="0"/>
              <a:t>base color</a:t>
            </a:r>
          </a:p>
          <a:p>
            <a:pPr lvl="1"/>
            <a:r>
              <a:rPr lang="en-US" dirty="0" smtClean="0"/>
              <a:t>Ambient: color of ambient light (shadowed parts). Mostly the same as diffuse.</a:t>
            </a:r>
          </a:p>
          <a:p>
            <a:pPr lvl="1"/>
            <a:r>
              <a:rPr lang="en-US" dirty="0" smtClean="0"/>
              <a:t>Specular</a:t>
            </a:r>
            <a:r>
              <a:rPr lang="en-US" dirty="0"/>
              <a:t>: Highlight </a:t>
            </a:r>
            <a:r>
              <a:rPr lang="en-US" dirty="0" smtClean="0"/>
              <a:t>color</a:t>
            </a:r>
          </a:p>
          <a:p>
            <a:pPr lvl="1"/>
            <a:r>
              <a:rPr lang="sv-SE" dirty="0" smtClean="0"/>
              <a:t>Emissive</a:t>
            </a:r>
            <a:r>
              <a:rPr lang="en-US" dirty="0" smtClean="0"/>
              <a:t>: </a:t>
            </a:r>
            <a:r>
              <a:rPr lang="en-US" dirty="0"/>
              <a:t>Glow. Overrides </a:t>
            </a:r>
            <a:r>
              <a:rPr lang="en-US" dirty="0" smtClean="0"/>
              <a:t>shadows.</a:t>
            </a:r>
          </a:p>
          <a:p>
            <a:pPr lvl="1"/>
            <a:r>
              <a:rPr lang="sv-SE" dirty="0" smtClean="0"/>
              <a:t>Alpha: Transparency</a:t>
            </a:r>
            <a:endParaRPr lang="en-US" dirty="0"/>
          </a:p>
          <a:p>
            <a:r>
              <a:rPr lang="en-US" dirty="0" smtClean="0"/>
              <a:t>Texture (2D,Cubemap)</a:t>
            </a:r>
          </a:p>
          <a:p>
            <a:r>
              <a:rPr lang="en-US" dirty="0"/>
              <a:t>Shininess: size of specular highlights (gloss</a:t>
            </a:r>
            <a:r>
              <a:rPr lang="en-US" dirty="0" smtClean="0"/>
              <a:t>)</a:t>
            </a:r>
          </a:p>
          <a:p>
            <a:r>
              <a:rPr lang="en-US" dirty="0" smtClean="0"/>
              <a:t>Reflection/Refraction</a:t>
            </a:r>
            <a:endParaRPr lang="en-US" dirty="0"/>
          </a:p>
          <a:p>
            <a:r>
              <a:rPr lang="en-US" dirty="0" smtClean="0"/>
              <a:t>Bump-mapping: height, </a:t>
            </a:r>
            <a:r>
              <a:rPr lang="en-US" dirty="0" err="1" smtClean="0"/>
              <a:t>grayscaled</a:t>
            </a:r>
            <a:r>
              <a:rPr lang="en-US" dirty="0" smtClean="0"/>
              <a:t> image</a:t>
            </a:r>
          </a:p>
          <a:p>
            <a:r>
              <a:rPr lang="sv-SE" dirty="0" smtClean="0"/>
              <a:t>Normal-mapping:  </a:t>
            </a:r>
            <a:r>
              <a:rPr lang="en-US" dirty="0"/>
              <a:t>Dot3 bump </a:t>
            </a:r>
            <a:r>
              <a:rPr lang="en-US" dirty="0" smtClean="0"/>
              <a:t>mapping, xyz-&gt;</a:t>
            </a:r>
            <a:r>
              <a:rPr lang="sv-SE" dirty="0" smtClean="0"/>
              <a:t>rgb</a:t>
            </a:r>
            <a:endParaRPr lang="en-US" dirty="0"/>
          </a:p>
          <a:p>
            <a:r>
              <a:rPr lang="sv-SE" dirty="0" smtClean="0"/>
              <a:t>Paralax-mapping: height + direction, graycaled+rgb</a:t>
            </a:r>
            <a:endParaRPr lang="en-US" dirty="0"/>
          </a:p>
        </p:txBody>
      </p:sp>
    </p:spTree>
    <p:extLst>
      <p:ext uri="{BB962C8B-B14F-4D97-AF65-F5344CB8AC3E}">
        <p14:creationId xmlns:p14="http://schemas.microsoft.com/office/powerpoint/2010/main" val="10958419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Example</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5576" y="2204864"/>
            <a:ext cx="7621064" cy="2124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575944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Unitys Normal Shader Family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9173251"/>
              </p:ext>
            </p:extLst>
          </p:nvPr>
        </p:nvGraphicFramePr>
        <p:xfrm>
          <a:off x="323528" y="1340768"/>
          <a:ext cx="8208912"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00392" y="5877272"/>
            <a:ext cx="792088" cy="792088"/>
          </a:xfrm>
          <a:prstGeom prst="rect">
            <a:avLst/>
          </a:prstGeom>
        </p:spPr>
      </p:pic>
    </p:spTree>
    <p:extLst>
      <p:ext uri="{BB962C8B-B14F-4D97-AF65-F5344CB8AC3E}">
        <p14:creationId xmlns:p14="http://schemas.microsoft.com/office/powerpoint/2010/main" val="17945967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AF90B0C0-B423-4F96-B0CE-CE129176005E}"/>
                                            </p:graphicEl>
                                          </p:spTgt>
                                        </p:tgtEl>
                                        <p:attrNameLst>
                                          <p:attrName>style.visibility</p:attrName>
                                        </p:attrNameLst>
                                      </p:cBhvr>
                                      <p:to>
                                        <p:strVal val="visible"/>
                                      </p:to>
                                    </p:set>
                                    <p:animEffect transition="in" filter="fade">
                                      <p:cBhvr>
                                        <p:cTn id="7" dur="500"/>
                                        <p:tgtEl>
                                          <p:spTgt spid="4">
                                            <p:graphicEl>
                                              <a:dgm id="{AF90B0C0-B423-4F96-B0CE-CE129176005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E64DC73A-DD5F-4845-A0FD-D5BB72933DA1}"/>
                                            </p:graphicEl>
                                          </p:spTgt>
                                        </p:tgtEl>
                                        <p:attrNameLst>
                                          <p:attrName>style.visibility</p:attrName>
                                        </p:attrNameLst>
                                      </p:cBhvr>
                                      <p:to>
                                        <p:strVal val="visible"/>
                                      </p:to>
                                    </p:set>
                                    <p:animEffect transition="in" filter="fade">
                                      <p:cBhvr>
                                        <p:cTn id="10" dur="500"/>
                                        <p:tgtEl>
                                          <p:spTgt spid="4">
                                            <p:graphicEl>
                                              <a:dgm id="{E64DC73A-DD5F-4845-A0FD-D5BB72933DA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5B26545F-95A0-4D0B-A1CC-E6E19C62FE20}"/>
                                            </p:graphicEl>
                                          </p:spTgt>
                                        </p:tgtEl>
                                        <p:attrNameLst>
                                          <p:attrName>style.visibility</p:attrName>
                                        </p:attrNameLst>
                                      </p:cBhvr>
                                      <p:to>
                                        <p:strVal val="visible"/>
                                      </p:to>
                                    </p:set>
                                    <p:animEffect transition="in" filter="fade">
                                      <p:cBhvr>
                                        <p:cTn id="15" dur="500"/>
                                        <p:tgtEl>
                                          <p:spTgt spid="4">
                                            <p:graphicEl>
                                              <a:dgm id="{5B26545F-95A0-4D0B-A1CC-E6E19C62FE2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2E6A4804-A29A-42FE-BA95-9CF0347AEE53}"/>
                                            </p:graphicEl>
                                          </p:spTgt>
                                        </p:tgtEl>
                                        <p:attrNameLst>
                                          <p:attrName>style.visibility</p:attrName>
                                        </p:attrNameLst>
                                      </p:cBhvr>
                                      <p:to>
                                        <p:strVal val="visible"/>
                                      </p:to>
                                    </p:set>
                                    <p:animEffect transition="in" filter="fade">
                                      <p:cBhvr>
                                        <p:cTn id="18" dur="500"/>
                                        <p:tgtEl>
                                          <p:spTgt spid="4">
                                            <p:graphicEl>
                                              <a:dgm id="{2E6A4804-A29A-42FE-BA95-9CF0347AEE53}"/>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8FCEEA08-93DB-4297-ACC1-166058FE115E}"/>
                                            </p:graphicEl>
                                          </p:spTgt>
                                        </p:tgtEl>
                                        <p:attrNameLst>
                                          <p:attrName>style.visibility</p:attrName>
                                        </p:attrNameLst>
                                      </p:cBhvr>
                                      <p:to>
                                        <p:strVal val="visible"/>
                                      </p:to>
                                    </p:set>
                                    <p:animEffect transition="in" filter="fade">
                                      <p:cBhvr>
                                        <p:cTn id="23" dur="500"/>
                                        <p:tgtEl>
                                          <p:spTgt spid="4">
                                            <p:graphicEl>
                                              <a:dgm id="{8FCEEA08-93DB-4297-ACC1-166058FE115E}"/>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B19516C4-F426-4118-AB30-81E99BA7A79A}"/>
                                            </p:graphicEl>
                                          </p:spTgt>
                                        </p:tgtEl>
                                        <p:attrNameLst>
                                          <p:attrName>style.visibility</p:attrName>
                                        </p:attrNameLst>
                                      </p:cBhvr>
                                      <p:to>
                                        <p:strVal val="visible"/>
                                      </p:to>
                                    </p:set>
                                    <p:animEffect transition="in" filter="fade">
                                      <p:cBhvr>
                                        <p:cTn id="26" dur="500"/>
                                        <p:tgtEl>
                                          <p:spTgt spid="4">
                                            <p:graphicEl>
                                              <a:dgm id="{B19516C4-F426-4118-AB30-81E99BA7A79A}"/>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graphicEl>
                                              <a:dgm id="{B7B54917-9CFA-46C5-BF5F-FCEE27ED879C}"/>
                                            </p:graphicEl>
                                          </p:spTgt>
                                        </p:tgtEl>
                                        <p:attrNameLst>
                                          <p:attrName>style.visibility</p:attrName>
                                        </p:attrNameLst>
                                      </p:cBhvr>
                                      <p:to>
                                        <p:strVal val="visible"/>
                                      </p:to>
                                    </p:set>
                                    <p:animEffect transition="in" filter="fade">
                                      <p:cBhvr>
                                        <p:cTn id="31" dur="500"/>
                                        <p:tgtEl>
                                          <p:spTgt spid="4">
                                            <p:graphicEl>
                                              <a:dgm id="{B7B54917-9CFA-46C5-BF5F-FCEE27ED879C}"/>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graphicEl>
                                              <a:dgm id="{E25C982D-37A9-47EF-A649-964939BDEB83}"/>
                                            </p:graphicEl>
                                          </p:spTgt>
                                        </p:tgtEl>
                                        <p:attrNameLst>
                                          <p:attrName>style.visibility</p:attrName>
                                        </p:attrNameLst>
                                      </p:cBhvr>
                                      <p:to>
                                        <p:strVal val="visible"/>
                                      </p:to>
                                    </p:set>
                                    <p:animEffect transition="in" filter="fade">
                                      <p:cBhvr>
                                        <p:cTn id="34" dur="500"/>
                                        <p:tgtEl>
                                          <p:spTgt spid="4">
                                            <p:graphicEl>
                                              <a:dgm id="{E25C982D-37A9-47EF-A649-964939BDEB83}"/>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graphicEl>
                                              <a:dgm id="{00973543-F0E2-40D4-B180-FB2AFE198CE9}"/>
                                            </p:graphicEl>
                                          </p:spTgt>
                                        </p:tgtEl>
                                        <p:attrNameLst>
                                          <p:attrName>style.visibility</p:attrName>
                                        </p:attrNameLst>
                                      </p:cBhvr>
                                      <p:to>
                                        <p:strVal val="visible"/>
                                      </p:to>
                                    </p:set>
                                    <p:animEffect transition="in" filter="fade">
                                      <p:cBhvr>
                                        <p:cTn id="39" dur="500"/>
                                        <p:tgtEl>
                                          <p:spTgt spid="4">
                                            <p:graphicEl>
                                              <a:dgm id="{00973543-F0E2-40D4-B180-FB2AFE198CE9}"/>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
                                            <p:graphicEl>
                                              <a:dgm id="{DDD48603-0487-4BC3-96C9-2CDF375B53C5}"/>
                                            </p:graphicEl>
                                          </p:spTgt>
                                        </p:tgtEl>
                                        <p:attrNameLst>
                                          <p:attrName>style.visibility</p:attrName>
                                        </p:attrNameLst>
                                      </p:cBhvr>
                                      <p:to>
                                        <p:strVal val="visible"/>
                                      </p:to>
                                    </p:set>
                                    <p:animEffect transition="in" filter="fade">
                                      <p:cBhvr>
                                        <p:cTn id="42" dur="500"/>
                                        <p:tgtEl>
                                          <p:spTgt spid="4">
                                            <p:graphicEl>
                                              <a:dgm id="{DDD48603-0487-4BC3-96C9-2CDF375B53C5}"/>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graphicEl>
                                              <a:dgm id="{392866D3-D42B-4083-80A5-A2A19F995165}"/>
                                            </p:graphicEl>
                                          </p:spTgt>
                                        </p:tgtEl>
                                        <p:attrNameLst>
                                          <p:attrName>style.visibility</p:attrName>
                                        </p:attrNameLst>
                                      </p:cBhvr>
                                      <p:to>
                                        <p:strVal val="visible"/>
                                      </p:to>
                                    </p:set>
                                    <p:animEffect transition="in" filter="fade">
                                      <p:cBhvr>
                                        <p:cTn id="47" dur="500"/>
                                        <p:tgtEl>
                                          <p:spTgt spid="4">
                                            <p:graphicEl>
                                              <a:dgm id="{392866D3-D42B-4083-80A5-A2A19F995165}"/>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graphicEl>
                                              <a:dgm id="{79D527C3-8A0A-4AC7-A799-9E4DFD4ED4B5}"/>
                                            </p:graphicEl>
                                          </p:spTgt>
                                        </p:tgtEl>
                                        <p:attrNameLst>
                                          <p:attrName>style.visibility</p:attrName>
                                        </p:attrNameLst>
                                      </p:cBhvr>
                                      <p:to>
                                        <p:strVal val="visible"/>
                                      </p:to>
                                    </p:set>
                                    <p:animEffect transition="in" filter="fade">
                                      <p:cBhvr>
                                        <p:cTn id="50" dur="500"/>
                                        <p:tgtEl>
                                          <p:spTgt spid="4">
                                            <p:graphicEl>
                                              <a:dgm id="{79D527C3-8A0A-4AC7-A799-9E4DFD4ED4B5}"/>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
                                            <p:graphicEl>
                                              <a:dgm id="{CAB4A01F-4046-4922-ABD8-1139AC747A25}"/>
                                            </p:graphicEl>
                                          </p:spTgt>
                                        </p:tgtEl>
                                        <p:attrNameLst>
                                          <p:attrName>style.visibility</p:attrName>
                                        </p:attrNameLst>
                                      </p:cBhvr>
                                      <p:to>
                                        <p:strVal val="visible"/>
                                      </p:to>
                                    </p:set>
                                    <p:animEffect transition="in" filter="fade">
                                      <p:cBhvr>
                                        <p:cTn id="55" dur="500"/>
                                        <p:tgtEl>
                                          <p:spTgt spid="4">
                                            <p:graphicEl>
                                              <a:dgm id="{CAB4A01F-4046-4922-ABD8-1139AC747A25}"/>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graphicEl>
                                              <a:dgm id="{31CA2A41-7B7A-4710-B40F-D591CBA5F5C9}"/>
                                            </p:graphicEl>
                                          </p:spTgt>
                                        </p:tgtEl>
                                        <p:attrNameLst>
                                          <p:attrName>style.visibility</p:attrName>
                                        </p:attrNameLst>
                                      </p:cBhvr>
                                      <p:to>
                                        <p:strVal val="visible"/>
                                      </p:to>
                                    </p:set>
                                    <p:animEffect transition="in" filter="fade">
                                      <p:cBhvr>
                                        <p:cTn id="58" dur="500"/>
                                        <p:tgtEl>
                                          <p:spTgt spid="4">
                                            <p:graphicEl>
                                              <a:dgm id="{31CA2A41-7B7A-4710-B40F-D591CBA5F5C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75000"/>
                  </a:schemeClr>
                </a:solidFill>
              </a:rPr>
              <a:t>Addition</a:t>
            </a:r>
            <a:endParaRPr lang="en-US" dirty="0">
              <a:solidFill>
                <a:schemeClr val="accent6">
                  <a:lumMod val="75000"/>
                </a:schemeClr>
              </a:solidFill>
            </a:endParaRPr>
          </a:p>
        </p:txBody>
      </p:sp>
      <p:sp>
        <p:nvSpPr>
          <p:cNvPr id="3" name="Content Placeholder 2"/>
          <p:cNvSpPr>
            <a:spLocks noGrp="1"/>
          </p:cNvSpPr>
          <p:nvPr>
            <p:ph idx="1"/>
          </p:nvPr>
        </p:nvSpPr>
        <p:spPr>
          <a:xfrm>
            <a:off x="500034" y="4143380"/>
            <a:ext cx="8229600" cy="2000264"/>
          </a:xfrm>
        </p:spPr>
        <p:txBody>
          <a:bodyPr/>
          <a:lstStyle/>
          <a:p>
            <a:pPr>
              <a:buNone/>
            </a:pPr>
            <a:r>
              <a:rPr lang="pt-BR" dirty="0" smtClean="0"/>
              <a:t>A = (1, 2)</a:t>
            </a:r>
          </a:p>
          <a:p>
            <a:pPr>
              <a:buNone/>
            </a:pPr>
            <a:r>
              <a:rPr lang="pt-BR" dirty="0" smtClean="0"/>
              <a:t>B = (4, 0)</a:t>
            </a:r>
          </a:p>
          <a:p>
            <a:pPr>
              <a:buNone/>
            </a:pPr>
            <a:r>
              <a:rPr lang="pt-BR" dirty="0" smtClean="0"/>
              <a:t>A + B = (1+4, 2+0) = (5, 2)</a:t>
            </a:r>
          </a:p>
          <a:p>
            <a:pPr>
              <a:buNone/>
            </a:pPr>
            <a:endParaRPr lang="pt-BR" dirty="0"/>
          </a:p>
        </p:txBody>
      </p:sp>
      <p:pic>
        <p:nvPicPr>
          <p:cNvPr id="6" name="Picture 5" descr="445px-Vector_addition.svg.png"/>
          <p:cNvPicPr>
            <a:picLocks noChangeAspect="1"/>
          </p:cNvPicPr>
          <p:nvPr/>
        </p:nvPicPr>
        <p:blipFill>
          <a:blip r:embed="rId3"/>
          <a:stretch>
            <a:fillRect/>
          </a:stretch>
        </p:blipFill>
        <p:spPr>
          <a:xfrm>
            <a:off x="2500302" y="1643053"/>
            <a:ext cx="4238625" cy="22383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Lighting</a:t>
            </a:r>
            <a:endParaRPr lang="en-US" dirty="0"/>
          </a:p>
        </p:txBody>
      </p:sp>
      <p:sp>
        <p:nvSpPr>
          <p:cNvPr id="3" name="Content Placeholder 2"/>
          <p:cNvSpPr>
            <a:spLocks noGrp="1"/>
          </p:cNvSpPr>
          <p:nvPr>
            <p:ph idx="1"/>
          </p:nvPr>
        </p:nvSpPr>
        <p:spPr/>
        <p:txBody>
          <a:bodyPr/>
          <a:lstStyle/>
          <a:p>
            <a:pPr lvl="1">
              <a:buFont typeface="Arial" pitchFamily="34" charset="0"/>
              <a:buChar char="•"/>
            </a:pPr>
            <a:r>
              <a:rPr lang="sv-SE" dirty="0" smtClean="0"/>
              <a:t>Uses normals</a:t>
            </a:r>
          </a:p>
          <a:p>
            <a:pPr lvl="1">
              <a:buFont typeface="Arial" pitchFamily="34" charset="0"/>
              <a:buChar char="•"/>
            </a:pPr>
            <a:r>
              <a:rPr lang="sv-SE" dirty="0" smtClean="0"/>
              <a:t>Directional/point-lights</a:t>
            </a:r>
          </a:p>
          <a:p>
            <a:pPr lvl="1">
              <a:buFont typeface="Arial" pitchFamily="34" charset="0"/>
              <a:buChar char="•"/>
            </a:pPr>
            <a:r>
              <a:rPr lang="sv-SE" dirty="0" smtClean="0"/>
              <a:t>Material settings to decide final color.</a:t>
            </a:r>
            <a:endParaRPr lang="en-US" dirty="0" smtClean="0"/>
          </a:p>
          <a:p>
            <a:pPr lvl="1">
              <a:buFont typeface="Arial" pitchFamily="34" charset="0"/>
              <a:buChar char="•"/>
            </a:pPr>
            <a:r>
              <a:rPr lang="en-US" dirty="0"/>
              <a:t>Lighting is computed at each </a:t>
            </a:r>
            <a:r>
              <a:rPr lang="en-US" dirty="0" smtClean="0"/>
              <a:t>vertex.</a:t>
            </a:r>
          </a:p>
          <a:p>
            <a:pPr lvl="1">
              <a:buFont typeface="Arial" pitchFamily="34" charset="0"/>
              <a:buChar char="•"/>
            </a:pPr>
            <a:r>
              <a:rPr lang="en-US" dirty="0" smtClean="0"/>
              <a:t>Light </a:t>
            </a:r>
            <a:r>
              <a:rPr lang="en-US" dirty="0"/>
              <a:t>mapping (beast</a:t>
            </a:r>
            <a:r>
              <a:rPr lang="en-US" dirty="0" smtClean="0"/>
              <a:t>)</a:t>
            </a:r>
          </a:p>
          <a:p>
            <a:pPr lvl="1">
              <a:buFont typeface="Arial" pitchFamily="34" charset="0"/>
              <a:buChar char="•"/>
            </a:pPr>
            <a:r>
              <a:rPr lang="sv-SE" dirty="0" smtClean="0"/>
              <a:t>Deferred shading</a:t>
            </a:r>
            <a:endParaRPr lang="en-US" dirty="0" smtClean="0"/>
          </a:p>
          <a:p>
            <a:pPr marL="0" indent="0">
              <a:buNone/>
            </a:pPr>
            <a:endParaRPr lang="en-US" dirty="0"/>
          </a:p>
        </p:txBody>
      </p:sp>
    </p:spTree>
    <p:extLst>
      <p:ext uri="{BB962C8B-B14F-4D97-AF65-F5344CB8AC3E}">
        <p14:creationId xmlns:p14="http://schemas.microsoft.com/office/powerpoint/2010/main" val="247058621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Lambert shading</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3760917768"/>
              </p:ext>
            </p:extLst>
          </p:nvPr>
        </p:nvGraphicFramePr>
        <p:xfrm>
          <a:off x="1763688" y="1988840"/>
          <a:ext cx="5987008" cy="3292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012869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Real-time shadows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22370003"/>
              </p:ext>
            </p:extLst>
          </p:nvPr>
        </p:nvGraphicFramePr>
        <p:xfrm>
          <a:off x="467544" y="1529408"/>
          <a:ext cx="8229600"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17575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BAB6016A-5B46-4B09-B468-6D129F3A3327}"/>
                                            </p:graphicEl>
                                          </p:spTgt>
                                        </p:tgtEl>
                                        <p:attrNameLst>
                                          <p:attrName>style.visibility</p:attrName>
                                        </p:attrNameLst>
                                      </p:cBhvr>
                                      <p:to>
                                        <p:strVal val="visible"/>
                                      </p:to>
                                    </p:set>
                                    <p:animEffect transition="in" filter="fade">
                                      <p:cBhvr>
                                        <p:cTn id="7" dur="500"/>
                                        <p:tgtEl>
                                          <p:spTgt spid="4">
                                            <p:graphicEl>
                                              <a:dgm id="{BAB6016A-5B46-4B09-B468-6D129F3A332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8669F703-79B6-41C7-BA0B-016881F9B7AA}"/>
                                            </p:graphicEl>
                                          </p:spTgt>
                                        </p:tgtEl>
                                        <p:attrNameLst>
                                          <p:attrName>style.visibility</p:attrName>
                                        </p:attrNameLst>
                                      </p:cBhvr>
                                      <p:to>
                                        <p:strVal val="visible"/>
                                      </p:to>
                                    </p:set>
                                    <p:animEffect transition="in" filter="fade">
                                      <p:cBhvr>
                                        <p:cTn id="10" dur="500"/>
                                        <p:tgtEl>
                                          <p:spTgt spid="4">
                                            <p:graphicEl>
                                              <a:dgm id="{8669F703-79B6-41C7-BA0B-016881F9B7AA}"/>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graphicEl>
                                              <a:dgm id="{75E91713-1A04-4D4D-A623-D513F4EFA2BD}"/>
                                            </p:graphicEl>
                                          </p:spTgt>
                                        </p:tgtEl>
                                        <p:attrNameLst>
                                          <p:attrName>style.visibility</p:attrName>
                                        </p:attrNameLst>
                                      </p:cBhvr>
                                      <p:to>
                                        <p:strVal val="visible"/>
                                      </p:to>
                                    </p:set>
                                    <p:animEffect transition="in" filter="fade">
                                      <p:cBhvr>
                                        <p:cTn id="15" dur="500"/>
                                        <p:tgtEl>
                                          <p:spTgt spid="4">
                                            <p:graphicEl>
                                              <a:dgm id="{75E91713-1A04-4D4D-A623-D513F4EFA2B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D30BF971-B490-46B1-8170-5CECBFDDE6F5}"/>
                                            </p:graphicEl>
                                          </p:spTgt>
                                        </p:tgtEl>
                                        <p:attrNameLst>
                                          <p:attrName>style.visibility</p:attrName>
                                        </p:attrNameLst>
                                      </p:cBhvr>
                                      <p:to>
                                        <p:strVal val="visible"/>
                                      </p:to>
                                    </p:set>
                                    <p:animEffect transition="in" filter="fade">
                                      <p:cBhvr>
                                        <p:cTn id="18" dur="500"/>
                                        <p:tgtEl>
                                          <p:spTgt spid="4">
                                            <p:graphicEl>
                                              <a:dgm id="{D30BF971-B490-46B1-8170-5CECBFDDE6F5}"/>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02DA5F76-50CF-422F-B734-854556125E7E}"/>
                                            </p:graphicEl>
                                          </p:spTgt>
                                        </p:tgtEl>
                                        <p:attrNameLst>
                                          <p:attrName>style.visibility</p:attrName>
                                        </p:attrNameLst>
                                      </p:cBhvr>
                                      <p:to>
                                        <p:strVal val="visible"/>
                                      </p:to>
                                    </p:set>
                                    <p:animEffect transition="in" filter="fade">
                                      <p:cBhvr>
                                        <p:cTn id="23" dur="500"/>
                                        <p:tgtEl>
                                          <p:spTgt spid="4">
                                            <p:graphicEl>
                                              <a:dgm id="{02DA5F76-50CF-422F-B734-854556125E7E}"/>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7940D777-6C0E-4531-AA63-22125C0A6C4B}"/>
                                            </p:graphicEl>
                                          </p:spTgt>
                                        </p:tgtEl>
                                        <p:attrNameLst>
                                          <p:attrName>style.visibility</p:attrName>
                                        </p:attrNameLst>
                                      </p:cBhvr>
                                      <p:to>
                                        <p:strVal val="visible"/>
                                      </p:to>
                                    </p:set>
                                    <p:animEffect transition="in" filter="fade">
                                      <p:cBhvr>
                                        <p:cTn id="26" dur="500"/>
                                        <p:tgtEl>
                                          <p:spTgt spid="4">
                                            <p:graphicEl>
                                              <a:dgm id="{7940D777-6C0E-4531-AA63-22125C0A6C4B}"/>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graphicEl>
                                              <a:dgm id="{4A14BABC-C9EA-4814-8802-5D853A9BBC50}"/>
                                            </p:graphicEl>
                                          </p:spTgt>
                                        </p:tgtEl>
                                        <p:attrNameLst>
                                          <p:attrName>style.visibility</p:attrName>
                                        </p:attrNameLst>
                                      </p:cBhvr>
                                      <p:to>
                                        <p:strVal val="visible"/>
                                      </p:to>
                                    </p:set>
                                    <p:animEffect transition="in" filter="fade">
                                      <p:cBhvr>
                                        <p:cTn id="31" dur="500"/>
                                        <p:tgtEl>
                                          <p:spTgt spid="4">
                                            <p:graphicEl>
                                              <a:dgm id="{4A14BABC-C9EA-4814-8802-5D853A9BBC50}"/>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graphicEl>
                                              <a:dgm id="{E048CCE6-F931-4ED6-A8FF-508AB2C3C99E}"/>
                                            </p:graphicEl>
                                          </p:spTgt>
                                        </p:tgtEl>
                                        <p:attrNameLst>
                                          <p:attrName>style.visibility</p:attrName>
                                        </p:attrNameLst>
                                      </p:cBhvr>
                                      <p:to>
                                        <p:strVal val="visible"/>
                                      </p:to>
                                    </p:set>
                                    <p:animEffect transition="in" filter="fade">
                                      <p:cBhvr>
                                        <p:cTn id="34" dur="500"/>
                                        <p:tgtEl>
                                          <p:spTgt spid="4">
                                            <p:graphicEl>
                                              <a:dgm id="{E048CCE6-F931-4ED6-A8FF-508AB2C3C99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v-SE" dirty="0" smtClean="0"/>
              <a:t>Quality and performance</a:t>
            </a:r>
            <a:endParaRPr lang="en-US" dirty="0"/>
          </a:p>
        </p:txBody>
      </p:sp>
      <p:sp>
        <p:nvSpPr>
          <p:cNvPr id="3" name="Content Placeholder 2"/>
          <p:cNvSpPr>
            <a:spLocks noGrp="1"/>
          </p:cNvSpPr>
          <p:nvPr>
            <p:ph idx="1"/>
          </p:nvPr>
        </p:nvSpPr>
        <p:spPr/>
        <p:txBody>
          <a:bodyPr/>
          <a:lstStyle/>
          <a:p>
            <a:r>
              <a:rPr lang="sv-SE" dirty="0" smtClean="0"/>
              <a:t>Non realtime-shadows fastest!</a:t>
            </a:r>
          </a:p>
          <a:p>
            <a:r>
              <a:rPr lang="sv-SE" dirty="0" smtClean="0"/>
              <a:t>Shadow map resolution</a:t>
            </a:r>
          </a:p>
          <a:p>
            <a:r>
              <a:rPr lang="sv-SE" dirty="0" smtClean="0"/>
              <a:t>Number of lights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16416" y="6165304"/>
            <a:ext cx="504056" cy="5040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0352" y="6200472"/>
            <a:ext cx="433722" cy="433723"/>
          </a:xfrm>
          <a:prstGeom prst="rect">
            <a:avLst/>
          </a:prstGeom>
        </p:spPr>
      </p:pic>
    </p:spTree>
    <p:extLst>
      <p:ext uri="{BB962C8B-B14F-4D97-AF65-F5344CB8AC3E}">
        <p14:creationId xmlns:p14="http://schemas.microsoft.com/office/powerpoint/2010/main" val="39779394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sv-SE" dirty="0" smtClean="0"/>
              <a:t>Example in Unity</a:t>
            </a:r>
            <a:endParaRPr lang="en-US" dirty="0"/>
          </a:p>
        </p:txBody>
      </p:sp>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189" y="1462469"/>
            <a:ext cx="7372960" cy="41841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80312" y="4916953"/>
            <a:ext cx="693270" cy="693271"/>
          </a:xfrm>
          <a:prstGeom prst="rect">
            <a:avLst/>
          </a:prstGeom>
        </p:spPr>
      </p:pic>
      <p:grpSp>
        <p:nvGrpSpPr>
          <p:cNvPr id="6" name="Group 5"/>
          <p:cNvGrpSpPr/>
          <p:nvPr/>
        </p:nvGrpSpPr>
        <p:grpSpPr>
          <a:xfrm>
            <a:off x="0" y="-13187"/>
            <a:ext cx="1475656" cy="1475656"/>
            <a:chOff x="0" y="-13187"/>
            <a:chExt cx="1475656" cy="1475656"/>
          </a:xfrm>
        </p:grpSpPr>
        <p:sp>
          <p:nvSpPr>
            <p:cNvPr id="7" name="Right Triangle 6"/>
            <p:cNvSpPr/>
            <p:nvPr/>
          </p:nvSpPr>
          <p:spPr>
            <a:xfrm rot="5400000">
              <a:off x="0" y="-13187"/>
              <a:ext cx="1475656" cy="1475656"/>
            </a:xfrm>
            <a:prstGeom prst="rtTriangle">
              <a:avLst/>
            </a:prstGeom>
            <a:solidFill>
              <a:schemeClr val="bg1"/>
            </a:solidFill>
            <a:ln>
              <a:no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sv-SE" dirty="0" smtClean="0"/>
                <a:t>DEMO</a:t>
              </a:r>
              <a:endParaRPr lang="en-US" dirty="0"/>
            </a:p>
          </p:txBody>
        </p:sp>
        <p:sp>
          <p:nvSpPr>
            <p:cNvPr id="8" name="TextBox 7"/>
            <p:cNvSpPr txBox="1"/>
            <p:nvPr/>
          </p:nvSpPr>
          <p:spPr>
            <a:xfrm rot="18900000">
              <a:off x="77270" y="297113"/>
              <a:ext cx="883575" cy="400110"/>
            </a:xfrm>
            <a:prstGeom prst="rect">
              <a:avLst/>
            </a:prstGeom>
            <a:noFill/>
          </p:spPr>
          <p:txBody>
            <a:bodyPr wrap="none" rtlCol="0">
              <a:spAutoFit/>
            </a:bodyPr>
            <a:lstStyle/>
            <a:p>
              <a:r>
                <a:rPr lang="sv-SE" sz="2000" dirty="0" smtClean="0"/>
                <a:t>DEMO</a:t>
              </a:r>
              <a:endParaRPr lang="en-US" sz="2800" dirty="0"/>
            </a:p>
          </p:txBody>
        </p:sp>
      </p:grpSp>
    </p:spTree>
    <p:extLst>
      <p:ext uri="{BB962C8B-B14F-4D97-AF65-F5344CB8AC3E}">
        <p14:creationId xmlns:p14="http://schemas.microsoft.com/office/powerpoint/2010/main" val="37225332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Special effects</a:t>
            </a:r>
            <a:endParaRPr lang="en-US" dirty="0"/>
          </a:p>
        </p:txBody>
      </p:sp>
      <p:sp>
        <p:nvSpPr>
          <p:cNvPr id="3" name="Content Placeholder 2"/>
          <p:cNvSpPr>
            <a:spLocks noGrp="1"/>
          </p:cNvSpPr>
          <p:nvPr>
            <p:ph idx="1"/>
          </p:nvPr>
        </p:nvSpPr>
        <p:spPr>
          <a:xfrm>
            <a:off x="457200" y="1600201"/>
            <a:ext cx="8229600" cy="1972816"/>
          </a:xfrm>
        </p:spPr>
        <p:txBody>
          <a:bodyPr>
            <a:normAutofit fontScale="92500" lnSpcReduction="20000"/>
          </a:bodyPr>
          <a:lstStyle/>
          <a:p>
            <a:r>
              <a:rPr lang="sv-SE" dirty="0" smtClean="0"/>
              <a:t>Effects</a:t>
            </a:r>
          </a:p>
          <a:p>
            <a:r>
              <a:rPr lang="sv-SE" dirty="0" smtClean="0"/>
              <a:t>Color </a:t>
            </a:r>
            <a:r>
              <a:rPr lang="sv-SE" dirty="0" smtClean="0"/>
              <a:t>correction</a:t>
            </a:r>
          </a:p>
          <a:p>
            <a:r>
              <a:rPr lang="sv-SE" dirty="0" smtClean="0"/>
              <a:t>Postprocessing stage / </a:t>
            </a:r>
            <a:r>
              <a:rPr lang="sv-SE" dirty="0"/>
              <a:t>GPU</a:t>
            </a:r>
            <a:endParaRPr lang="sv-SE" dirty="0" smtClean="0"/>
          </a:p>
          <a:p>
            <a:r>
              <a:rPr lang="sv-SE" dirty="0" smtClean="0"/>
              <a:t>LDR/HDR, Tone mapping</a:t>
            </a:r>
          </a:p>
          <a:p>
            <a:endParaRPr lang="en-US" dirty="0"/>
          </a:p>
        </p:txBody>
      </p:sp>
    </p:spTree>
    <p:extLst>
      <p:ext uri="{BB962C8B-B14F-4D97-AF65-F5344CB8AC3E}">
        <p14:creationId xmlns:p14="http://schemas.microsoft.com/office/powerpoint/2010/main" val="184562877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83751899"/>
              </p:ext>
            </p:extLst>
          </p:nvPr>
        </p:nvGraphicFramePr>
        <p:xfrm>
          <a:off x="233684" y="637704"/>
          <a:ext cx="8697144" cy="5760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16416" y="6059028"/>
            <a:ext cx="648072" cy="648072"/>
          </a:xfrm>
          <a:prstGeom prst="rect">
            <a:avLst/>
          </a:prstGeom>
        </p:spPr>
      </p:pic>
    </p:spTree>
    <p:extLst>
      <p:ext uri="{BB962C8B-B14F-4D97-AF65-F5344CB8AC3E}">
        <p14:creationId xmlns:p14="http://schemas.microsoft.com/office/powerpoint/2010/main" val="27302232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Physics</a:t>
            </a:r>
            <a:endParaRPr lang="en-US" dirty="0"/>
          </a:p>
        </p:txBody>
      </p:sp>
      <p:grpSp>
        <p:nvGrpSpPr>
          <p:cNvPr id="11" name="Group 10"/>
          <p:cNvGrpSpPr/>
          <p:nvPr/>
        </p:nvGrpSpPr>
        <p:grpSpPr>
          <a:xfrm>
            <a:off x="2051720" y="2103580"/>
            <a:ext cx="5728966" cy="1066667"/>
            <a:chOff x="2051720" y="2103578"/>
            <a:chExt cx="5728966" cy="1066667"/>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20" y="2188507"/>
              <a:ext cx="896808" cy="8968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47461"/>
            <a:stretch/>
          </p:blipFill>
          <p:spPr>
            <a:xfrm>
              <a:off x="3837805" y="2103578"/>
              <a:ext cx="3942881" cy="10666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Cross 7"/>
            <p:cNvSpPr/>
            <p:nvPr/>
          </p:nvSpPr>
          <p:spPr>
            <a:xfrm>
              <a:off x="3189733" y="2459515"/>
              <a:ext cx="360040" cy="360040"/>
            </a:xfrm>
            <a:prstGeom prst="plus">
              <a:avLst>
                <a:gd name="adj" fmla="val 376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2902705" y="3629704"/>
            <a:ext cx="3108450" cy="1254779"/>
            <a:chOff x="2051720" y="3613337"/>
            <a:chExt cx="3108450" cy="1254778"/>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1720" y="3789040"/>
              <a:ext cx="936104" cy="93610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37805" y="3613337"/>
              <a:ext cx="1322365" cy="12547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Cross 8"/>
            <p:cNvSpPr/>
            <p:nvPr/>
          </p:nvSpPr>
          <p:spPr>
            <a:xfrm>
              <a:off x="3203848" y="4077072"/>
              <a:ext cx="360040" cy="327309"/>
            </a:xfrm>
            <a:prstGeom prst="plus">
              <a:avLst>
                <a:gd name="adj" fmla="val 376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6714450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674"/>
            <a:ext cx="8229600" cy="858753"/>
          </a:xfrm>
        </p:spPr>
        <p:txBody>
          <a:bodyPr/>
          <a:lstStyle/>
          <a:p>
            <a:r>
              <a:rPr lang="sv-SE" dirty="0" smtClean="0"/>
              <a:t>Very simple physics demo</a:t>
            </a:r>
            <a:endParaRPr lang="en-US" dirty="0"/>
          </a:p>
        </p:txBody>
      </p:sp>
      <p:grpSp>
        <p:nvGrpSpPr>
          <p:cNvPr id="4" name="Group 3"/>
          <p:cNvGrpSpPr/>
          <p:nvPr/>
        </p:nvGrpSpPr>
        <p:grpSpPr>
          <a:xfrm>
            <a:off x="0" y="-13187"/>
            <a:ext cx="1475656" cy="1475656"/>
            <a:chOff x="0" y="-13187"/>
            <a:chExt cx="1475656" cy="1475656"/>
          </a:xfrm>
        </p:grpSpPr>
        <p:sp>
          <p:nvSpPr>
            <p:cNvPr id="5" name="Right Triangle 4"/>
            <p:cNvSpPr/>
            <p:nvPr/>
          </p:nvSpPr>
          <p:spPr>
            <a:xfrm rot="5400000">
              <a:off x="0" y="-13187"/>
              <a:ext cx="1475656" cy="1475656"/>
            </a:xfrm>
            <a:prstGeom prst="rtTriangle">
              <a:avLst/>
            </a:prstGeom>
            <a:solidFill>
              <a:schemeClr val="bg1"/>
            </a:solidFill>
            <a:ln>
              <a:no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sv-SE" dirty="0" smtClean="0"/>
                <a:t>DEMO</a:t>
              </a:r>
              <a:endParaRPr lang="en-US" dirty="0"/>
            </a:p>
          </p:txBody>
        </p:sp>
        <p:sp>
          <p:nvSpPr>
            <p:cNvPr id="6" name="TextBox 5"/>
            <p:cNvSpPr txBox="1"/>
            <p:nvPr/>
          </p:nvSpPr>
          <p:spPr>
            <a:xfrm rot="18900000">
              <a:off x="77270" y="297113"/>
              <a:ext cx="883575" cy="400110"/>
            </a:xfrm>
            <a:prstGeom prst="rect">
              <a:avLst/>
            </a:prstGeom>
            <a:noFill/>
          </p:spPr>
          <p:txBody>
            <a:bodyPr wrap="none" rtlCol="0">
              <a:spAutoFit/>
            </a:bodyPr>
            <a:lstStyle/>
            <a:p>
              <a:r>
                <a:rPr lang="sv-SE" sz="2000" dirty="0" smtClean="0"/>
                <a:t>DEMO</a:t>
              </a:r>
              <a:endParaRPr lang="en-US" sz="2800" dirty="0"/>
            </a:p>
          </p:txBody>
        </p:sp>
      </p:grpSp>
      <p:pic>
        <p:nvPicPr>
          <p:cNvPr id="7" name="Picture 6">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100" y="2015084"/>
            <a:ext cx="5257800" cy="32861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0392" y="5877272"/>
            <a:ext cx="792088" cy="792088"/>
          </a:xfrm>
          <a:prstGeom prst="rect">
            <a:avLst/>
          </a:prstGeom>
        </p:spPr>
      </p:pic>
    </p:spTree>
    <p:extLst>
      <p:ext uri="{BB962C8B-B14F-4D97-AF65-F5344CB8AC3E}">
        <p14:creationId xmlns:p14="http://schemas.microsoft.com/office/powerpoint/2010/main" val="23832134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Frameworks</a:t>
            </a:r>
            <a:endParaRPr lang="en-US" dirty="0"/>
          </a:p>
        </p:txBody>
      </p:sp>
      <p:sp>
        <p:nvSpPr>
          <p:cNvPr id="3" name="Content Placeholder 2"/>
          <p:cNvSpPr>
            <a:spLocks noGrp="1"/>
          </p:cNvSpPr>
          <p:nvPr>
            <p:ph idx="1"/>
          </p:nvPr>
        </p:nvSpPr>
        <p:spPr>
          <a:xfrm>
            <a:off x="457200" y="3212977"/>
            <a:ext cx="8435280" cy="2913187"/>
          </a:xfrm>
        </p:spPr>
        <p:txBody>
          <a:bodyPr/>
          <a:lstStyle/>
          <a:p>
            <a:r>
              <a:rPr lang="sv-SE" sz="2800" dirty="0" smtClean="0"/>
              <a:t>Goal: Games, experimental, Vizualisation?</a:t>
            </a:r>
          </a:p>
          <a:p>
            <a:r>
              <a:rPr lang="sv-SE" sz="2800" dirty="0" smtClean="0"/>
              <a:t>Reach: Plugin? Multiple platforms/screens?</a:t>
            </a:r>
          </a:p>
          <a:p>
            <a:r>
              <a:rPr lang="sv-SE" sz="2800" dirty="0" smtClean="0"/>
              <a:t>Cost: Open source? Licenced?</a:t>
            </a:r>
          </a:p>
          <a:p>
            <a:r>
              <a:rPr lang="sv-SE" sz="2800" dirty="0" smtClean="0"/>
              <a:t>Support: Large community? </a:t>
            </a:r>
          </a:p>
          <a:p>
            <a:endParaRPr lang="sv-SE" dirty="0"/>
          </a:p>
        </p:txBody>
      </p:sp>
      <p:grpSp>
        <p:nvGrpSpPr>
          <p:cNvPr id="11" name="Group 10"/>
          <p:cNvGrpSpPr/>
          <p:nvPr/>
        </p:nvGrpSpPr>
        <p:grpSpPr>
          <a:xfrm>
            <a:off x="1305992" y="1412776"/>
            <a:ext cx="6552728" cy="1440160"/>
            <a:chOff x="395536" y="1332763"/>
            <a:chExt cx="6552728" cy="1440160"/>
          </a:xfrm>
        </p:grpSpPr>
        <p:sp>
          <p:nvSpPr>
            <p:cNvPr id="10" name="Rectangle 9"/>
            <p:cNvSpPr/>
            <p:nvPr/>
          </p:nvSpPr>
          <p:spPr>
            <a:xfrm>
              <a:off x="3707904" y="1444880"/>
              <a:ext cx="3240360" cy="1187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332763"/>
              <a:ext cx="1440160" cy="144016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6397" y="1444880"/>
              <a:ext cx="1251467" cy="122112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5419" y="1517959"/>
              <a:ext cx="658709" cy="679456"/>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l="23278" r="24867"/>
            <a:stretch/>
          </p:blipFill>
          <p:spPr>
            <a:xfrm>
              <a:off x="5848532" y="1571104"/>
              <a:ext cx="1027724" cy="619361"/>
            </a:xfrm>
            <a:prstGeom prst="rect">
              <a:avLst/>
            </a:prstGeom>
          </p:spPr>
        </p:pic>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r="59668"/>
            <a:stretch/>
          </p:blipFill>
          <p:spPr>
            <a:xfrm>
              <a:off x="3770178" y="1517959"/>
              <a:ext cx="1152128" cy="672506"/>
            </a:xfrm>
            <a:prstGeom prst="rect">
              <a:avLst/>
            </a:prstGeom>
            <a:noFill/>
            <a:ln>
              <a:noFill/>
            </a:ln>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95578" y="2204864"/>
              <a:ext cx="1269841" cy="368254"/>
            </a:xfrm>
            <a:prstGeom prst="rect">
              <a:avLst/>
            </a:prstGeom>
          </p:spPr>
        </p:pic>
      </p:grpSp>
    </p:spTree>
    <p:extLst>
      <p:ext uri="{BB962C8B-B14F-4D97-AF65-F5344CB8AC3E}">
        <p14:creationId xmlns:p14="http://schemas.microsoft.com/office/powerpoint/2010/main" val="343594413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75000"/>
                  </a:schemeClr>
                </a:solidFill>
              </a:rPr>
              <a:t>Subtraction</a:t>
            </a:r>
            <a:endParaRPr lang="en-US" dirty="0">
              <a:solidFill>
                <a:schemeClr val="accent6">
                  <a:lumMod val="75000"/>
                </a:schemeClr>
              </a:solidFill>
            </a:endParaRPr>
          </a:p>
        </p:txBody>
      </p:sp>
      <p:sp>
        <p:nvSpPr>
          <p:cNvPr id="3" name="Content Placeholder 2"/>
          <p:cNvSpPr>
            <a:spLocks noGrp="1"/>
          </p:cNvSpPr>
          <p:nvPr>
            <p:ph idx="1"/>
          </p:nvPr>
        </p:nvSpPr>
        <p:spPr>
          <a:xfrm>
            <a:off x="500034" y="4143380"/>
            <a:ext cx="8229600" cy="2000264"/>
          </a:xfrm>
        </p:spPr>
        <p:txBody>
          <a:bodyPr>
            <a:normAutofit fontScale="92500" lnSpcReduction="20000"/>
          </a:bodyPr>
          <a:lstStyle/>
          <a:p>
            <a:pPr>
              <a:buNone/>
            </a:pPr>
            <a:r>
              <a:rPr lang="pt-BR" dirty="0"/>
              <a:t>A = (1, </a:t>
            </a:r>
            <a:r>
              <a:rPr lang="pt-BR" dirty="0" smtClean="0"/>
              <a:t>2)</a:t>
            </a:r>
          </a:p>
          <a:p>
            <a:pPr>
              <a:buNone/>
            </a:pPr>
            <a:r>
              <a:rPr lang="pt-BR" dirty="0" smtClean="0"/>
              <a:t>B </a:t>
            </a:r>
            <a:r>
              <a:rPr lang="pt-BR" dirty="0"/>
              <a:t>= (4, </a:t>
            </a:r>
            <a:r>
              <a:rPr lang="pt-BR" dirty="0" smtClean="0"/>
              <a:t>0)</a:t>
            </a:r>
          </a:p>
          <a:p>
            <a:pPr>
              <a:buNone/>
            </a:pPr>
            <a:r>
              <a:rPr lang="en-US" dirty="0"/>
              <a:t>A - B = A + (-B</a:t>
            </a:r>
            <a:r>
              <a:rPr lang="en-US" dirty="0" smtClean="0"/>
              <a:t>)</a:t>
            </a:r>
            <a:endParaRPr lang="pt-BR" dirty="0" smtClean="0"/>
          </a:p>
          <a:p>
            <a:pPr>
              <a:buNone/>
            </a:pPr>
            <a:r>
              <a:rPr lang="pt-BR" dirty="0"/>
              <a:t>A </a:t>
            </a:r>
            <a:r>
              <a:rPr lang="pt-BR" dirty="0" smtClean="0"/>
              <a:t>- B = </a:t>
            </a:r>
            <a:r>
              <a:rPr lang="pt-BR" dirty="0"/>
              <a:t>(</a:t>
            </a:r>
            <a:r>
              <a:rPr lang="pt-BR" dirty="0" smtClean="0"/>
              <a:t>1-4</a:t>
            </a:r>
            <a:r>
              <a:rPr lang="pt-BR" dirty="0"/>
              <a:t>, </a:t>
            </a:r>
            <a:r>
              <a:rPr lang="pt-BR" dirty="0" smtClean="0"/>
              <a:t>2-0) </a:t>
            </a:r>
            <a:r>
              <a:rPr lang="pt-BR" dirty="0"/>
              <a:t>= </a:t>
            </a:r>
            <a:r>
              <a:rPr lang="pt-BR" dirty="0" smtClean="0"/>
              <a:t>(-3, 2)</a:t>
            </a:r>
            <a:endParaRPr lang="pt-BR" dirty="0"/>
          </a:p>
          <a:p>
            <a:pPr>
              <a:buNone/>
            </a:pPr>
            <a:endParaRPr lang="pt-BR" dirty="0"/>
          </a:p>
        </p:txBody>
      </p:sp>
      <p:pic>
        <p:nvPicPr>
          <p:cNvPr id="5" name="Picture 4" descr="500px-Vector_subtraction.svg.png"/>
          <p:cNvPicPr>
            <a:picLocks noChangeAspect="1"/>
          </p:cNvPicPr>
          <p:nvPr/>
        </p:nvPicPr>
        <p:blipFill>
          <a:blip r:embed="rId3"/>
          <a:stretch>
            <a:fillRect/>
          </a:stretch>
        </p:blipFill>
        <p:spPr>
          <a:xfrm>
            <a:off x="2500298" y="1449456"/>
            <a:ext cx="4214842" cy="290824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792" y="1772816"/>
            <a:ext cx="3024336" cy="3024336"/>
          </a:xfrm>
          <a:prstGeom prst="rect">
            <a:avLst/>
          </a:prstGeom>
        </p:spPr>
      </p:pic>
    </p:spTree>
    <p:extLst>
      <p:ext uri="{BB962C8B-B14F-4D97-AF65-F5344CB8AC3E}">
        <p14:creationId xmlns:p14="http://schemas.microsoft.com/office/powerpoint/2010/main" val="81213515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Unity3D</a:t>
            </a:r>
            <a:endParaRPr lang="en-US" dirty="0"/>
          </a:p>
        </p:txBody>
      </p:sp>
      <p:sp>
        <p:nvSpPr>
          <p:cNvPr id="3" name="Content Placeholder 2"/>
          <p:cNvSpPr>
            <a:spLocks noGrp="1"/>
          </p:cNvSpPr>
          <p:nvPr>
            <p:ph idx="1"/>
          </p:nvPr>
        </p:nvSpPr>
        <p:spPr/>
        <p:txBody>
          <a:bodyPr/>
          <a:lstStyle/>
          <a:p>
            <a:r>
              <a:rPr lang="en-US" dirty="0"/>
              <a:t>Boo, C# and JavaScript</a:t>
            </a:r>
          </a:p>
          <a:p>
            <a:r>
              <a:rPr lang="sv-SE" dirty="0" smtClean="0"/>
              <a:t>Plugin</a:t>
            </a:r>
          </a:p>
          <a:p>
            <a:r>
              <a:rPr lang="sv-SE" dirty="0" smtClean="0"/>
              <a:t>Great and simple IDE</a:t>
            </a:r>
          </a:p>
          <a:p>
            <a:r>
              <a:rPr lang="sv-SE" dirty="0" smtClean="0"/>
              <a:t>Competent and mature framework</a:t>
            </a:r>
          </a:p>
          <a:p>
            <a:r>
              <a:rPr lang="sv-SE" dirty="0" smtClean="0"/>
              <a:t>Pro version to get all goodies</a:t>
            </a:r>
          </a:p>
          <a:p>
            <a:r>
              <a:rPr lang="sv-SE" dirty="0" smtClean="0"/>
              <a:t>Multiple screens/targets</a:t>
            </a:r>
          </a:p>
          <a:p>
            <a:r>
              <a:rPr lang="sv-SE" dirty="0" smtClean="0"/>
              <a:t>Future: Export to flash/molehill</a:t>
            </a:r>
          </a:p>
          <a:p>
            <a:endParaRPr lang="en-US" dirty="0" smtClean="0"/>
          </a:p>
          <a:p>
            <a:endParaRPr lang="en-US" dirty="0" smtClean="0"/>
          </a:p>
          <a:p>
            <a:endParaRPr lang="en-US" dirty="0"/>
          </a:p>
        </p:txBody>
      </p:sp>
    </p:spTree>
    <p:extLst>
      <p:ext uri="{BB962C8B-B14F-4D97-AF65-F5344CB8AC3E}">
        <p14:creationId xmlns:p14="http://schemas.microsoft.com/office/powerpoint/2010/main" val="9748538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1293" y="1772819"/>
            <a:ext cx="3000868" cy="292811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9269732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Flash/Molehill </a:t>
            </a:r>
            <a:endParaRPr lang="en-US" dirty="0"/>
          </a:p>
        </p:txBody>
      </p:sp>
      <p:sp>
        <p:nvSpPr>
          <p:cNvPr id="5" name="Content Placeholder 4"/>
          <p:cNvSpPr>
            <a:spLocks noGrp="1"/>
          </p:cNvSpPr>
          <p:nvPr>
            <p:ph idx="1"/>
          </p:nvPr>
        </p:nvSpPr>
        <p:spPr/>
        <p:txBody>
          <a:bodyPr/>
          <a:lstStyle/>
          <a:p>
            <a:r>
              <a:rPr lang="sv-SE" dirty="0" smtClean="0"/>
              <a:t>Actionscript</a:t>
            </a:r>
          </a:p>
          <a:p>
            <a:r>
              <a:rPr lang="sv-SE" dirty="0" smtClean="0"/>
              <a:t>Plugin</a:t>
            </a:r>
          </a:p>
          <a:p>
            <a:r>
              <a:rPr lang="sv-SE" dirty="0" smtClean="0"/>
              <a:t>3D content always under the DisplayList</a:t>
            </a:r>
          </a:p>
          <a:p>
            <a:r>
              <a:rPr lang="sv-SE" dirty="0" smtClean="0"/>
              <a:t>All the other stuff in the flash player.</a:t>
            </a:r>
          </a:p>
          <a:p>
            <a:r>
              <a:rPr lang="sv-SE" dirty="0" smtClean="0"/>
              <a:t>Molehill currently in alpha</a:t>
            </a:r>
          </a:p>
          <a:p>
            <a:endParaRPr lang="sv-SE" dirty="0" smtClean="0"/>
          </a:p>
          <a:p>
            <a:endParaRPr lang="sv-SE" dirty="0" smtClean="0"/>
          </a:p>
          <a:p>
            <a:endParaRPr lang="en-US" dirty="0"/>
          </a:p>
        </p:txBody>
      </p:sp>
    </p:spTree>
    <p:extLst>
      <p:ext uri="{BB962C8B-B14F-4D97-AF65-F5344CB8AC3E}">
        <p14:creationId xmlns:p14="http://schemas.microsoft.com/office/powerpoint/2010/main" val="12833615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Flash 3D Engines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76758043"/>
              </p:ext>
            </p:extLst>
          </p:nvPr>
        </p:nvGraphicFramePr>
        <p:xfrm>
          <a:off x="457200" y="1600200"/>
          <a:ext cx="8229600" cy="3810000"/>
        </p:xfrm>
        <a:graphic>
          <a:graphicData uri="http://schemas.openxmlformats.org/drawingml/2006/table">
            <a:tbl>
              <a:tblPr firstRow="1" bandRow="1">
                <a:tableStyleId>{3C2FFA5D-87B4-456A-9821-1D502468CF0F}</a:tableStyleId>
              </a:tblPr>
              <a:tblGrid>
                <a:gridCol w="3322712"/>
                <a:gridCol w="4032448"/>
                <a:gridCol w="874440"/>
              </a:tblGrid>
              <a:tr h="381000">
                <a:tc>
                  <a:txBody>
                    <a:bodyPr/>
                    <a:lstStyle/>
                    <a:p>
                      <a:r>
                        <a:rPr lang="sv-SE" sz="1900" dirty="0" smtClean="0"/>
                        <a:t>Engine</a:t>
                      </a:r>
                      <a:endParaRPr lang="en-US" sz="1900" dirty="0"/>
                    </a:p>
                  </a:txBody>
                  <a:tcPr/>
                </a:tc>
                <a:tc>
                  <a:txBody>
                    <a:bodyPr/>
                    <a:lstStyle/>
                    <a:p>
                      <a:r>
                        <a:rPr lang="sv-SE" sz="1900" dirty="0" smtClean="0"/>
                        <a:t>Licence/Price</a:t>
                      </a:r>
                      <a:endParaRPr lang="en-US" sz="1900" dirty="0"/>
                    </a:p>
                  </a:txBody>
                  <a:tcPr/>
                </a:tc>
                <a:tc>
                  <a:txBody>
                    <a:bodyPr/>
                    <a:lstStyle/>
                    <a:p>
                      <a:r>
                        <a:rPr lang="sv-SE" sz="1900" dirty="0" smtClean="0">
                          <a:sym typeface="Wingdings" pitchFamily="2" charset="2"/>
                        </a:rPr>
                        <a:t>link</a:t>
                      </a:r>
                      <a:endParaRPr lang="en-US" sz="1900" dirty="0"/>
                    </a:p>
                  </a:txBody>
                  <a:tcPr/>
                </a:tc>
              </a:tr>
              <a:tr h="381000">
                <a:tc>
                  <a:txBody>
                    <a:bodyPr/>
                    <a:lstStyle/>
                    <a:p>
                      <a:r>
                        <a:rPr lang="en-US" sz="1900" dirty="0" smtClean="0"/>
                        <a:t>Away3D 4.0</a:t>
                      </a:r>
                      <a:endParaRPr lang="en-US" sz="1900" dirty="0"/>
                    </a:p>
                  </a:txBody>
                  <a:tcPr/>
                </a:tc>
                <a:tc>
                  <a:txBody>
                    <a:bodyPr/>
                    <a:lstStyle/>
                    <a:p>
                      <a:r>
                        <a:rPr lang="en-US" sz="1900" dirty="0" smtClean="0"/>
                        <a:t>Open source, free</a:t>
                      </a:r>
                      <a:endParaRPr lang="en-US" sz="1900" dirty="0"/>
                    </a:p>
                  </a:txBody>
                  <a:tcPr/>
                </a:tc>
                <a:tc>
                  <a:txBody>
                    <a:bodyPr/>
                    <a:lstStyle/>
                    <a:p>
                      <a:pPr algn="l"/>
                      <a:r>
                        <a:rPr lang="sv-SE" sz="1900" kern="1200" dirty="0" smtClean="0">
                          <a:hlinkClick r:id="rId3"/>
                        </a:rPr>
                        <a:t>»</a:t>
                      </a:r>
                      <a:endParaRPr lang="en-US" sz="1900" dirty="0"/>
                    </a:p>
                  </a:txBody>
                  <a:tcPr/>
                </a:tc>
              </a:tr>
              <a:tr h="381000">
                <a:tc>
                  <a:txBody>
                    <a:bodyPr/>
                    <a:lstStyle/>
                    <a:p>
                      <a:r>
                        <a:rPr lang="en-US" sz="1900" dirty="0" smtClean="0"/>
                        <a:t>Flare3D 2.0</a:t>
                      </a:r>
                      <a:endParaRPr lang="en-US" sz="1900" dirty="0"/>
                    </a:p>
                  </a:txBody>
                  <a:tcPr/>
                </a:tc>
                <a:tc>
                  <a:txBody>
                    <a:bodyPr/>
                    <a:lstStyle/>
                    <a:p>
                      <a:r>
                        <a:rPr lang="en-US" sz="1900" dirty="0" err="1" smtClean="0"/>
                        <a:t>Licence</a:t>
                      </a:r>
                      <a:r>
                        <a:rPr lang="en-US" sz="1900" dirty="0" smtClean="0"/>
                        <a:t>, price unknown </a:t>
                      </a:r>
                      <a:endParaRPr lang="en-US" sz="1900" dirty="0"/>
                    </a:p>
                  </a:txBody>
                  <a:tcPr/>
                </a:tc>
                <a:tc>
                  <a:txBody>
                    <a:bodyPr/>
                    <a:lstStyle/>
                    <a:p>
                      <a:r>
                        <a:rPr lang="sv-SE" sz="1900" kern="1200" dirty="0" smtClean="0">
                          <a:hlinkClick r:id="rId4"/>
                        </a:rPr>
                        <a:t>»</a:t>
                      </a:r>
                      <a:endParaRPr lang="en-US" sz="1900" dirty="0"/>
                    </a:p>
                  </a:txBody>
                  <a:tcPr/>
                </a:tc>
              </a:tr>
              <a:tr h="381000">
                <a:tc>
                  <a:txBody>
                    <a:bodyPr/>
                    <a:lstStyle/>
                    <a:p>
                      <a:r>
                        <a:rPr lang="en-US" sz="1900" dirty="0" err="1" smtClean="0"/>
                        <a:t>Aerys</a:t>
                      </a:r>
                      <a:r>
                        <a:rPr lang="en-US" sz="1900" dirty="0" smtClean="0"/>
                        <a:t> </a:t>
                      </a:r>
                      <a:r>
                        <a:rPr lang="en-US" sz="1900" dirty="0" err="1" smtClean="0"/>
                        <a:t>Minko</a:t>
                      </a:r>
                      <a:endParaRPr lang="en-US" sz="1900" dirty="0"/>
                    </a:p>
                  </a:txBody>
                  <a:tcPr/>
                </a:tc>
                <a:tc>
                  <a:txBody>
                    <a:bodyPr/>
                    <a:lstStyle/>
                    <a:p>
                      <a:r>
                        <a:rPr lang="en-US" sz="1900" dirty="0" smtClean="0"/>
                        <a:t>No </a:t>
                      </a:r>
                      <a:r>
                        <a:rPr lang="en-US" sz="1900" dirty="0" err="1" smtClean="0"/>
                        <a:t>licence</a:t>
                      </a:r>
                      <a:r>
                        <a:rPr lang="en-US" sz="1900" dirty="0" smtClean="0"/>
                        <a:t>, just consulting</a:t>
                      </a:r>
                      <a:endParaRPr lang="en-US" sz="1900" dirty="0"/>
                    </a:p>
                  </a:txBody>
                  <a:tcPr/>
                </a:tc>
                <a:tc>
                  <a:txBody>
                    <a:bodyPr/>
                    <a:lstStyle/>
                    <a:p>
                      <a:r>
                        <a:rPr lang="sv-SE" sz="1900" kern="1200" dirty="0" smtClean="0">
                          <a:hlinkClick r:id="rId5"/>
                        </a:rPr>
                        <a:t>»</a:t>
                      </a:r>
                      <a:endParaRPr lang="en-US" sz="1900" dirty="0"/>
                    </a:p>
                  </a:txBody>
                  <a:tcPr/>
                </a:tc>
              </a:tr>
              <a:tr h="381000">
                <a:tc>
                  <a:txBody>
                    <a:bodyPr/>
                    <a:lstStyle/>
                    <a:p>
                      <a:r>
                        <a:rPr lang="en-US" sz="1900" dirty="0" smtClean="0"/>
                        <a:t>Sophie 3D</a:t>
                      </a:r>
                      <a:endParaRPr lang="en-US" sz="1900" dirty="0"/>
                    </a:p>
                  </a:txBody>
                  <a:tcPr/>
                </a:tc>
                <a:tc>
                  <a:txBody>
                    <a:bodyPr/>
                    <a:lstStyle/>
                    <a:p>
                      <a:r>
                        <a:rPr lang="en-US" sz="1900" dirty="0" err="1" smtClean="0"/>
                        <a:t>Licence</a:t>
                      </a:r>
                      <a:r>
                        <a:rPr lang="en-US" sz="1900" dirty="0" smtClean="0"/>
                        <a:t>, 329£ (3000 </a:t>
                      </a:r>
                      <a:r>
                        <a:rPr lang="en-US" sz="1900" dirty="0" err="1" smtClean="0"/>
                        <a:t>kr</a:t>
                      </a:r>
                      <a:r>
                        <a:rPr lang="en-US" sz="1900" dirty="0" smtClean="0"/>
                        <a:t>)</a:t>
                      </a:r>
                      <a:endParaRPr lang="en-US" sz="1900" dirty="0"/>
                    </a:p>
                  </a:txBody>
                  <a:tcPr/>
                </a:tc>
                <a:tc>
                  <a:txBody>
                    <a:bodyPr/>
                    <a:lstStyle/>
                    <a:p>
                      <a:r>
                        <a:rPr lang="sv-SE" sz="1900" kern="1200" dirty="0" smtClean="0">
                          <a:hlinkClick r:id="rId6"/>
                        </a:rPr>
                        <a:t>»</a:t>
                      </a:r>
                      <a:endParaRPr lang="en-US" sz="1900" dirty="0"/>
                    </a:p>
                  </a:txBody>
                  <a:tcPr/>
                </a:tc>
              </a:tr>
              <a:tr h="381000">
                <a:tc>
                  <a:txBody>
                    <a:bodyPr/>
                    <a:lstStyle/>
                    <a:p>
                      <a:r>
                        <a:rPr lang="en-US" sz="1900" dirty="0" err="1" smtClean="0"/>
                        <a:t>CopperCube</a:t>
                      </a:r>
                      <a:r>
                        <a:rPr lang="en-US" sz="1900" dirty="0" smtClean="0"/>
                        <a:t> 2.5</a:t>
                      </a:r>
                      <a:endParaRPr lang="en-US" sz="1900" dirty="0"/>
                    </a:p>
                  </a:txBody>
                  <a:tcPr/>
                </a:tc>
                <a:tc>
                  <a:txBody>
                    <a:bodyPr/>
                    <a:lstStyle/>
                    <a:p>
                      <a:r>
                        <a:rPr lang="en-US" sz="1900" dirty="0" err="1" smtClean="0"/>
                        <a:t>Licence</a:t>
                      </a:r>
                      <a:r>
                        <a:rPr lang="en-US" sz="1900" dirty="0" smtClean="0"/>
                        <a:t>, 99£, professional 300£</a:t>
                      </a:r>
                      <a:endParaRPr lang="en-US" sz="1900" dirty="0"/>
                    </a:p>
                  </a:txBody>
                  <a:tcPr/>
                </a:tc>
                <a:tc>
                  <a:txBody>
                    <a:bodyPr/>
                    <a:lstStyle/>
                    <a:p>
                      <a:r>
                        <a:rPr lang="sv-SE" sz="1900" kern="1200" dirty="0" smtClean="0">
                          <a:hlinkClick r:id="rId7"/>
                        </a:rPr>
                        <a:t>»</a:t>
                      </a:r>
                      <a:endParaRPr lang="en-US" sz="1900" dirty="0"/>
                    </a:p>
                  </a:txBody>
                  <a:tcPr/>
                </a:tc>
              </a:tr>
              <a:tr h="381000">
                <a:tc>
                  <a:txBody>
                    <a:bodyPr/>
                    <a:lstStyle/>
                    <a:p>
                      <a:r>
                        <a:rPr lang="en-US" sz="1900" dirty="0" smtClean="0"/>
                        <a:t>Zest3D</a:t>
                      </a:r>
                      <a:endParaRPr lang="en-US" sz="1900" dirty="0"/>
                    </a:p>
                  </a:txBody>
                  <a:tcPr/>
                </a:tc>
                <a:tc>
                  <a:txBody>
                    <a:bodyPr/>
                    <a:lstStyle/>
                    <a:p>
                      <a:r>
                        <a:rPr lang="en-US" sz="1900" dirty="0" smtClean="0"/>
                        <a:t>Open source, free</a:t>
                      </a:r>
                      <a:endParaRPr lang="en-US" sz="1900" dirty="0"/>
                    </a:p>
                  </a:txBody>
                  <a:tcPr/>
                </a:tc>
                <a:tc>
                  <a:txBody>
                    <a:bodyPr/>
                    <a:lstStyle/>
                    <a:p>
                      <a:r>
                        <a:rPr lang="sv-SE" sz="1900" kern="1200" dirty="0" smtClean="0">
                          <a:hlinkClick r:id="rId8"/>
                        </a:rPr>
                        <a:t>»</a:t>
                      </a:r>
                      <a:endParaRPr lang="en-US" sz="1900" dirty="0"/>
                    </a:p>
                  </a:txBody>
                  <a:tcPr/>
                </a:tc>
              </a:tr>
              <a:tr h="381000">
                <a:tc>
                  <a:txBody>
                    <a:bodyPr/>
                    <a:lstStyle/>
                    <a:p>
                      <a:r>
                        <a:rPr lang="en-US" sz="1900" dirty="0" err="1" smtClean="0"/>
                        <a:t>Alternativa</a:t>
                      </a:r>
                      <a:r>
                        <a:rPr lang="en-US" sz="1900" dirty="0" smtClean="0"/>
                        <a:t> 8</a:t>
                      </a:r>
                      <a:endParaRPr lang="en-US" sz="1900" dirty="0"/>
                    </a:p>
                  </a:txBody>
                  <a:tcPr/>
                </a:tc>
                <a:tc>
                  <a:txBody>
                    <a:bodyPr/>
                    <a:lstStyle/>
                    <a:p>
                      <a:r>
                        <a:rPr lang="en-US" sz="1900" dirty="0" err="1" smtClean="0"/>
                        <a:t>Licence</a:t>
                      </a:r>
                      <a:r>
                        <a:rPr lang="en-US" sz="1900" dirty="0" smtClean="0"/>
                        <a:t>, price unknown</a:t>
                      </a:r>
                      <a:endParaRPr lang="en-US" sz="1900" dirty="0"/>
                    </a:p>
                  </a:txBody>
                  <a:tcPr/>
                </a:tc>
                <a:tc>
                  <a:txBody>
                    <a:bodyPr/>
                    <a:lstStyle/>
                    <a:p>
                      <a:r>
                        <a:rPr lang="sv-SE" sz="1900" kern="1200" dirty="0" smtClean="0">
                          <a:hlinkClick r:id="rId9"/>
                        </a:rPr>
                        <a:t>»</a:t>
                      </a:r>
                      <a:endParaRPr lang="en-US" sz="1900" dirty="0"/>
                    </a:p>
                  </a:txBody>
                  <a:tcPr/>
                </a:tc>
              </a:tr>
              <a:tr h="381000">
                <a:tc>
                  <a:txBody>
                    <a:bodyPr/>
                    <a:lstStyle/>
                    <a:p>
                      <a:r>
                        <a:rPr lang="en-US" sz="1900" dirty="0" smtClean="0"/>
                        <a:t>ND2D Molehill 2D Engine</a:t>
                      </a:r>
                      <a:endParaRPr lang="en-US" sz="1900" dirty="0"/>
                    </a:p>
                  </a:txBody>
                  <a:tcPr/>
                </a:tc>
                <a:tc>
                  <a:txBody>
                    <a:bodyPr/>
                    <a:lstStyle/>
                    <a:p>
                      <a:r>
                        <a:rPr lang="en-US" sz="1900" dirty="0" smtClean="0"/>
                        <a:t>Free</a:t>
                      </a:r>
                      <a:endParaRPr lang="en-US" sz="1900" dirty="0"/>
                    </a:p>
                  </a:txBody>
                  <a:tcPr/>
                </a:tc>
                <a:tc>
                  <a:txBody>
                    <a:bodyPr/>
                    <a:lstStyle/>
                    <a:p>
                      <a:r>
                        <a:rPr lang="sv-SE" sz="1900" kern="1200" dirty="0" smtClean="0">
                          <a:hlinkClick r:id="rId10"/>
                        </a:rPr>
                        <a:t>»</a:t>
                      </a:r>
                      <a:endParaRPr lang="en-US" sz="1900" dirty="0"/>
                    </a:p>
                  </a:txBody>
                  <a:tcPr/>
                </a:tc>
              </a:tr>
              <a:tr h="381000">
                <a:tc>
                  <a:txBody>
                    <a:bodyPr/>
                    <a:lstStyle/>
                    <a:p>
                      <a:r>
                        <a:rPr lang="en-US" sz="1900" dirty="0" err="1" smtClean="0"/>
                        <a:t>Mandreel</a:t>
                      </a:r>
                      <a:endParaRPr lang="en-US" sz="1900" dirty="0"/>
                    </a:p>
                  </a:txBody>
                  <a:tcPr/>
                </a:tc>
                <a:tc>
                  <a:txBody>
                    <a:bodyPr/>
                    <a:lstStyle/>
                    <a:p>
                      <a:r>
                        <a:rPr lang="en-US" sz="1900" dirty="0" smtClean="0"/>
                        <a:t>3000 £ (26000 </a:t>
                      </a:r>
                      <a:r>
                        <a:rPr lang="en-US" sz="1900" dirty="0" err="1" smtClean="0"/>
                        <a:t>kr</a:t>
                      </a:r>
                      <a:r>
                        <a:rPr lang="en-US" sz="1900" dirty="0" smtClean="0"/>
                        <a:t>)</a:t>
                      </a:r>
                      <a:endParaRPr lang="en-US" sz="1900" dirty="0"/>
                    </a:p>
                  </a:txBody>
                  <a:tcPr/>
                </a:tc>
                <a:tc>
                  <a:txBody>
                    <a:bodyPr/>
                    <a:lstStyle/>
                    <a:p>
                      <a:r>
                        <a:rPr lang="sv-SE" sz="1900" kern="1200" dirty="0" smtClean="0">
                          <a:hlinkClick r:id="rId11"/>
                        </a:rPr>
                        <a:t>»</a:t>
                      </a:r>
                      <a:endParaRPr lang="en-US" sz="1900" dirty="0"/>
                    </a:p>
                  </a:txBody>
                  <a:tcPr/>
                </a:tc>
              </a:tr>
            </a:tbl>
          </a:graphicData>
        </a:graphic>
      </p:graphicFrame>
    </p:spTree>
    <p:extLst>
      <p:ext uri="{BB962C8B-B14F-4D97-AF65-F5344CB8AC3E}">
        <p14:creationId xmlns:p14="http://schemas.microsoft.com/office/powerpoint/2010/main" val="39959543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Optimizing</a:t>
            </a:r>
            <a:endParaRPr lang="en-US" dirty="0"/>
          </a:p>
        </p:txBody>
      </p:sp>
      <p:sp>
        <p:nvSpPr>
          <p:cNvPr id="3" name="Content Placeholder 2"/>
          <p:cNvSpPr>
            <a:spLocks noGrp="1"/>
          </p:cNvSpPr>
          <p:nvPr>
            <p:ph idx="1"/>
          </p:nvPr>
        </p:nvSpPr>
        <p:spPr/>
        <p:txBody>
          <a:bodyPr>
            <a:normAutofit lnSpcReduction="10000"/>
          </a:bodyPr>
          <a:lstStyle/>
          <a:p>
            <a:r>
              <a:rPr lang="en-US" dirty="0"/>
              <a:t>Profiling memory usage, </a:t>
            </a:r>
            <a:r>
              <a:rPr lang="en-US" dirty="0" smtClean="0"/>
              <a:t>cleanup/destroy</a:t>
            </a:r>
          </a:p>
          <a:p>
            <a:r>
              <a:rPr lang="en-US" dirty="0"/>
              <a:t>Object Pooling! </a:t>
            </a:r>
            <a:r>
              <a:rPr lang="en-US" dirty="0">
                <a:hlinkClick r:id="rId3"/>
              </a:rPr>
              <a:t>polygonal </a:t>
            </a:r>
            <a:r>
              <a:rPr lang="en-US" dirty="0" smtClean="0">
                <a:hlinkClick r:id="rId3"/>
              </a:rPr>
              <a:t>lab</a:t>
            </a:r>
            <a:endParaRPr lang="en-US" dirty="0" smtClean="0"/>
          </a:p>
          <a:p>
            <a:r>
              <a:rPr lang="sv-SE" dirty="0" smtClean="0"/>
              <a:t>Take control of rendering pipeline</a:t>
            </a:r>
          </a:p>
          <a:p>
            <a:r>
              <a:rPr lang="sv-SE" dirty="0" smtClean="0"/>
              <a:t>Compression/Model to ByteArray</a:t>
            </a:r>
            <a:endParaRPr lang="en-US" dirty="0" smtClean="0"/>
          </a:p>
          <a:p>
            <a:r>
              <a:rPr lang="en-US" dirty="0" smtClean="0"/>
              <a:t>AWD, Away3Ds </a:t>
            </a:r>
            <a:r>
              <a:rPr lang="en-US" dirty="0"/>
              <a:t>own format </a:t>
            </a:r>
            <a:r>
              <a:rPr lang="en-US" dirty="0" smtClean="0"/>
              <a:t>(Prefab)</a:t>
            </a:r>
          </a:p>
          <a:p>
            <a:r>
              <a:rPr lang="en-US" dirty="0" smtClean="0"/>
              <a:t>Trends of resource-load </a:t>
            </a:r>
            <a:r>
              <a:rPr lang="en-US" dirty="0"/>
              <a:t>in online </a:t>
            </a:r>
            <a:r>
              <a:rPr lang="en-US" dirty="0" smtClean="0"/>
              <a:t>3D?</a:t>
            </a:r>
          </a:p>
          <a:p>
            <a:r>
              <a:rPr lang="en-US" dirty="0"/>
              <a:t>Optimize </a:t>
            </a:r>
            <a:r>
              <a:rPr lang="en-US" dirty="0" err="1"/>
              <a:t>opcodes</a:t>
            </a:r>
            <a:r>
              <a:rPr lang="en-US" dirty="0"/>
              <a:t> in </a:t>
            </a:r>
            <a:r>
              <a:rPr lang="en-US" dirty="0" err="1"/>
              <a:t>swf</a:t>
            </a:r>
            <a:r>
              <a:rPr lang="en-US" dirty="0"/>
              <a:t>: </a:t>
            </a:r>
            <a:r>
              <a:rPr lang="en-US" dirty="0">
                <a:hlinkClick r:id="rId4"/>
              </a:rPr>
              <a:t>http://www.buraks.com/azoth</a:t>
            </a:r>
            <a:r>
              <a:rPr lang="en-US" dirty="0" smtClean="0">
                <a:hlinkClick r:id="rId4"/>
              </a:rPr>
              <a:t>/</a:t>
            </a:r>
            <a:endParaRPr lang="en-US" dirty="0" smtClean="0"/>
          </a:p>
          <a:p>
            <a:endParaRPr lang="en-US" dirty="0"/>
          </a:p>
        </p:txBody>
      </p:sp>
    </p:spTree>
    <p:extLst>
      <p:ext uri="{BB962C8B-B14F-4D97-AF65-F5344CB8AC3E}">
        <p14:creationId xmlns:p14="http://schemas.microsoft.com/office/powerpoint/2010/main" val="6656542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23278" r="24867"/>
          <a:stretch/>
        </p:blipFill>
        <p:spPr>
          <a:xfrm>
            <a:off x="2987824" y="2132858"/>
            <a:ext cx="3070696" cy="185056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4635969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WebGL</a:t>
            </a:r>
            <a:endParaRPr lang="en-US" dirty="0"/>
          </a:p>
        </p:txBody>
      </p:sp>
      <p:sp>
        <p:nvSpPr>
          <p:cNvPr id="3" name="Content Placeholder 2"/>
          <p:cNvSpPr>
            <a:spLocks noGrp="1"/>
          </p:cNvSpPr>
          <p:nvPr>
            <p:ph idx="1"/>
          </p:nvPr>
        </p:nvSpPr>
        <p:spPr/>
        <p:txBody>
          <a:bodyPr/>
          <a:lstStyle/>
          <a:p>
            <a:r>
              <a:rPr lang="sv-SE" dirty="0" smtClean="0"/>
              <a:t>Javascript</a:t>
            </a:r>
          </a:p>
          <a:p>
            <a:r>
              <a:rPr lang="sv-SE" dirty="0" smtClean="0"/>
              <a:t>No plugin</a:t>
            </a:r>
          </a:p>
          <a:p>
            <a:r>
              <a:rPr lang="sv-SE" dirty="0" smtClean="0"/>
              <a:t>Open / </a:t>
            </a:r>
            <a:r>
              <a:rPr lang="en-US" dirty="0" smtClean="0"/>
              <a:t>Royalty-free</a:t>
            </a:r>
          </a:p>
          <a:p>
            <a:r>
              <a:rPr lang="sv-SE" dirty="0"/>
              <a:t>Not </a:t>
            </a:r>
            <a:r>
              <a:rPr lang="sv-SE" dirty="0" smtClean="0"/>
              <a:t>available in all browsers yet</a:t>
            </a:r>
          </a:p>
          <a:p>
            <a:r>
              <a:rPr lang="sv-SE" dirty="0" smtClean="0"/>
              <a:t>Frameworks in early states</a:t>
            </a:r>
          </a:p>
          <a:p>
            <a:r>
              <a:rPr lang="sv-SE" dirty="0" smtClean="0"/>
              <a:t>Probably available on iOS soon   </a:t>
            </a:r>
            <a:endParaRPr lang="sv-SE" dirty="0"/>
          </a:p>
          <a:p>
            <a:endParaRPr lang="en-US" dirty="0" smtClean="0"/>
          </a:p>
          <a:p>
            <a:endParaRPr lang="sv-SE" dirty="0" smtClean="0"/>
          </a:p>
          <a:p>
            <a:endParaRPr lang="en-US" dirty="0"/>
          </a:p>
        </p:txBody>
      </p:sp>
    </p:spTree>
    <p:extLst>
      <p:ext uri="{BB962C8B-B14F-4D97-AF65-F5344CB8AC3E}">
        <p14:creationId xmlns:p14="http://schemas.microsoft.com/office/powerpoint/2010/main" val="25507282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WebGL Frameworks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15492374"/>
              </p:ext>
            </p:extLst>
          </p:nvPr>
        </p:nvGraphicFramePr>
        <p:xfrm>
          <a:off x="457200" y="1600201"/>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256048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Jellyfish</a:t>
            </a:r>
            <a:endParaRPr lang="en-US" dirty="0"/>
          </a:p>
        </p:txBody>
      </p:sp>
      <p:sp>
        <p:nvSpPr>
          <p:cNvPr id="3" name="TextBox 2"/>
          <p:cNvSpPr txBox="1"/>
          <p:nvPr/>
        </p:nvSpPr>
        <p:spPr>
          <a:xfrm>
            <a:off x="501616" y="5589243"/>
            <a:ext cx="184731" cy="646331"/>
          </a:xfrm>
          <a:prstGeom prst="rect">
            <a:avLst/>
          </a:prstGeom>
          <a:noFill/>
        </p:spPr>
        <p:txBody>
          <a:bodyPr wrap="none" rtlCol="0">
            <a:spAutoFit/>
          </a:bodyPr>
          <a:lstStyle/>
          <a:p>
            <a:endParaRPr lang="en-US" dirty="0" smtClean="0"/>
          </a:p>
          <a:p>
            <a:endParaRPr lang="en-US" dirty="0"/>
          </a:p>
        </p:txBody>
      </p:sp>
      <p:pic>
        <p:nvPicPr>
          <p:cNvPr id="7" name="Picture 6">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2" y="1989035"/>
            <a:ext cx="9144000" cy="2592095"/>
          </a:xfrm>
          <a:prstGeom prst="rect">
            <a:avLst/>
          </a:prstGeom>
        </p:spPr>
      </p:pic>
      <p:sp>
        <p:nvSpPr>
          <p:cNvPr id="8" name="TextBox 7"/>
          <p:cNvSpPr txBox="1"/>
          <p:nvPr/>
        </p:nvSpPr>
        <p:spPr>
          <a:xfrm>
            <a:off x="3580723" y="4931876"/>
            <a:ext cx="1998303" cy="369332"/>
          </a:xfrm>
          <a:prstGeom prst="rect">
            <a:avLst/>
          </a:prstGeom>
          <a:noFill/>
        </p:spPr>
        <p:txBody>
          <a:bodyPr wrap="none" rtlCol="0">
            <a:spAutoFit/>
          </a:bodyPr>
          <a:lstStyle/>
          <a:p>
            <a:pPr algn="ctr"/>
            <a:r>
              <a:rPr lang="en-US" dirty="0" err="1">
                <a:hlinkClick r:id="rId5"/>
              </a:rPr>
              <a:t>Aleksandar</a:t>
            </a:r>
            <a:r>
              <a:rPr lang="en-US" dirty="0">
                <a:hlinkClick r:id="rId5"/>
              </a:rPr>
              <a:t> </a:t>
            </a:r>
            <a:r>
              <a:rPr lang="en-US" dirty="0" err="1">
                <a:hlinkClick r:id="rId5"/>
              </a:rPr>
              <a:t>Rodic</a:t>
            </a:r>
            <a:endParaRPr lang="en-US" dirty="0"/>
          </a:p>
        </p:txBody>
      </p:sp>
      <p:grpSp>
        <p:nvGrpSpPr>
          <p:cNvPr id="9" name="Group 8"/>
          <p:cNvGrpSpPr/>
          <p:nvPr/>
        </p:nvGrpSpPr>
        <p:grpSpPr>
          <a:xfrm>
            <a:off x="0" y="-13187"/>
            <a:ext cx="1475656" cy="1475656"/>
            <a:chOff x="0" y="-13187"/>
            <a:chExt cx="1475656" cy="1475656"/>
          </a:xfrm>
        </p:grpSpPr>
        <p:sp>
          <p:nvSpPr>
            <p:cNvPr id="10" name="Right Triangle 9"/>
            <p:cNvSpPr/>
            <p:nvPr/>
          </p:nvSpPr>
          <p:spPr>
            <a:xfrm rot="5400000">
              <a:off x="0" y="-13187"/>
              <a:ext cx="1475656" cy="1475656"/>
            </a:xfrm>
            <a:prstGeom prst="rtTriangle">
              <a:avLst/>
            </a:prstGeom>
            <a:solidFill>
              <a:schemeClr val="bg1"/>
            </a:solidFill>
            <a:ln>
              <a:no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sv-SE" dirty="0" smtClean="0"/>
                <a:t>DEMO</a:t>
              </a:r>
              <a:endParaRPr lang="en-US" dirty="0"/>
            </a:p>
          </p:txBody>
        </p:sp>
        <p:sp>
          <p:nvSpPr>
            <p:cNvPr id="11" name="TextBox 10"/>
            <p:cNvSpPr txBox="1"/>
            <p:nvPr/>
          </p:nvSpPr>
          <p:spPr>
            <a:xfrm rot="18900000">
              <a:off x="77270" y="297113"/>
              <a:ext cx="883575" cy="400110"/>
            </a:xfrm>
            <a:prstGeom prst="rect">
              <a:avLst/>
            </a:prstGeom>
            <a:noFill/>
          </p:spPr>
          <p:txBody>
            <a:bodyPr wrap="none" rtlCol="0">
              <a:spAutoFit/>
            </a:bodyPr>
            <a:lstStyle/>
            <a:p>
              <a:r>
                <a:rPr lang="sv-SE" sz="2000" dirty="0" smtClean="0"/>
                <a:t>DEMO</a:t>
              </a:r>
              <a:endParaRPr lang="en-US" sz="2800" dirty="0"/>
            </a:p>
          </p:txBody>
        </p:sp>
      </p:grpSp>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23278" r="24867"/>
          <a:stretch/>
        </p:blipFill>
        <p:spPr>
          <a:xfrm>
            <a:off x="8244408" y="6261307"/>
            <a:ext cx="720080" cy="4339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7155862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75000"/>
                  </a:schemeClr>
                </a:solidFill>
              </a:rPr>
              <a:t>Scalar Multiplication</a:t>
            </a:r>
            <a:endParaRPr lang="en-US" dirty="0">
              <a:solidFill>
                <a:schemeClr val="accent6">
                  <a:lumMod val="75000"/>
                </a:schemeClr>
              </a:solidFill>
            </a:endParaRPr>
          </a:p>
        </p:txBody>
      </p:sp>
      <p:sp>
        <p:nvSpPr>
          <p:cNvPr id="3" name="Content Placeholder 2"/>
          <p:cNvSpPr>
            <a:spLocks noGrp="1"/>
          </p:cNvSpPr>
          <p:nvPr>
            <p:ph idx="1"/>
          </p:nvPr>
        </p:nvSpPr>
        <p:spPr>
          <a:xfrm>
            <a:off x="428596" y="4643447"/>
            <a:ext cx="8229600" cy="1714512"/>
          </a:xfrm>
        </p:spPr>
        <p:txBody>
          <a:bodyPr>
            <a:normAutofit/>
          </a:bodyPr>
          <a:lstStyle/>
          <a:p>
            <a:pPr>
              <a:buNone/>
            </a:pPr>
            <a:r>
              <a:rPr lang="pt-BR" dirty="0" smtClean="0"/>
              <a:t>A*3 </a:t>
            </a:r>
            <a:r>
              <a:rPr lang="pt-BR" dirty="0"/>
              <a:t>= (3*1, 3*2) = (3, 6</a:t>
            </a:r>
            <a:r>
              <a:rPr lang="pt-BR" dirty="0" smtClean="0"/>
              <a:t>)</a:t>
            </a:r>
          </a:p>
          <a:p>
            <a:pPr>
              <a:buNone/>
            </a:pPr>
            <a:r>
              <a:rPr lang="en-US" i="1" dirty="0" smtClean="0"/>
              <a:t>(unit</a:t>
            </a:r>
            <a:r>
              <a:rPr lang="en-US" dirty="0"/>
              <a:t> </a:t>
            </a:r>
            <a:r>
              <a:rPr lang="en-US" dirty="0" smtClean="0"/>
              <a:t>vector = divide </a:t>
            </a:r>
            <a:r>
              <a:rPr lang="en-US" dirty="0"/>
              <a:t>the vector by it's </a:t>
            </a:r>
            <a:r>
              <a:rPr lang="en-US" dirty="0" smtClean="0"/>
              <a:t>length)</a:t>
            </a:r>
            <a:endParaRPr lang="en-US" dirty="0"/>
          </a:p>
        </p:txBody>
      </p:sp>
      <p:pic>
        <p:nvPicPr>
          <p:cNvPr id="4" name="Picture 3" descr="scalar_multiplicate.png"/>
          <p:cNvPicPr>
            <a:picLocks noChangeAspect="1"/>
          </p:cNvPicPr>
          <p:nvPr/>
        </p:nvPicPr>
        <p:blipFill>
          <a:blip r:embed="rId3"/>
          <a:stretch>
            <a:fillRect/>
          </a:stretch>
        </p:blipFill>
        <p:spPr>
          <a:xfrm>
            <a:off x="1643042" y="1071548"/>
            <a:ext cx="5924550" cy="32861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Particles</a:t>
            </a:r>
            <a:endParaRPr lang="en-US" dirty="0"/>
          </a:p>
        </p:txBody>
      </p:sp>
      <p:sp>
        <p:nvSpPr>
          <p:cNvPr id="3" name="TextBox 2"/>
          <p:cNvSpPr txBox="1"/>
          <p:nvPr/>
        </p:nvSpPr>
        <p:spPr>
          <a:xfrm>
            <a:off x="501616" y="5589243"/>
            <a:ext cx="184731" cy="646331"/>
          </a:xfrm>
          <a:prstGeom prst="rect">
            <a:avLst/>
          </a:prstGeom>
          <a:noFill/>
        </p:spPr>
        <p:txBody>
          <a:bodyPr wrap="none" rtlCol="0">
            <a:spAutoFit/>
          </a:bodyPr>
          <a:lstStyle/>
          <a:p>
            <a:endParaRPr lang="en-US" dirty="0" smtClean="0"/>
          </a:p>
          <a:p>
            <a:endParaRPr lang="en-US" dirty="0"/>
          </a:p>
        </p:txBody>
      </p:sp>
      <p:pic>
        <p:nvPicPr>
          <p:cNvPr id="5" name="Picture 4">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2" y="1989035"/>
            <a:ext cx="9144000" cy="2592095"/>
          </a:xfrm>
          <a:prstGeom prst="rect">
            <a:avLst/>
          </a:prstGeom>
        </p:spPr>
      </p:pic>
      <p:sp>
        <p:nvSpPr>
          <p:cNvPr id="8" name="TextBox 7"/>
          <p:cNvSpPr txBox="1"/>
          <p:nvPr/>
        </p:nvSpPr>
        <p:spPr>
          <a:xfrm>
            <a:off x="3548596" y="4931876"/>
            <a:ext cx="2062168" cy="369332"/>
          </a:xfrm>
          <a:prstGeom prst="rect">
            <a:avLst/>
          </a:prstGeom>
          <a:noFill/>
        </p:spPr>
        <p:txBody>
          <a:bodyPr wrap="none" rtlCol="0">
            <a:spAutoFit/>
          </a:bodyPr>
          <a:lstStyle/>
          <a:p>
            <a:r>
              <a:rPr lang="en-US" u="sng" dirty="0">
                <a:hlinkClick r:id="rId3"/>
              </a:rPr>
              <a:t>alteredqualia.com</a:t>
            </a:r>
            <a:endParaRPr lang="en-US" dirty="0"/>
          </a:p>
        </p:txBody>
      </p:sp>
      <p:grpSp>
        <p:nvGrpSpPr>
          <p:cNvPr id="9" name="Group 8"/>
          <p:cNvGrpSpPr/>
          <p:nvPr/>
        </p:nvGrpSpPr>
        <p:grpSpPr>
          <a:xfrm>
            <a:off x="0" y="-13187"/>
            <a:ext cx="1475656" cy="1475656"/>
            <a:chOff x="0" y="-13187"/>
            <a:chExt cx="1475656" cy="1475656"/>
          </a:xfrm>
        </p:grpSpPr>
        <p:sp>
          <p:nvSpPr>
            <p:cNvPr id="10" name="Right Triangle 9"/>
            <p:cNvSpPr/>
            <p:nvPr/>
          </p:nvSpPr>
          <p:spPr>
            <a:xfrm rot="5400000">
              <a:off x="0" y="-13187"/>
              <a:ext cx="1475656" cy="1475656"/>
            </a:xfrm>
            <a:prstGeom prst="rtTriangle">
              <a:avLst/>
            </a:prstGeom>
            <a:solidFill>
              <a:schemeClr val="bg1"/>
            </a:solidFill>
            <a:ln>
              <a:no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sv-SE" dirty="0" smtClean="0"/>
                <a:t>DEMO</a:t>
              </a:r>
              <a:endParaRPr lang="en-US" dirty="0"/>
            </a:p>
          </p:txBody>
        </p:sp>
        <p:sp>
          <p:nvSpPr>
            <p:cNvPr id="11" name="TextBox 10"/>
            <p:cNvSpPr txBox="1"/>
            <p:nvPr/>
          </p:nvSpPr>
          <p:spPr>
            <a:xfrm rot="18900000">
              <a:off x="77270" y="297113"/>
              <a:ext cx="883575" cy="400110"/>
            </a:xfrm>
            <a:prstGeom prst="rect">
              <a:avLst/>
            </a:prstGeom>
            <a:noFill/>
          </p:spPr>
          <p:txBody>
            <a:bodyPr wrap="none" rtlCol="0">
              <a:spAutoFit/>
            </a:bodyPr>
            <a:lstStyle/>
            <a:p>
              <a:r>
                <a:rPr lang="sv-SE" sz="2000" dirty="0" smtClean="0"/>
                <a:t>DEMO</a:t>
              </a:r>
              <a:endParaRPr lang="en-US" sz="2800" dirty="0"/>
            </a:p>
          </p:txBody>
        </p:sp>
      </p:grpSp>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23278" r="24867"/>
          <a:stretch/>
        </p:blipFill>
        <p:spPr>
          <a:xfrm>
            <a:off x="8244408" y="6261307"/>
            <a:ext cx="720080" cy="4339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3026661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Hello Racer</a:t>
            </a:r>
            <a:endParaRPr lang="en-US" dirty="0"/>
          </a:p>
        </p:txBody>
      </p:sp>
      <p:sp>
        <p:nvSpPr>
          <p:cNvPr id="3" name="TextBox 2"/>
          <p:cNvSpPr txBox="1"/>
          <p:nvPr/>
        </p:nvSpPr>
        <p:spPr>
          <a:xfrm>
            <a:off x="501616" y="5589243"/>
            <a:ext cx="184731" cy="646331"/>
          </a:xfrm>
          <a:prstGeom prst="rect">
            <a:avLst/>
          </a:prstGeom>
          <a:noFill/>
        </p:spPr>
        <p:txBody>
          <a:bodyPr wrap="none" rtlCol="0">
            <a:spAutoFit/>
          </a:bodyPr>
          <a:lstStyle/>
          <a:p>
            <a:endParaRPr lang="en-US" dirty="0" smtClean="0"/>
          </a:p>
          <a:p>
            <a:endParaRPr lang="en-US" dirty="0"/>
          </a:p>
        </p:txBody>
      </p:sp>
      <p:pic>
        <p:nvPicPr>
          <p:cNvPr id="6" name="Picture 5">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2" y="1989035"/>
            <a:ext cx="9144000" cy="2592095"/>
          </a:xfrm>
          <a:prstGeom prst="rect">
            <a:avLst/>
          </a:prstGeom>
        </p:spPr>
      </p:pic>
      <p:sp>
        <p:nvSpPr>
          <p:cNvPr id="7" name="TextBox 6"/>
          <p:cNvSpPr txBox="1"/>
          <p:nvPr/>
        </p:nvSpPr>
        <p:spPr>
          <a:xfrm>
            <a:off x="3780185" y="4931876"/>
            <a:ext cx="1497013" cy="369332"/>
          </a:xfrm>
          <a:prstGeom prst="rect">
            <a:avLst/>
          </a:prstGeom>
          <a:noFill/>
        </p:spPr>
        <p:txBody>
          <a:bodyPr wrap="none" rtlCol="0">
            <a:spAutoFit/>
          </a:bodyPr>
          <a:lstStyle/>
          <a:p>
            <a:r>
              <a:rPr lang="en-US" dirty="0" err="1"/>
              <a:t>HelloEnjoy</a:t>
            </a:r>
            <a:r>
              <a:rPr lang="en-US" dirty="0" smtClean="0"/>
              <a:t>™</a:t>
            </a:r>
            <a:endParaRPr lang="en-US" dirty="0"/>
          </a:p>
        </p:txBody>
      </p:sp>
      <p:grpSp>
        <p:nvGrpSpPr>
          <p:cNvPr id="8" name="Group 7"/>
          <p:cNvGrpSpPr/>
          <p:nvPr/>
        </p:nvGrpSpPr>
        <p:grpSpPr>
          <a:xfrm>
            <a:off x="0" y="-13187"/>
            <a:ext cx="1475656" cy="1475656"/>
            <a:chOff x="0" y="-13187"/>
            <a:chExt cx="1475656" cy="1475656"/>
          </a:xfrm>
        </p:grpSpPr>
        <p:sp>
          <p:nvSpPr>
            <p:cNvPr id="9" name="Right Triangle 8"/>
            <p:cNvSpPr/>
            <p:nvPr/>
          </p:nvSpPr>
          <p:spPr>
            <a:xfrm rot="5400000">
              <a:off x="0" y="-13187"/>
              <a:ext cx="1475656" cy="1475656"/>
            </a:xfrm>
            <a:prstGeom prst="rtTriangle">
              <a:avLst/>
            </a:prstGeom>
            <a:solidFill>
              <a:schemeClr val="bg1"/>
            </a:solidFill>
            <a:ln>
              <a:no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sv-SE" dirty="0" smtClean="0"/>
                <a:t>DEMO</a:t>
              </a:r>
              <a:endParaRPr lang="en-US" dirty="0"/>
            </a:p>
          </p:txBody>
        </p:sp>
        <p:sp>
          <p:nvSpPr>
            <p:cNvPr id="10" name="TextBox 9"/>
            <p:cNvSpPr txBox="1"/>
            <p:nvPr/>
          </p:nvSpPr>
          <p:spPr>
            <a:xfrm rot="18900000">
              <a:off x="77270" y="297113"/>
              <a:ext cx="883575" cy="400110"/>
            </a:xfrm>
            <a:prstGeom prst="rect">
              <a:avLst/>
            </a:prstGeom>
            <a:noFill/>
          </p:spPr>
          <p:txBody>
            <a:bodyPr wrap="none" rtlCol="0">
              <a:spAutoFit/>
            </a:bodyPr>
            <a:lstStyle/>
            <a:p>
              <a:r>
                <a:rPr lang="sv-SE" sz="2000" dirty="0" smtClean="0"/>
                <a:t>DEMO</a:t>
              </a:r>
              <a:endParaRPr lang="en-US" sz="2800" dirty="0"/>
            </a:p>
          </p:txBody>
        </p:sp>
      </p:grpSp>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23278" r="24867"/>
          <a:stretch/>
        </p:blipFill>
        <p:spPr>
          <a:xfrm>
            <a:off x="8244408" y="6261307"/>
            <a:ext cx="720080" cy="4339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2914160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Clouds</a:t>
            </a:r>
            <a:endParaRPr lang="en-US" dirty="0"/>
          </a:p>
        </p:txBody>
      </p:sp>
      <p:sp>
        <p:nvSpPr>
          <p:cNvPr id="3" name="TextBox 2"/>
          <p:cNvSpPr txBox="1"/>
          <p:nvPr/>
        </p:nvSpPr>
        <p:spPr>
          <a:xfrm>
            <a:off x="501616" y="5589243"/>
            <a:ext cx="184731" cy="646331"/>
          </a:xfrm>
          <a:prstGeom prst="rect">
            <a:avLst/>
          </a:prstGeom>
          <a:noFill/>
        </p:spPr>
        <p:txBody>
          <a:bodyPr wrap="none" rtlCol="0">
            <a:spAutoFit/>
          </a:bodyPr>
          <a:lstStyle/>
          <a:p>
            <a:endParaRPr lang="en-US" dirty="0" smtClean="0"/>
          </a:p>
          <a:p>
            <a:endParaRPr lang="en-US" dirty="0"/>
          </a:p>
        </p:txBody>
      </p:sp>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2" y="1989035"/>
            <a:ext cx="9144000" cy="2592095"/>
          </a:xfrm>
          <a:prstGeom prst="rect">
            <a:avLst/>
          </a:prstGeom>
        </p:spPr>
      </p:pic>
      <p:sp>
        <p:nvSpPr>
          <p:cNvPr id="8" name="TextBox 7"/>
          <p:cNvSpPr txBox="1"/>
          <p:nvPr/>
        </p:nvSpPr>
        <p:spPr>
          <a:xfrm>
            <a:off x="3780185" y="4931876"/>
            <a:ext cx="1058303" cy="369332"/>
          </a:xfrm>
          <a:prstGeom prst="rect">
            <a:avLst/>
          </a:prstGeom>
          <a:noFill/>
        </p:spPr>
        <p:txBody>
          <a:bodyPr wrap="none" rtlCol="0">
            <a:spAutoFit/>
          </a:bodyPr>
          <a:lstStyle/>
          <a:p>
            <a:r>
              <a:rPr lang="en-US" dirty="0" err="1" smtClean="0"/>
              <a:t>Mr</a:t>
            </a:r>
            <a:r>
              <a:rPr lang="en-US" dirty="0" smtClean="0"/>
              <a:t> </a:t>
            </a:r>
            <a:r>
              <a:rPr lang="en-US" dirty="0" err="1" smtClean="0"/>
              <a:t>Doob</a:t>
            </a:r>
            <a:endParaRPr lang="en-US" dirty="0"/>
          </a:p>
        </p:txBody>
      </p:sp>
      <p:grpSp>
        <p:nvGrpSpPr>
          <p:cNvPr id="9" name="Group 8"/>
          <p:cNvGrpSpPr/>
          <p:nvPr/>
        </p:nvGrpSpPr>
        <p:grpSpPr>
          <a:xfrm>
            <a:off x="0" y="-13187"/>
            <a:ext cx="1475656" cy="1475656"/>
            <a:chOff x="0" y="-13187"/>
            <a:chExt cx="1475656" cy="1475656"/>
          </a:xfrm>
        </p:grpSpPr>
        <p:sp>
          <p:nvSpPr>
            <p:cNvPr id="10" name="Right Triangle 9"/>
            <p:cNvSpPr/>
            <p:nvPr/>
          </p:nvSpPr>
          <p:spPr>
            <a:xfrm rot="5400000">
              <a:off x="0" y="-13187"/>
              <a:ext cx="1475656" cy="1475656"/>
            </a:xfrm>
            <a:prstGeom prst="rtTriangle">
              <a:avLst/>
            </a:prstGeom>
            <a:solidFill>
              <a:schemeClr val="bg1"/>
            </a:solidFill>
            <a:ln>
              <a:noFill/>
            </a:ln>
            <a:effectLst>
              <a:outerShdw blurRad="63500" sx="102000" sy="102000" algn="ctr"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sv-SE" dirty="0" smtClean="0"/>
                <a:t>DEMO</a:t>
              </a:r>
              <a:endParaRPr lang="en-US" dirty="0"/>
            </a:p>
          </p:txBody>
        </p:sp>
        <p:sp>
          <p:nvSpPr>
            <p:cNvPr id="11" name="TextBox 10"/>
            <p:cNvSpPr txBox="1"/>
            <p:nvPr/>
          </p:nvSpPr>
          <p:spPr>
            <a:xfrm rot="18900000">
              <a:off x="77270" y="297113"/>
              <a:ext cx="883575" cy="400110"/>
            </a:xfrm>
            <a:prstGeom prst="rect">
              <a:avLst/>
            </a:prstGeom>
            <a:noFill/>
          </p:spPr>
          <p:txBody>
            <a:bodyPr wrap="none" rtlCol="0">
              <a:spAutoFit/>
            </a:bodyPr>
            <a:lstStyle/>
            <a:p>
              <a:r>
                <a:rPr lang="sv-SE" sz="2000" dirty="0" smtClean="0"/>
                <a:t>DEMO</a:t>
              </a:r>
              <a:endParaRPr lang="en-US" sz="2800" dirty="0"/>
            </a:p>
          </p:txBody>
        </p:sp>
      </p:grpSp>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23278" r="24867"/>
          <a:stretch/>
        </p:blipFill>
        <p:spPr>
          <a:xfrm>
            <a:off x="8244408" y="6261307"/>
            <a:ext cx="720080" cy="4339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1888064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v-SE" dirty="0" smtClean="0"/>
              <a:t>WebGL vs. Molehill APIs</a:t>
            </a:r>
            <a:endParaRPr lang="en-US" dirty="0"/>
          </a:p>
        </p:txBody>
      </p:sp>
      <p:sp>
        <p:nvSpPr>
          <p:cNvPr id="4" name="Content Placeholder 3"/>
          <p:cNvSpPr>
            <a:spLocks noGrp="1"/>
          </p:cNvSpPr>
          <p:nvPr>
            <p:ph idx="1"/>
          </p:nvPr>
        </p:nvSpPr>
        <p:spPr/>
        <p:txBody>
          <a:bodyPr/>
          <a:lstStyle/>
          <a:p>
            <a:r>
              <a:rPr lang="sv-SE" dirty="0" smtClean="0"/>
              <a:t>HTML5 vs. Plugin.</a:t>
            </a:r>
          </a:p>
          <a:p>
            <a:r>
              <a:rPr lang="sv-SE" dirty="0" smtClean="0"/>
              <a:t>WebGL will probably run in iOS browser.</a:t>
            </a:r>
          </a:p>
          <a:p>
            <a:r>
              <a:rPr lang="sv-SE" dirty="0" smtClean="0"/>
              <a:t>Easy to port between them.</a:t>
            </a:r>
          </a:p>
          <a:p>
            <a:r>
              <a:rPr lang="sv-SE" dirty="0" smtClean="0"/>
              <a:t>Once it running on the GPU, performance is hardware related regardless of API.</a:t>
            </a:r>
          </a:p>
          <a:p>
            <a:r>
              <a:rPr lang="sv-SE" dirty="0" smtClean="0"/>
              <a:t>It is the high level frameworks that makes the difference.</a:t>
            </a:r>
          </a:p>
          <a:p>
            <a:endParaRPr lang="en-US" dirty="0"/>
          </a:p>
        </p:txBody>
      </p:sp>
    </p:spTree>
    <p:extLst>
      <p:ext uri="{BB962C8B-B14F-4D97-AF65-F5344CB8AC3E}">
        <p14:creationId xmlns:p14="http://schemas.microsoft.com/office/powerpoint/2010/main" val="34708972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sp>
        <p:nvSpPr>
          <p:cNvPr id="3" name="Content Placeholder 2"/>
          <p:cNvSpPr>
            <a:spLocks noGrp="1"/>
          </p:cNvSpPr>
          <p:nvPr>
            <p:ph idx="1"/>
          </p:nvPr>
        </p:nvSpPr>
        <p:spPr/>
        <p:txBody>
          <a:bodyPr>
            <a:normAutofit/>
          </a:bodyPr>
          <a:lstStyle/>
          <a:p>
            <a:r>
              <a:rPr lang="en-US" dirty="0"/>
              <a:t>Profiling </a:t>
            </a:r>
            <a:r>
              <a:rPr lang="en-US" dirty="0" smtClean="0"/>
              <a:t>CPU </a:t>
            </a:r>
          </a:p>
          <a:p>
            <a:pPr lvl="1"/>
            <a:r>
              <a:rPr lang="en-US" dirty="0" smtClean="0">
                <a:hlinkClick r:id="rId3"/>
              </a:rPr>
              <a:t>FlashPreloadProfiler</a:t>
            </a:r>
            <a:endParaRPr lang="en-US" dirty="0"/>
          </a:p>
          <a:p>
            <a:r>
              <a:rPr lang="en-US" dirty="0" smtClean="0"/>
              <a:t>Profiling </a:t>
            </a:r>
            <a:r>
              <a:rPr lang="en-US" dirty="0"/>
              <a:t>GPU </a:t>
            </a:r>
          </a:p>
          <a:p>
            <a:pPr lvl="1"/>
            <a:r>
              <a:rPr lang="en-US" dirty="0" smtClean="0">
                <a:hlinkClick r:id="rId4"/>
              </a:rPr>
              <a:t>Pix </a:t>
            </a:r>
            <a:r>
              <a:rPr lang="en-US" dirty="0">
                <a:hlinkClick r:id="rId4"/>
              </a:rPr>
              <a:t>for windows</a:t>
            </a:r>
            <a:r>
              <a:rPr lang="en-US" dirty="0"/>
              <a:t> </a:t>
            </a:r>
            <a:endParaRPr lang="en-US" dirty="0" smtClean="0"/>
          </a:p>
          <a:p>
            <a:pPr lvl="1"/>
            <a:r>
              <a:rPr lang="en-US" dirty="0" smtClean="0">
                <a:hlinkClick r:id="rId5"/>
              </a:rPr>
              <a:t>Intel</a:t>
            </a:r>
            <a:r>
              <a:rPr lang="en-US" dirty="0">
                <a:hlinkClick r:id="rId5"/>
              </a:rPr>
              <a:t>® Graphics Performance Analyzers </a:t>
            </a:r>
            <a:r>
              <a:rPr lang="en-US" dirty="0"/>
              <a:t>(</a:t>
            </a:r>
            <a:r>
              <a:rPr lang="en-US" dirty="0" smtClean="0"/>
              <a:t>GPA)</a:t>
            </a:r>
            <a:endParaRPr lang="en-US" dirty="0"/>
          </a:p>
        </p:txBody>
      </p:sp>
    </p:spTree>
    <p:extLst>
      <p:ext uri="{BB962C8B-B14F-4D97-AF65-F5344CB8AC3E}">
        <p14:creationId xmlns:p14="http://schemas.microsoft.com/office/powerpoint/2010/main" val="93376130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3D Model filetypes</a:t>
            </a:r>
            <a:endParaRPr lang="en-US" dirty="0"/>
          </a:p>
        </p:txBody>
      </p:sp>
      <p:graphicFrame>
        <p:nvGraphicFramePr>
          <p:cNvPr id="5" name="Content Placeholder 4"/>
          <p:cNvGraphicFramePr>
            <a:graphicFrameLocks noGrp="1"/>
          </p:cNvGraphicFramePr>
          <p:nvPr>
            <p:ph idx="1"/>
          </p:nvPr>
        </p:nvGraphicFramePr>
        <p:xfrm>
          <a:off x="500034" y="1428738"/>
          <a:ext cx="8115330" cy="4972076"/>
        </p:xfrm>
        <a:graphic>
          <a:graphicData uri="http://schemas.openxmlformats.org/drawingml/2006/table">
            <a:tbl>
              <a:tblPr firstRow="1" bandRow="1">
                <a:effectLst/>
                <a:tableStyleId>{3C2FFA5D-87B4-456A-9821-1D502468CF0F}</a:tableStyleId>
              </a:tblPr>
              <a:tblGrid>
                <a:gridCol w="2043098"/>
                <a:gridCol w="1385926"/>
                <a:gridCol w="1440174"/>
                <a:gridCol w="1623066"/>
                <a:gridCol w="1623066"/>
              </a:tblGrid>
              <a:tr h="5255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u="none" strike="noStrike" kern="1200" dirty="0" smtClean="0"/>
                        <a:t>Format</a:t>
                      </a:r>
                      <a:endParaRPr lang="en-US" sz="1900" b="0" i="0" kern="1200" dirty="0" smtClean="0">
                        <a:solidFill>
                          <a:schemeClr val="lt1"/>
                        </a:solidFill>
                        <a:latin typeface="+mn-lt"/>
                        <a:ea typeface="+mn-ea"/>
                        <a:cs typeface="+mn-cs"/>
                      </a:endParaRPr>
                    </a:p>
                  </a:txBody>
                  <a:tcPr marT="1080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u="none" strike="noStrike" kern="1200" dirty="0" smtClean="0"/>
                        <a:t>Ext</a:t>
                      </a:r>
                      <a:endParaRPr lang="en-US" sz="1900" kern="1200" dirty="0" smtClean="0"/>
                    </a:p>
                  </a:txBody>
                  <a:tcPr marT="1080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u="none" strike="noStrike" kern="1200" dirty="0" smtClean="0"/>
                        <a:t>Away3D</a:t>
                      </a:r>
                      <a:endParaRPr lang="en-US" sz="1900" kern="1200" dirty="0" smtClean="0"/>
                    </a:p>
                  </a:txBody>
                  <a:tcPr marT="1080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u="none" strike="noStrike" kern="1200" dirty="0" smtClean="0"/>
                        <a:t>Unity3D</a:t>
                      </a:r>
                      <a:endParaRPr lang="en-US" sz="1900" kern="1200" dirty="0" smtClean="0"/>
                    </a:p>
                  </a:txBody>
                  <a:tcPr marT="10800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u="none" strike="noStrike" kern="1200" dirty="0" smtClean="0"/>
                        <a:t>Dynamic</a:t>
                      </a:r>
                      <a:endParaRPr lang="en-US" sz="1900" kern="1200" dirty="0" smtClean="0"/>
                    </a:p>
                  </a:txBody>
                  <a:tcPr marT="108000" marB="0" anchor="ctr"/>
                </a:tc>
              </a:tr>
              <a:tr h="5255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u="none" strike="noStrike" kern="1200" dirty="0" err="1" smtClean="0"/>
                        <a:t>Actionscript</a:t>
                      </a:r>
                      <a:endParaRPr lang="en-US" sz="1900" b="0" i="0" kern="1200" dirty="0" smtClean="0">
                        <a:solidFill>
                          <a:schemeClr val="dk1"/>
                        </a:solidFill>
                        <a:latin typeface="+mn-lt"/>
                        <a:ea typeface="+mn-ea"/>
                        <a:cs typeface="+mn-cs"/>
                      </a:endParaRPr>
                    </a:p>
                  </a:txBody>
                  <a:tcPr marT="10800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u="none" strike="noStrike" kern="1200" dirty="0" smtClean="0"/>
                        <a:t>.AS</a:t>
                      </a:r>
                      <a:endParaRPr lang="en-US" sz="1900" kern="1200" dirty="0" smtClean="0"/>
                    </a:p>
                  </a:txBody>
                  <a:tcPr marT="108000" marB="0" anchor="ctr"/>
                </a:tc>
                <a:tc>
                  <a:txBody>
                    <a:bodyPr/>
                    <a:lstStyle/>
                    <a:p>
                      <a:r>
                        <a:rPr lang="sv-SE" sz="1900" dirty="0" smtClean="0"/>
                        <a:t>x</a:t>
                      </a:r>
                      <a:endParaRPr lang="en-US" sz="1900" dirty="0"/>
                    </a:p>
                  </a:txBody>
                  <a:tcPr marT="108000" marB="0" anchor="ctr"/>
                </a:tc>
                <a:tc>
                  <a:txBody>
                    <a:bodyPr/>
                    <a:lstStyle/>
                    <a:p>
                      <a:endParaRPr lang="en-US" sz="1900"/>
                    </a:p>
                  </a:txBody>
                  <a:tcPr marT="108000" marB="0" anchor="ctr"/>
                </a:tc>
                <a:tc>
                  <a:txBody>
                    <a:bodyPr/>
                    <a:lstStyle/>
                    <a:p>
                      <a:endParaRPr lang="en-US" sz="1900" dirty="0"/>
                    </a:p>
                  </a:txBody>
                  <a:tcPr marT="108000" marB="0" anchor="ctr"/>
                </a:tc>
              </a:tr>
              <a:tr h="7680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u="none" strike="noStrike" kern="1200" dirty="0" smtClean="0"/>
                        <a:t>Autodesk® FBX®</a:t>
                      </a:r>
                      <a:endParaRPr lang="en-US" sz="1900" kern="1200" dirty="0" smtClean="0"/>
                    </a:p>
                  </a:txBody>
                  <a:tcPr marT="10800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u="none" strike="noStrike" kern="1200" dirty="0" smtClean="0"/>
                        <a:t>.FBX (MAX)</a:t>
                      </a:r>
                      <a:endParaRPr lang="en-US" sz="1900" kern="1200" dirty="0" smtClean="0"/>
                    </a:p>
                  </a:txBody>
                  <a:tcPr marT="108000" marB="0" anchor="ctr"/>
                </a:tc>
                <a:tc>
                  <a:txBody>
                    <a:bodyPr/>
                    <a:lstStyle/>
                    <a:p>
                      <a:endParaRPr lang="en-US" sz="1900" dirty="0"/>
                    </a:p>
                  </a:txBody>
                  <a:tcPr marT="108000" marB="0" anchor="ctr"/>
                </a:tc>
                <a:tc>
                  <a:txBody>
                    <a:bodyPr/>
                    <a:lstStyle/>
                    <a:p>
                      <a:r>
                        <a:rPr lang="sv-SE" sz="1900" dirty="0" smtClean="0"/>
                        <a:t>x</a:t>
                      </a:r>
                      <a:endParaRPr lang="en-US" sz="1900" dirty="0"/>
                    </a:p>
                  </a:txBody>
                  <a:tcPr marT="108000" marB="0" anchor="ctr"/>
                </a:tc>
                <a:tc>
                  <a:txBody>
                    <a:bodyPr/>
                    <a:lstStyle/>
                    <a:p>
                      <a:r>
                        <a:rPr lang="sv-SE" sz="1900" dirty="0" smtClean="0"/>
                        <a:t>x</a:t>
                      </a:r>
                      <a:endParaRPr lang="en-US" sz="1900" dirty="0"/>
                    </a:p>
                  </a:txBody>
                  <a:tcPr marT="108000" marB="0" anchor="ctr"/>
                </a:tc>
              </a:tr>
              <a:tr h="5255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u="none" strike="noStrike" kern="1200" dirty="0" err="1" smtClean="0"/>
                        <a:t>Wavefront</a:t>
                      </a:r>
                      <a:endParaRPr lang="en-US" sz="1900" kern="1200" dirty="0" smtClean="0"/>
                    </a:p>
                  </a:txBody>
                  <a:tcPr marT="10800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u="none" strike="noStrike" kern="1200" dirty="0" smtClean="0"/>
                        <a:t>.OBJ</a:t>
                      </a:r>
                      <a:endParaRPr lang="en-US" sz="1900" kern="1200" dirty="0" smtClean="0"/>
                    </a:p>
                  </a:txBody>
                  <a:tcPr marT="108000" marB="0" anchor="ctr"/>
                </a:tc>
                <a:tc>
                  <a:txBody>
                    <a:bodyPr/>
                    <a:lstStyle/>
                    <a:p>
                      <a:r>
                        <a:rPr lang="sv-SE" sz="1900" dirty="0" smtClean="0"/>
                        <a:t>x</a:t>
                      </a:r>
                      <a:endParaRPr lang="en-US" sz="1900" dirty="0"/>
                    </a:p>
                  </a:txBody>
                  <a:tcPr marT="108000" marB="0" anchor="ctr"/>
                </a:tc>
                <a:tc>
                  <a:txBody>
                    <a:bodyPr/>
                    <a:lstStyle/>
                    <a:p>
                      <a:r>
                        <a:rPr lang="sv-SE" sz="1900" dirty="0" smtClean="0"/>
                        <a:t>x</a:t>
                      </a:r>
                      <a:endParaRPr lang="en-US" sz="1900" dirty="0"/>
                    </a:p>
                  </a:txBody>
                  <a:tcPr marT="108000" marB="0" anchor="ctr"/>
                </a:tc>
                <a:tc>
                  <a:txBody>
                    <a:bodyPr/>
                    <a:lstStyle/>
                    <a:p>
                      <a:endParaRPr lang="en-US" sz="1900" dirty="0"/>
                    </a:p>
                  </a:txBody>
                  <a:tcPr marT="108000" marB="0" anchor="ctr"/>
                </a:tc>
              </a:tr>
              <a:tr h="5255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u="none" strike="noStrike" kern="1200" dirty="0" err="1" smtClean="0"/>
                        <a:t>Collada</a:t>
                      </a:r>
                      <a:endParaRPr lang="en-US" sz="1900" kern="1200" dirty="0" smtClean="0"/>
                    </a:p>
                  </a:txBody>
                  <a:tcPr marT="10800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u="none" strike="noStrike" kern="1200" dirty="0" smtClean="0"/>
                        <a:t>.DAE</a:t>
                      </a:r>
                      <a:endParaRPr lang="en-US" sz="1900" kern="1200" dirty="0" smtClean="0"/>
                    </a:p>
                  </a:txBody>
                  <a:tcPr marT="108000" marB="0" anchor="ctr"/>
                </a:tc>
                <a:tc>
                  <a:txBody>
                    <a:bodyPr/>
                    <a:lstStyle/>
                    <a:p>
                      <a:r>
                        <a:rPr lang="sv-SE" sz="1900" dirty="0" smtClean="0"/>
                        <a:t>x</a:t>
                      </a:r>
                      <a:endParaRPr lang="en-US" sz="1900" dirty="0"/>
                    </a:p>
                  </a:txBody>
                  <a:tcPr marT="108000" marB="0" anchor="ctr"/>
                </a:tc>
                <a:tc>
                  <a:txBody>
                    <a:bodyPr/>
                    <a:lstStyle/>
                    <a:p>
                      <a:r>
                        <a:rPr lang="sv-SE" sz="1900" dirty="0" smtClean="0"/>
                        <a:t>x</a:t>
                      </a:r>
                      <a:endParaRPr lang="en-US" sz="1900" dirty="0"/>
                    </a:p>
                  </a:txBody>
                  <a:tcPr marT="108000" marB="0" anchor="ctr"/>
                </a:tc>
                <a:tc>
                  <a:txBody>
                    <a:bodyPr/>
                    <a:lstStyle/>
                    <a:p>
                      <a:r>
                        <a:rPr lang="sv-SE" sz="1900" dirty="0" smtClean="0"/>
                        <a:t>x</a:t>
                      </a:r>
                      <a:endParaRPr lang="en-US" sz="1900" dirty="0"/>
                    </a:p>
                  </a:txBody>
                  <a:tcPr marT="108000" marB="0" anchor="ctr"/>
                </a:tc>
              </a:tr>
              <a:tr h="5255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u="none" strike="noStrike" kern="1200" dirty="0" smtClean="0"/>
                        <a:t>Quake 2</a:t>
                      </a:r>
                      <a:endParaRPr lang="en-US" sz="1900" kern="1200" dirty="0" smtClean="0"/>
                    </a:p>
                  </a:txBody>
                  <a:tcPr marT="10800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u="none" strike="noStrike" kern="1200" dirty="0" smtClean="0"/>
                        <a:t>.MD2</a:t>
                      </a:r>
                      <a:endParaRPr lang="en-US" sz="1900" kern="1200" dirty="0" smtClean="0"/>
                    </a:p>
                  </a:txBody>
                  <a:tcPr marT="108000" marB="0" anchor="ctr"/>
                </a:tc>
                <a:tc>
                  <a:txBody>
                    <a:bodyPr/>
                    <a:lstStyle/>
                    <a:p>
                      <a:r>
                        <a:rPr lang="sv-SE" sz="1900" dirty="0" smtClean="0"/>
                        <a:t>x</a:t>
                      </a:r>
                      <a:endParaRPr lang="en-US" sz="1900" dirty="0"/>
                    </a:p>
                  </a:txBody>
                  <a:tcPr marT="108000" marB="0" anchor="ctr"/>
                </a:tc>
                <a:tc>
                  <a:txBody>
                    <a:bodyPr/>
                    <a:lstStyle/>
                    <a:p>
                      <a:r>
                        <a:rPr lang="sv-SE" sz="1900" dirty="0" smtClean="0"/>
                        <a:t>x</a:t>
                      </a:r>
                      <a:endParaRPr lang="en-US" sz="1900" dirty="0"/>
                    </a:p>
                  </a:txBody>
                  <a:tcPr marT="108000" marB="0" anchor="ctr"/>
                </a:tc>
                <a:tc>
                  <a:txBody>
                    <a:bodyPr/>
                    <a:lstStyle/>
                    <a:p>
                      <a:r>
                        <a:rPr lang="sv-SE" sz="1900" dirty="0" smtClean="0"/>
                        <a:t>x</a:t>
                      </a:r>
                      <a:endParaRPr lang="en-US" sz="1900" dirty="0"/>
                    </a:p>
                  </a:txBody>
                  <a:tcPr marT="108000" marB="0" anchor="ctr"/>
                </a:tc>
              </a:tr>
              <a:tr h="5255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u="none" strike="noStrike" kern="1200" dirty="0" smtClean="0"/>
                        <a:t>Quake 3</a:t>
                      </a:r>
                      <a:endParaRPr lang="en-US" sz="1900" kern="1200" dirty="0" smtClean="0"/>
                    </a:p>
                  </a:txBody>
                  <a:tcPr marT="10800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u="none" strike="noStrike" kern="1200" dirty="0" smtClean="0"/>
                        <a:t>.MD5</a:t>
                      </a:r>
                      <a:endParaRPr lang="en-US" sz="1900" kern="1200" dirty="0" smtClean="0"/>
                    </a:p>
                  </a:txBody>
                  <a:tcPr marT="108000" marB="0" anchor="ctr"/>
                </a:tc>
                <a:tc>
                  <a:txBody>
                    <a:bodyPr/>
                    <a:lstStyle/>
                    <a:p>
                      <a:r>
                        <a:rPr lang="sv-SE" sz="1900" dirty="0" smtClean="0"/>
                        <a:t>x</a:t>
                      </a:r>
                      <a:endParaRPr lang="en-US" sz="1900" dirty="0"/>
                    </a:p>
                  </a:txBody>
                  <a:tcPr marT="108000" marB="0" anchor="ctr"/>
                </a:tc>
                <a:tc>
                  <a:txBody>
                    <a:bodyPr/>
                    <a:lstStyle/>
                    <a:p>
                      <a:r>
                        <a:rPr lang="sv-SE" sz="1900" dirty="0" smtClean="0"/>
                        <a:t>x</a:t>
                      </a:r>
                      <a:endParaRPr lang="en-US" sz="1900" dirty="0"/>
                    </a:p>
                  </a:txBody>
                  <a:tcPr marT="108000" marB="0" anchor="ctr"/>
                </a:tc>
                <a:tc>
                  <a:txBody>
                    <a:bodyPr/>
                    <a:lstStyle/>
                    <a:p>
                      <a:r>
                        <a:rPr lang="sv-SE" sz="1900" dirty="0" smtClean="0"/>
                        <a:t>x</a:t>
                      </a:r>
                      <a:endParaRPr lang="en-US" sz="1900" dirty="0"/>
                    </a:p>
                  </a:txBody>
                  <a:tcPr marT="108000" marB="0" anchor="ctr"/>
                </a:tc>
              </a:tr>
              <a:tr h="5255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u="none" strike="noStrike" kern="1200" dirty="0" smtClean="0"/>
                        <a:t>3ds Max object</a:t>
                      </a:r>
                      <a:endParaRPr lang="en-US" sz="1900" kern="1200" dirty="0" smtClean="0"/>
                    </a:p>
                  </a:txBody>
                  <a:tcPr marT="10800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u="none" strike="noStrike" kern="1200" dirty="0" smtClean="0"/>
                        <a:t>.3DS</a:t>
                      </a:r>
                      <a:endParaRPr lang="en-US" sz="1900" kern="1200" dirty="0" smtClean="0"/>
                    </a:p>
                  </a:txBody>
                  <a:tcPr marT="108000" marB="0" anchor="ctr"/>
                </a:tc>
                <a:tc>
                  <a:txBody>
                    <a:bodyPr/>
                    <a:lstStyle/>
                    <a:p>
                      <a:r>
                        <a:rPr lang="sv-SE" sz="1900" dirty="0" smtClean="0"/>
                        <a:t>x</a:t>
                      </a:r>
                      <a:endParaRPr lang="en-US" sz="1900" dirty="0"/>
                    </a:p>
                  </a:txBody>
                  <a:tcPr marT="108000" marB="0" anchor="ctr"/>
                </a:tc>
                <a:tc>
                  <a:txBody>
                    <a:bodyPr/>
                    <a:lstStyle/>
                    <a:p>
                      <a:r>
                        <a:rPr lang="sv-SE" sz="1900" dirty="0" smtClean="0"/>
                        <a:t>x</a:t>
                      </a:r>
                      <a:endParaRPr lang="en-US" sz="1900" dirty="0"/>
                    </a:p>
                  </a:txBody>
                  <a:tcPr marT="108000" marB="0" anchor="ctr"/>
                </a:tc>
                <a:tc>
                  <a:txBody>
                    <a:bodyPr/>
                    <a:lstStyle/>
                    <a:p>
                      <a:endParaRPr lang="en-US" sz="1900" dirty="0"/>
                    </a:p>
                  </a:txBody>
                  <a:tcPr marT="108000" marB="0" anchor="ctr"/>
                </a:tc>
              </a:tr>
              <a:tr h="5255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u="none" strike="noStrike" kern="1200" dirty="0" smtClean="0"/>
                        <a:t>Away 3D</a:t>
                      </a:r>
                      <a:endParaRPr lang="en-US" sz="1900" kern="1200" dirty="0" smtClean="0"/>
                    </a:p>
                  </a:txBody>
                  <a:tcPr marT="10800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u="none" strike="noStrike" kern="1200" dirty="0" smtClean="0"/>
                        <a:t>.AWD</a:t>
                      </a:r>
                      <a:endParaRPr lang="en-US" sz="1900" kern="1200" dirty="0" smtClean="0"/>
                    </a:p>
                  </a:txBody>
                  <a:tcPr marT="108000" marB="0" anchor="ctr"/>
                </a:tc>
                <a:tc>
                  <a:txBody>
                    <a:bodyPr/>
                    <a:lstStyle/>
                    <a:p>
                      <a:r>
                        <a:rPr lang="sv-SE" sz="1900" dirty="0" smtClean="0"/>
                        <a:t>x</a:t>
                      </a:r>
                      <a:endParaRPr lang="en-US" sz="1900" dirty="0"/>
                    </a:p>
                  </a:txBody>
                  <a:tcPr marT="108000" marB="0" anchor="ctr"/>
                </a:tc>
                <a:tc>
                  <a:txBody>
                    <a:bodyPr/>
                    <a:lstStyle/>
                    <a:p>
                      <a:endParaRPr lang="en-US" sz="1900"/>
                    </a:p>
                  </a:txBody>
                  <a:tcPr marT="108000" marB="0" anchor="ctr"/>
                </a:tc>
                <a:tc>
                  <a:txBody>
                    <a:bodyPr/>
                    <a:lstStyle/>
                    <a:p>
                      <a:r>
                        <a:rPr lang="sv-SE" sz="1900" dirty="0" smtClean="0"/>
                        <a:t>x</a:t>
                      </a:r>
                      <a:endParaRPr lang="en-US" sz="1900" dirty="0"/>
                    </a:p>
                  </a:txBody>
                  <a:tcPr marT="108000" marB="0"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Learning tips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26958576"/>
              </p:ext>
            </p:extLst>
          </p:nvPr>
        </p:nvGraphicFramePr>
        <p:xfrm>
          <a:off x="457200" y="1600201"/>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93799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graphicEl>
                                              <a:dgm id="{7DB39210-61B2-4850-9C5B-3274CEA10AD6}"/>
                                            </p:graphicEl>
                                          </p:spTgt>
                                        </p:tgtEl>
                                        <p:attrNameLst>
                                          <p:attrName>style.visibility</p:attrName>
                                        </p:attrNameLst>
                                      </p:cBhvr>
                                      <p:to>
                                        <p:strVal val="visible"/>
                                      </p:to>
                                    </p:set>
                                    <p:animEffect transition="in" filter="fade">
                                      <p:cBhvr>
                                        <p:cTn id="7" dur="500"/>
                                        <p:tgtEl>
                                          <p:spTgt spid="4">
                                            <p:graphicEl>
                                              <a:dgm id="{7DB39210-61B2-4850-9C5B-3274CEA10AD6}"/>
                                            </p:graphicEl>
                                          </p:spTgt>
                                        </p:tgtEl>
                                      </p:cBhvr>
                                    </p:animEffect>
                                    <p:anim calcmode="lin" valueType="num">
                                      <p:cBhvr>
                                        <p:cTn id="8" dur="500" fill="hold"/>
                                        <p:tgtEl>
                                          <p:spTgt spid="4">
                                            <p:graphicEl>
                                              <a:dgm id="{7DB39210-61B2-4850-9C5B-3274CEA10AD6}"/>
                                            </p:graphicEl>
                                          </p:spTgt>
                                        </p:tgtEl>
                                        <p:attrNameLst>
                                          <p:attrName>ppt_x</p:attrName>
                                        </p:attrNameLst>
                                      </p:cBhvr>
                                      <p:tavLst>
                                        <p:tav tm="0">
                                          <p:val>
                                            <p:strVal val="#ppt_x"/>
                                          </p:val>
                                        </p:tav>
                                        <p:tav tm="100000">
                                          <p:val>
                                            <p:strVal val="#ppt_x"/>
                                          </p:val>
                                        </p:tav>
                                      </p:tavLst>
                                    </p:anim>
                                    <p:anim calcmode="lin" valueType="num">
                                      <p:cBhvr>
                                        <p:cTn id="9" dur="500" fill="hold"/>
                                        <p:tgtEl>
                                          <p:spTgt spid="4">
                                            <p:graphicEl>
                                              <a:dgm id="{7DB39210-61B2-4850-9C5B-3274CEA10AD6}"/>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graphicEl>
                                              <a:dgm id="{54803C2C-F585-4561-9209-C0C5D37806E5}"/>
                                            </p:graphicEl>
                                          </p:spTgt>
                                        </p:tgtEl>
                                        <p:attrNameLst>
                                          <p:attrName>style.visibility</p:attrName>
                                        </p:attrNameLst>
                                      </p:cBhvr>
                                      <p:to>
                                        <p:strVal val="visible"/>
                                      </p:to>
                                    </p:set>
                                    <p:animEffect transition="in" filter="fade">
                                      <p:cBhvr>
                                        <p:cTn id="14" dur="500"/>
                                        <p:tgtEl>
                                          <p:spTgt spid="4">
                                            <p:graphicEl>
                                              <a:dgm id="{54803C2C-F585-4561-9209-C0C5D37806E5}"/>
                                            </p:graphicEl>
                                          </p:spTgt>
                                        </p:tgtEl>
                                      </p:cBhvr>
                                    </p:animEffect>
                                    <p:anim calcmode="lin" valueType="num">
                                      <p:cBhvr>
                                        <p:cTn id="15" dur="500" fill="hold"/>
                                        <p:tgtEl>
                                          <p:spTgt spid="4">
                                            <p:graphicEl>
                                              <a:dgm id="{54803C2C-F585-4561-9209-C0C5D37806E5}"/>
                                            </p:graphicEl>
                                          </p:spTgt>
                                        </p:tgtEl>
                                        <p:attrNameLst>
                                          <p:attrName>ppt_x</p:attrName>
                                        </p:attrNameLst>
                                      </p:cBhvr>
                                      <p:tavLst>
                                        <p:tav tm="0">
                                          <p:val>
                                            <p:strVal val="#ppt_x"/>
                                          </p:val>
                                        </p:tav>
                                        <p:tav tm="100000">
                                          <p:val>
                                            <p:strVal val="#ppt_x"/>
                                          </p:val>
                                        </p:tav>
                                      </p:tavLst>
                                    </p:anim>
                                    <p:anim calcmode="lin" valueType="num">
                                      <p:cBhvr>
                                        <p:cTn id="16" dur="500" fill="hold"/>
                                        <p:tgtEl>
                                          <p:spTgt spid="4">
                                            <p:graphicEl>
                                              <a:dgm id="{54803C2C-F585-4561-9209-C0C5D37806E5}"/>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graphicEl>
                                              <a:dgm id="{36F9BF5F-5894-4620-B579-A705ED2787CF}"/>
                                            </p:graphicEl>
                                          </p:spTgt>
                                        </p:tgtEl>
                                        <p:attrNameLst>
                                          <p:attrName>style.visibility</p:attrName>
                                        </p:attrNameLst>
                                      </p:cBhvr>
                                      <p:to>
                                        <p:strVal val="visible"/>
                                      </p:to>
                                    </p:set>
                                    <p:animEffect transition="in" filter="fade">
                                      <p:cBhvr>
                                        <p:cTn id="21" dur="500"/>
                                        <p:tgtEl>
                                          <p:spTgt spid="4">
                                            <p:graphicEl>
                                              <a:dgm id="{36F9BF5F-5894-4620-B579-A705ED2787CF}"/>
                                            </p:graphicEl>
                                          </p:spTgt>
                                        </p:tgtEl>
                                      </p:cBhvr>
                                    </p:animEffect>
                                    <p:anim calcmode="lin" valueType="num">
                                      <p:cBhvr>
                                        <p:cTn id="22" dur="500" fill="hold"/>
                                        <p:tgtEl>
                                          <p:spTgt spid="4">
                                            <p:graphicEl>
                                              <a:dgm id="{36F9BF5F-5894-4620-B579-A705ED2787CF}"/>
                                            </p:graphicEl>
                                          </p:spTgt>
                                        </p:tgtEl>
                                        <p:attrNameLst>
                                          <p:attrName>ppt_x</p:attrName>
                                        </p:attrNameLst>
                                      </p:cBhvr>
                                      <p:tavLst>
                                        <p:tav tm="0">
                                          <p:val>
                                            <p:strVal val="#ppt_x"/>
                                          </p:val>
                                        </p:tav>
                                        <p:tav tm="100000">
                                          <p:val>
                                            <p:strVal val="#ppt_x"/>
                                          </p:val>
                                        </p:tav>
                                      </p:tavLst>
                                    </p:anim>
                                    <p:anim calcmode="lin" valueType="num">
                                      <p:cBhvr>
                                        <p:cTn id="23" dur="500" fill="hold"/>
                                        <p:tgtEl>
                                          <p:spTgt spid="4">
                                            <p:graphicEl>
                                              <a:dgm id="{36F9BF5F-5894-4620-B579-A705ED2787CF}"/>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graphicEl>
                                              <a:dgm id="{2BDE4357-5854-432B-9260-050FB165DD9D}"/>
                                            </p:graphicEl>
                                          </p:spTgt>
                                        </p:tgtEl>
                                        <p:attrNameLst>
                                          <p:attrName>style.visibility</p:attrName>
                                        </p:attrNameLst>
                                      </p:cBhvr>
                                      <p:to>
                                        <p:strVal val="visible"/>
                                      </p:to>
                                    </p:set>
                                    <p:animEffect transition="in" filter="fade">
                                      <p:cBhvr>
                                        <p:cTn id="28" dur="500"/>
                                        <p:tgtEl>
                                          <p:spTgt spid="4">
                                            <p:graphicEl>
                                              <a:dgm id="{2BDE4357-5854-432B-9260-050FB165DD9D}"/>
                                            </p:graphicEl>
                                          </p:spTgt>
                                        </p:tgtEl>
                                      </p:cBhvr>
                                    </p:animEffect>
                                    <p:anim calcmode="lin" valueType="num">
                                      <p:cBhvr>
                                        <p:cTn id="29" dur="500" fill="hold"/>
                                        <p:tgtEl>
                                          <p:spTgt spid="4">
                                            <p:graphicEl>
                                              <a:dgm id="{2BDE4357-5854-432B-9260-050FB165DD9D}"/>
                                            </p:graphicEl>
                                          </p:spTgt>
                                        </p:tgtEl>
                                        <p:attrNameLst>
                                          <p:attrName>ppt_x</p:attrName>
                                        </p:attrNameLst>
                                      </p:cBhvr>
                                      <p:tavLst>
                                        <p:tav tm="0">
                                          <p:val>
                                            <p:strVal val="#ppt_x"/>
                                          </p:val>
                                        </p:tav>
                                        <p:tav tm="100000">
                                          <p:val>
                                            <p:strVal val="#ppt_x"/>
                                          </p:val>
                                        </p:tav>
                                      </p:tavLst>
                                    </p:anim>
                                    <p:anim calcmode="lin" valueType="num">
                                      <p:cBhvr>
                                        <p:cTn id="30" dur="500" fill="hold"/>
                                        <p:tgtEl>
                                          <p:spTgt spid="4">
                                            <p:graphicEl>
                                              <a:dgm id="{2BDE4357-5854-432B-9260-050FB165DD9D}"/>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graphicEl>
                                              <a:dgm id="{63FDEAA4-0C6B-4F25-BE79-ABBD276B3D3E}"/>
                                            </p:graphicEl>
                                          </p:spTgt>
                                        </p:tgtEl>
                                        <p:attrNameLst>
                                          <p:attrName>style.visibility</p:attrName>
                                        </p:attrNameLst>
                                      </p:cBhvr>
                                      <p:to>
                                        <p:strVal val="visible"/>
                                      </p:to>
                                    </p:set>
                                    <p:animEffect transition="in" filter="fade">
                                      <p:cBhvr>
                                        <p:cTn id="35" dur="500"/>
                                        <p:tgtEl>
                                          <p:spTgt spid="4">
                                            <p:graphicEl>
                                              <a:dgm id="{63FDEAA4-0C6B-4F25-BE79-ABBD276B3D3E}"/>
                                            </p:graphicEl>
                                          </p:spTgt>
                                        </p:tgtEl>
                                      </p:cBhvr>
                                    </p:animEffect>
                                    <p:anim calcmode="lin" valueType="num">
                                      <p:cBhvr>
                                        <p:cTn id="36" dur="500" fill="hold"/>
                                        <p:tgtEl>
                                          <p:spTgt spid="4">
                                            <p:graphicEl>
                                              <a:dgm id="{63FDEAA4-0C6B-4F25-BE79-ABBD276B3D3E}"/>
                                            </p:graphicEl>
                                          </p:spTgt>
                                        </p:tgtEl>
                                        <p:attrNameLst>
                                          <p:attrName>ppt_x</p:attrName>
                                        </p:attrNameLst>
                                      </p:cBhvr>
                                      <p:tavLst>
                                        <p:tav tm="0">
                                          <p:val>
                                            <p:strVal val="#ppt_x"/>
                                          </p:val>
                                        </p:tav>
                                        <p:tav tm="100000">
                                          <p:val>
                                            <p:strVal val="#ppt_x"/>
                                          </p:val>
                                        </p:tav>
                                      </p:tavLst>
                                    </p:anim>
                                    <p:anim calcmode="lin" valueType="num">
                                      <p:cBhvr>
                                        <p:cTn id="37" dur="500" fill="hold"/>
                                        <p:tgtEl>
                                          <p:spTgt spid="4">
                                            <p:graphicEl>
                                              <a:dgm id="{63FDEAA4-0C6B-4F25-BE79-ABBD276B3D3E}"/>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graphicEl>
                                              <a:dgm id="{5A96C90B-D3D6-4E4B-9B40-265F67B9A45A}"/>
                                            </p:graphicEl>
                                          </p:spTgt>
                                        </p:tgtEl>
                                        <p:attrNameLst>
                                          <p:attrName>style.visibility</p:attrName>
                                        </p:attrNameLst>
                                      </p:cBhvr>
                                      <p:to>
                                        <p:strVal val="visible"/>
                                      </p:to>
                                    </p:set>
                                    <p:animEffect transition="in" filter="fade">
                                      <p:cBhvr>
                                        <p:cTn id="42" dur="500"/>
                                        <p:tgtEl>
                                          <p:spTgt spid="4">
                                            <p:graphicEl>
                                              <a:dgm id="{5A96C90B-D3D6-4E4B-9B40-265F67B9A45A}"/>
                                            </p:graphicEl>
                                          </p:spTgt>
                                        </p:tgtEl>
                                      </p:cBhvr>
                                    </p:animEffect>
                                    <p:anim calcmode="lin" valueType="num">
                                      <p:cBhvr>
                                        <p:cTn id="43" dur="500" fill="hold"/>
                                        <p:tgtEl>
                                          <p:spTgt spid="4">
                                            <p:graphicEl>
                                              <a:dgm id="{5A96C90B-D3D6-4E4B-9B40-265F67B9A45A}"/>
                                            </p:graphicEl>
                                          </p:spTgt>
                                        </p:tgtEl>
                                        <p:attrNameLst>
                                          <p:attrName>ppt_x</p:attrName>
                                        </p:attrNameLst>
                                      </p:cBhvr>
                                      <p:tavLst>
                                        <p:tav tm="0">
                                          <p:val>
                                            <p:strVal val="#ppt_x"/>
                                          </p:val>
                                        </p:tav>
                                        <p:tav tm="100000">
                                          <p:val>
                                            <p:strVal val="#ppt_x"/>
                                          </p:val>
                                        </p:tav>
                                      </p:tavLst>
                                    </p:anim>
                                    <p:anim calcmode="lin" valueType="num">
                                      <p:cBhvr>
                                        <p:cTn id="44" dur="500" fill="hold"/>
                                        <p:tgtEl>
                                          <p:spTgt spid="4">
                                            <p:graphicEl>
                                              <a:dgm id="{5A96C90B-D3D6-4E4B-9B40-265F67B9A45A}"/>
                                            </p:graphic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
                                            <p:graphicEl>
                                              <a:dgm id="{07AFCC2D-16BB-4579-9A15-29F3D7A65C9D}"/>
                                            </p:graphicEl>
                                          </p:spTgt>
                                        </p:tgtEl>
                                        <p:attrNameLst>
                                          <p:attrName>style.visibility</p:attrName>
                                        </p:attrNameLst>
                                      </p:cBhvr>
                                      <p:to>
                                        <p:strVal val="visible"/>
                                      </p:to>
                                    </p:set>
                                    <p:animEffect transition="in" filter="fade">
                                      <p:cBhvr>
                                        <p:cTn id="49" dur="500"/>
                                        <p:tgtEl>
                                          <p:spTgt spid="4">
                                            <p:graphicEl>
                                              <a:dgm id="{07AFCC2D-16BB-4579-9A15-29F3D7A65C9D}"/>
                                            </p:graphicEl>
                                          </p:spTgt>
                                        </p:tgtEl>
                                      </p:cBhvr>
                                    </p:animEffect>
                                    <p:anim calcmode="lin" valueType="num">
                                      <p:cBhvr>
                                        <p:cTn id="50" dur="500" fill="hold"/>
                                        <p:tgtEl>
                                          <p:spTgt spid="4">
                                            <p:graphicEl>
                                              <a:dgm id="{07AFCC2D-16BB-4579-9A15-29F3D7A65C9D}"/>
                                            </p:graphicEl>
                                          </p:spTgt>
                                        </p:tgtEl>
                                        <p:attrNameLst>
                                          <p:attrName>ppt_x</p:attrName>
                                        </p:attrNameLst>
                                      </p:cBhvr>
                                      <p:tavLst>
                                        <p:tav tm="0">
                                          <p:val>
                                            <p:strVal val="#ppt_x"/>
                                          </p:val>
                                        </p:tav>
                                        <p:tav tm="100000">
                                          <p:val>
                                            <p:strVal val="#ppt_x"/>
                                          </p:val>
                                        </p:tav>
                                      </p:tavLst>
                                    </p:anim>
                                    <p:anim calcmode="lin" valueType="num">
                                      <p:cBhvr>
                                        <p:cTn id="51" dur="500" fill="hold"/>
                                        <p:tgtEl>
                                          <p:spTgt spid="4">
                                            <p:graphicEl>
                                              <a:dgm id="{07AFCC2D-16BB-4579-9A15-29F3D7A65C9D}"/>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3568" y="2276872"/>
            <a:ext cx="7772400" cy="1470025"/>
          </a:xfrm>
        </p:spPr>
        <p:txBody>
          <a:bodyPr/>
          <a:lstStyle/>
          <a:p>
            <a:r>
              <a:rPr lang="sv-SE" dirty="0"/>
              <a:t>Random interesting topics</a:t>
            </a:r>
            <a:endParaRPr lang="en-US" dirty="0"/>
          </a:p>
        </p:txBody>
      </p:sp>
    </p:spTree>
    <p:extLst>
      <p:ext uri="{BB962C8B-B14F-4D97-AF65-F5344CB8AC3E}">
        <p14:creationId xmlns:p14="http://schemas.microsoft.com/office/powerpoint/2010/main" val="26558118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a:bodyPr>
          <a:lstStyle/>
          <a:p>
            <a:r>
              <a:rPr lang="sv-SE" sz="2400" dirty="0"/>
              <a:t>Random interesting topics</a:t>
            </a:r>
            <a:endParaRPr lang="en-US" sz="2400" dirty="0"/>
          </a:p>
        </p:txBody>
      </p:sp>
      <p:sp>
        <p:nvSpPr>
          <p:cNvPr id="5" name="Content Placeholder 4"/>
          <p:cNvSpPr>
            <a:spLocks noGrp="1"/>
          </p:cNvSpPr>
          <p:nvPr>
            <p:ph idx="1"/>
          </p:nvPr>
        </p:nvSpPr>
        <p:spPr>
          <a:xfrm>
            <a:off x="467544" y="1124744"/>
            <a:ext cx="8229600" cy="676672"/>
          </a:xfrm>
        </p:spPr>
        <p:txBody>
          <a:bodyPr>
            <a:noAutofit/>
          </a:bodyPr>
          <a:lstStyle/>
          <a:p>
            <a:pPr marL="0" indent="0" algn="ctr">
              <a:spcBef>
                <a:spcPts val="0"/>
              </a:spcBef>
              <a:buNone/>
              <a:defRPr/>
            </a:pPr>
            <a:r>
              <a:rPr lang="sv-SE" sz="4000" dirty="0"/>
              <a:t>Level of detail</a:t>
            </a:r>
            <a:endParaRPr lang="en-US" sz="4000" dirty="0"/>
          </a:p>
        </p:txBody>
      </p:sp>
      <p:pic>
        <p:nvPicPr>
          <p:cNvPr id="4" name="Picture 3" descr="bunny7"/>
          <p:cNvPicPr>
            <a:picLocks noChangeAspect="1" noChangeArrowheads="1"/>
          </p:cNvPicPr>
          <p:nvPr/>
        </p:nvPicPr>
        <p:blipFill>
          <a:blip r:embed="rId3">
            <a:clrChange>
              <a:clrFrom>
                <a:srgbClr val="FFFFFF"/>
              </a:clrFrom>
              <a:clrTo>
                <a:srgbClr val="FFFFFF">
                  <a:alpha val="0"/>
                </a:srgbClr>
              </a:clrTo>
            </a:clrChange>
            <a:lum bright="24000" contrast="12000"/>
            <a:extLst>
              <a:ext uri="{28A0092B-C50C-407E-A947-70E740481C1C}">
                <a14:useLocalDpi xmlns:a14="http://schemas.microsoft.com/office/drawing/2010/main" val="0"/>
              </a:ext>
            </a:extLst>
          </a:blip>
          <a:srcRect l="12865" t="17664" r="13632" b="13632"/>
          <a:stretch>
            <a:fillRect/>
          </a:stretch>
        </p:blipFill>
        <p:spPr bwMode="auto">
          <a:xfrm>
            <a:off x="4137361" y="2955578"/>
            <a:ext cx="2322513" cy="2171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bunny5"/>
          <p:cNvPicPr>
            <a:picLocks noChangeAspect="1" noChangeArrowheads="1"/>
          </p:cNvPicPr>
          <p:nvPr/>
        </p:nvPicPr>
        <p:blipFill>
          <a:blip r:embed="rId4" cstate="print">
            <a:clrChange>
              <a:clrFrom>
                <a:srgbClr val="FFFFFF"/>
              </a:clrFrom>
              <a:clrTo>
                <a:srgbClr val="FFFFFF">
                  <a:alpha val="0"/>
                </a:srgbClr>
              </a:clrTo>
            </a:clrChange>
            <a:lum bright="24000" contrast="12000"/>
            <a:extLst>
              <a:ext uri="{28A0092B-C50C-407E-A947-70E740481C1C}">
                <a14:useLocalDpi xmlns:a14="http://schemas.microsoft.com/office/drawing/2010/main" val="0"/>
              </a:ext>
            </a:extLst>
          </a:blip>
          <a:srcRect l="13248" t="17664" r="14207" b="12096"/>
          <a:stretch>
            <a:fillRect/>
          </a:stretch>
        </p:blipFill>
        <p:spPr bwMode="auto">
          <a:xfrm>
            <a:off x="6686430" y="3033613"/>
            <a:ext cx="1041400" cy="10080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unny3"/>
          <p:cNvPicPr>
            <a:picLocks noChangeAspect="1" noChangeArrowheads="1"/>
          </p:cNvPicPr>
          <p:nvPr/>
        </p:nvPicPr>
        <p:blipFill>
          <a:blip r:embed="rId5" cstate="print">
            <a:clrChange>
              <a:clrFrom>
                <a:srgbClr val="FFFFFF"/>
              </a:clrFrom>
              <a:clrTo>
                <a:srgbClr val="FFFFFF">
                  <a:alpha val="0"/>
                </a:srgbClr>
              </a:clrTo>
            </a:clrChange>
            <a:lum bright="24000" contrast="12000"/>
            <a:extLst>
              <a:ext uri="{28A0092B-C50C-407E-A947-70E740481C1C}">
                <a14:useLocalDpi xmlns:a14="http://schemas.microsoft.com/office/drawing/2010/main" val="0"/>
              </a:ext>
            </a:extLst>
          </a:blip>
          <a:srcRect l="13248" t="18048" r="14784" b="13248"/>
          <a:stretch>
            <a:fillRect/>
          </a:stretch>
        </p:blipFill>
        <p:spPr bwMode="auto">
          <a:xfrm>
            <a:off x="7809755" y="3001466"/>
            <a:ext cx="520700" cy="4968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bunny1"/>
          <p:cNvPicPr>
            <a:picLocks noChangeAspect="1" noChangeArrowheads="1"/>
          </p:cNvPicPr>
          <p:nvPr/>
        </p:nvPicPr>
        <p:blipFill>
          <a:blip r:embed="rId6" cstate="print">
            <a:clrChange>
              <a:clrFrom>
                <a:srgbClr val="FFFFFF"/>
              </a:clrFrom>
              <a:clrTo>
                <a:srgbClr val="FFFFFF">
                  <a:alpha val="0"/>
                </a:srgbClr>
              </a:clrTo>
            </a:clrChange>
            <a:lum bright="24000" contrast="12000"/>
            <a:extLst>
              <a:ext uri="{28A0092B-C50C-407E-A947-70E740481C1C}">
                <a14:useLocalDpi xmlns:a14="http://schemas.microsoft.com/office/drawing/2010/main" val="0"/>
              </a:ext>
            </a:extLst>
          </a:blip>
          <a:srcRect l="14784" t="22849" r="11520" b="14784"/>
          <a:stretch>
            <a:fillRect/>
          </a:stretch>
        </p:blipFill>
        <p:spPr bwMode="auto">
          <a:xfrm>
            <a:off x="8470964" y="2955578"/>
            <a:ext cx="246062" cy="2079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9592" y="2686968"/>
            <a:ext cx="2676798" cy="27089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87282" y="1196752"/>
            <a:ext cx="8229600" cy="676672"/>
          </a:xfrm>
        </p:spPr>
        <p:txBody>
          <a:bodyPr>
            <a:normAutofit/>
          </a:bodyPr>
          <a:lstStyle/>
          <a:p>
            <a:pPr marL="0" indent="0" algn="ctr">
              <a:buNone/>
            </a:pPr>
            <a:r>
              <a:rPr lang="sv-SE" sz="3600" dirty="0" smtClean="0"/>
              <a:t>Octree, BSP </a:t>
            </a:r>
            <a:r>
              <a:rPr lang="sv-SE" sz="3600" dirty="0"/>
              <a:t>Tree, </a:t>
            </a:r>
            <a:r>
              <a:rPr lang="en-US" sz="3600" dirty="0"/>
              <a:t>Portals and Sectors</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8024" t="6000" r="2513" b="3751"/>
          <a:stretch/>
        </p:blipFill>
        <p:spPr>
          <a:xfrm rot="400964">
            <a:off x="4751325" y="2927851"/>
            <a:ext cx="2683935" cy="2721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86791">
            <a:off x="2081804" y="2591994"/>
            <a:ext cx="2553011" cy="27645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itle 1"/>
          <p:cNvSpPr>
            <a:spLocks noGrp="1"/>
          </p:cNvSpPr>
          <p:nvPr>
            <p:ph type="title"/>
          </p:nvPr>
        </p:nvSpPr>
        <p:spPr>
          <a:xfrm>
            <a:off x="467544" y="0"/>
            <a:ext cx="8229600" cy="1143000"/>
          </a:xfrm>
        </p:spPr>
        <p:txBody>
          <a:bodyPr>
            <a:normAutofit/>
          </a:bodyPr>
          <a:lstStyle/>
          <a:p>
            <a:r>
              <a:rPr lang="sv-SE" sz="2400" dirty="0"/>
              <a:t>Random interesting topics</a:t>
            </a:r>
            <a:endParaRPr lang="en-US" sz="2400" dirty="0"/>
          </a:p>
        </p:txBody>
      </p:sp>
    </p:spTree>
    <p:extLst>
      <p:ext uri="{BB962C8B-B14F-4D97-AF65-F5344CB8AC3E}">
        <p14:creationId xmlns:p14="http://schemas.microsoft.com/office/powerpoint/2010/main" val="9431476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75000"/>
                  </a:schemeClr>
                </a:solidFill>
              </a:rPr>
              <a:t>Dot Product</a:t>
            </a:r>
            <a:endParaRPr lang="en-US" dirty="0">
              <a:solidFill>
                <a:schemeClr val="accent6">
                  <a:lumMod val="75000"/>
                </a:schemeClr>
              </a:solidFill>
            </a:endParaRPr>
          </a:p>
        </p:txBody>
      </p:sp>
      <p:pic>
        <p:nvPicPr>
          <p:cNvPr id="4" name="Content Placeholder 3" descr="dot_product.png"/>
          <p:cNvPicPr>
            <a:picLocks noGrp="1" noChangeAspect="1"/>
          </p:cNvPicPr>
          <p:nvPr>
            <p:ph idx="1"/>
          </p:nvPr>
        </p:nvPicPr>
        <p:blipFill>
          <a:blip r:embed="rId3"/>
          <a:stretch>
            <a:fillRect/>
          </a:stretch>
        </p:blipFill>
        <p:spPr>
          <a:xfrm>
            <a:off x="3214678" y="1714488"/>
            <a:ext cx="2857500" cy="2286000"/>
          </a:xfrm>
        </p:spPr>
      </p:pic>
      <p:sp>
        <p:nvSpPr>
          <p:cNvPr id="8" name="Content Placeholder 2"/>
          <p:cNvSpPr txBox="1">
            <a:spLocks/>
          </p:cNvSpPr>
          <p:nvPr/>
        </p:nvSpPr>
        <p:spPr>
          <a:xfrm>
            <a:off x="500034" y="4143380"/>
            <a:ext cx="8229600" cy="2000264"/>
          </a:xfrm>
          <a:prstGeom prst="rect">
            <a:avLst/>
          </a:prstGeom>
        </p:spPr>
        <p:txBody>
          <a:bodyPr vert="horz" lIns="91440" tIns="45720" rIns="91440" bIns="45720" rtlCol="0">
            <a:normAutofit lnSpcReduction="10000"/>
          </a:bodyPr>
          <a:lstStyle/>
          <a:p>
            <a:r>
              <a:rPr lang="en-US" sz="3200" dirty="0" smtClean="0"/>
              <a:t>A </a:t>
            </a:r>
            <a:r>
              <a:rPr lang="en-US" sz="3200" dirty="0"/>
              <a:t>= </a:t>
            </a:r>
            <a:r>
              <a:rPr lang="en-US" sz="3200" dirty="0" smtClean="0"/>
              <a:t>(A</a:t>
            </a:r>
            <a:r>
              <a:rPr lang="en-US" sz="3200" baseline="-25000" dirty="0" smtClean="0"/>
              <a:t>x</a:t>
            </a:r>
            <a:r>
              <a:rPr lang="en-US" sz="3200" dirty="0"/>
              <a:t>, </a:t>
            </a:r>
            <a:r>
              <a:rPr lang="en-US" sz="3200" dirty="0" smtClean="0"/>
              <a:t>A</a:t>
            </a:r>
            <a:r>
              <a:rPr lang="en-US" sz="3200" baseline="-25000" dirty="0" smtClean="0"/>
              <a:t>y</a:t>
            </a:r>
            <a:r>
              <a:rPr lang="en-US" sz="3200" dirty="0"/>
              <a:t>, </a:t>
            </a:r>
            <a:r>
              <a:rPr lang="en-US" sz="3200" dirty="0" err="1" smtClean="0"/>
              <a:t>A</a:t>
            </a:r>
            <a:r>
              <a:rPr lang="en-US" sz="3200" baseline="-25000" dirty="0" err="1" smtClean="0"/>
              <a:t>z</a:t>
            </a:r>
            <a:r>
              <a:rPr lang="en-US" sz="3200" dirty="0"/>
              <a:t>)</a:t>
            </a:r>
            <a:br>
              <a:rPr lang="en-US" sz="3200" dirty="0"/>
            </a:br>
            <a:r>
              <a:rPr lang="en-US" sz="3200" dirty="0" smtClean="0"/>
              <a:t>B </a:t>
            </a:r>
            <a:r>
              <a:rPr lang="en-US" sz="3200" dirty="0"/>
              <a:t>= </a:t>
            </a:r>
            <a:r>
              <a:rPr lang="en-US" sz="3200" dirty="0" smtClean="0"/>
              <a:t>(</a:t>
            </a:r>
            <a:r>
              <a:rPr lang="en-US" sz="3200" dirty="0" err="1" smtClean="0"/>
              <a:t>B</a:t>
            </a:r>
            <a:r>
              <a:rPr lang="en-US" sz="3200" baseline="-25000" dirty="0" err="1" smtClean="0"/>
              <a:t>x</a:t>
            </a:r>
            <a:r>
              <a:rPr lang="en-US" sz="3200" dirty="0"/>
              <a:t>, </a:t>
            </a:r>
            <a:r>
              <a:rPr lang="en-US" sz="3200" dirty="0" smtClean="0"/>
              <a:t>B</a:t>
            </a:r>
            <a:r>
              <a:rPr lang="en-US" sz="3200" baseline="-25000" dirty="0" smtClean="0"/>
              <a:t>y</a:t>
            </a:r>
            <a:r>
              <a:rPr lang="en-US" sz="3200" dirty="0"/>
              <a:t>, </a:t>
            </a:r>
            <a:r>
              <a:rPr lang="en-US" sz="3200" dirty="0" err="1" smtClean="0"/>
              <a:t>B</a:t>
            </a:r>
            <a:r>
              <a:rPr lang="en-US" sz="3200" baseline="-25000" dirty="0" err="1" smtClean="0"/>
              <a:t>z</a:t>
            </a:r>
            <a:r>
              <a:rPr lang="en-US" sz="3200" dirty="0" smtClean="0"/>
              <a:t>)</a:t>
            </a:r>
          </a:p>
          <a:p>
            <a:r>
              <a:rPr lang="en-US" sz="3200" dirty="0" smtClean="0"/>
              <a:t>A</a:t>
            </a:r>
            <a:r>
              <a:rPr lang="sv-SE" sz="3200" dirty="0" smtClean="0"/>
              <a:t>·</a:t>
            </a:r>
            <a:r>
              <a:rPr lang="en-US" sz="3200" dirty="0" smtClean="0"/>
              <a:t>B </a:t>
            </a:r>
            <a:r>
              <a:rPr lang="en-US" sz="3200" dirty="0"/>
              <a:t>= </a:t>
            </a:r>
            <a:r>
              <a:rPr lang="en-US" sz="3200" dirty="0" err="1" smtClean="0"/>
              <a:t>A</a:t>
            </a:r>
            <a:r>
              <a:rPr lang="en-US" sz="3200" baseline="-25000" dirty="0" err="1" smtClean="0"/>
              <a:t>x</a:t>
            </a:r>
            <a:r>
              <a:rPr lang="en-US" sz="3200" dirty="0" err="1" smtClean="0"/>
              <a:t>B</a:t>
            </a:r>
            <a:r>
              <a:rPr lang="en-US" sz="3200" baseline="-25000" dirty="0" err="1" smtClean="0"/>
              <a:t>x</a:t>
            </a:r>
            <a:r>
              <a:rPr lang="en-US" sz="3200" dirty="0"/>
              <a:t> + </a:t>
            </a:r>
            <a:r>
              <a:rPr lang="en-US" sz="3200" dirty="0" err="1" smtClean="0"/>
              <a:t>A</a:t>
            </a:r>
            <a:r>
              <a:rPr lang="en-US" sz="3200" baseline="-25000" dirty="0" err="1" smtClean="0"/>
              <a:t>y</a:t>
            </a:r>
            <a:r>
              <a:rPr lang="en-US" sz="3200" dirty="0" err="1" smtClean="0"/>
              <a:t>B</a:t>
            </a:r>
            <a:r>
              <a:rPr lang="en-US" sz="3200" baseline="-25000" dirty="0" err="1" smtClean="0"/>
              <a:t>y</a:t>
            </a:r>
            <a:r>
              <a:rPr lang="en-US" sz="3200" dirty="0"/>
              <a:t> + </a:t>
            </a:r>
            <a:r>
              <a:rPr lang="en-US" sz="3200" dirty="0" err="1" smtClean="0"/>
              <a:t>A</a:t>
            </a:r>
            <a:r>
              <a:rPr lang="en-US" sz="3200" baseline="-25000" dirty="0" err="1" smtClean="0"/>
              <a:t>z</a:t>
            </a:r>
            <a:r>
              <a:rPr lang="en-US" sz="3200" dirty="0" err="1" smtClean="0"/>
              <a:t>B</a:t>
            </a:r>
            <a:r>
              <a:rPr lang="en-US" sz="3200" baseline="-25000" dirty="0" err="1" smtClean="0"/>
              <a:t>z</a:t>
            </a:r>
            <a:r>
              <a:rPr lang="en-US" sz="3200" dirty="0"/>
              <a:t/>
            </a:r>
            <a:br>
              <a:rPr lang="en-US" sz="3200" dirty="0"/>
            </a:br>
            <a:r>
              <a:rPr lang="en-US" sz="3200" dirty="0"/>
              <a:t>A</a:t>
            </a:r>
            <a:r>
              <a:rPr lang="sv-SE" sz="3200" dirty="0" smtClean="0"/>
              <a:t>·</a:t>
            </a:r>
            <a:r>
              <a:rPr lang="en-US" sz="3200" dirty="0"/>
              <a:t>B</a:t>
            </a:r>
            <a:r>
              <a:rPr lang="en-US" sz="3200" dirty="0" smtClean="0"/>
              <a:t> </a:t>
            </a:r>
            <a:r>
              <a:rPr lang="en-US" sz="3200" dirty="0"/>
              <a:t>= </a:t>
            </a:r>
            <a:r>
              <a:rPr lang="en-US" sz="3200" dirty="0" smtClean="0"/>
              <a:t>|A||</a:t>
            </a:r>
            <a:r>
              <a:rPr lang="en-US" sz="3200" dirty="0" err="1" smtClean="0"/>
              <a:t>B|</a:t>
            </a:r>
            <a:r>
              <a:rPr lang="en-US" sz="3200" i="1" dirty="0" err="1" smtClean="0"/>
              <a:t>cos</a:t>
            </a:r>
            <a:r>
              <a:rPr lang="el-GR" sz="3200" dirty="0"/>
              <a:t>θ</a:t>
            </a:r>
            <a:r>
              <a:rPr lang="en-US" sz="3200" dirty="0"/>
              <a:t>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pt-BR" sz="32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23528" y="1196752"/>
            <a:ext cx="8568952" cy="676672"/>
          </a:xfrm>
        </p:spPr>
        <p:txBody>
          <a:bodyPr>
            <a:noAutofit/>
          </a:bodyPr>
          <a:lstStyle/>
          <a:p>
            <a:pPr marL="0" indent="0" algn="ctr">
              <a:buNone/>
            </a:pPr>
            <a:r>
              <a:rPr lang="sv-SE" sz="3600" dirty="0"/>
              <a:t>Global illumination / Ambient occlusion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2636914"/>
            <a:ext cx="3348372" cy="3348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040" y="2348880"/>
            <a:ext cx="2448272" cy="24482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8104" y="3429002"/>
            <a:ext cx="3061556" cy="30615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itle 1"/>
          <p:cNvSpPr>
            <a:spLocks noGrp="1"/>
          </p:cNvSpPr>
          <p:nvPr>
            <p:ph type="title"/>
          </p:nvPr>
        </p:nvSpPr>
        <p:spPr>
          <a:xfrm>
            <a:off x="467544" y="0"/>
            <a:ext cx="8229600" cy="1143000"/>
          </a:xfrm>
        </p:spPr>
        <p:txBody>
          <a:bodyPr>
            <a:normAutofit/>
          </a:bodyPr>
          <a:lstStyle/>
          <a:p>
            <a:r>
              <a:rPr lang="sv-SE" sz="2400" dirty="0"/>
              <a:t>Random interesting topics</a:t>
            </a:r>
            <a:endParaRPr lang="en-US" sz="2400" dirty="0"/>
          </a:p>
        </p:txBody>
      </p:sp>
    </p:spTree>
    <p:extLst>
      <p:ext uri="{BB962C8B-B14F-4D97-AF65-F5344CB8AC3E}">
        <p14:creationId xmlns:p14="http://schemas.microsoft.com/office/powerpoint/2010/main" val="22767141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1052736"/>
            <a:ext cx="8229600" cy="676672"/>
          </a:xfrm>
        </p:spPr>
        <p:txBody>
          <a:bodyPr>
            <a:normAutofit/>
          </a:bodyPr>
          <a:lstStyle/>
          <a:p>
            <a:pPr marL="0" indent="0" algn="ctr">
              <a:buNone/>
            </a:pPr>
            <a:r>
              <a:rPr lang="sv-SE" sz="3600" dirty="0"/>
              <a:t>Raytracing/Raycasting/Raymarching</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18748">
            <a:off x="4943851" y="4775149"/>
            <a:ext cx="4121572" cy="20855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496097">
            <a:off x="5175824" y="2505482"/>
            <a:ext cx="3369597" cy="26324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300" y="2906625"/>
            <a:ext cx="4379996" cy="2892623"/>
          </a:xfrm>
          <a:prstGeom prst="rect">
            <a:avLst/>
          </a:prstGeom>
        </p:spPr>
      </p:pic>
      <p:sp>
        <p:nvSpPr>
          <p:cNvPr id="8" name="Title 1"/>
          <p:cNvSpPr>
            <a:spLocks noGrp="1"/>
          </p:cNvSpPr>
          <p:nvPr>
            <p:ph type="title"/>
          </p:nvPr>
        </p:nvSpPr>
        <p:spPr>
          <a:xfrm>
            <a:off x="467544" y="0"/>
            <a:ext cx="8229600" cy="1143000"/>
          </a:xfrm>
        </p:spPr>
        <p:txBody>
          <a:bodyPr>
            <a:normAutofit/>
          </a:bodyPr>
          <a:lstStyle/>
          <a:p>
            <a:r>
              <a:rPr lang="sv-SE" sz="2400" dirty="0"/>
              <a:t>Random interesting topics</a:t>
            </a:r>
            <a:endParaRPr lang="en-US" sz="2400" dirty="0"/>
          </a:p>
        </p:txBody>
      </p:sp>
    </p:spTree>
    <p:extLst>
      <p:ext uri="{BB962C8B-B14F-4D97-AF65-F5344CB8AC3E}">
        <p14:creationId xmlns:p14="http://schemas.microsoft.com/office/powerpoint/2010/main" val="18267307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25760"/>
            <a:ext cx="8229600" cy="1143000"/>
          </a:xfrm>
        </p:spPr>
        <p:txBody>
          <a:bodyPr>
            <a:normAutofit/>
          </a:bodyPr>
          <a:lstStyle/>
          <a:p>
            <a:r>
              <a:rPr lang="sv-SE" sz="3200" dirty="0" smtClean="0"/>
              <a:t>Some useful resources</a:t>
            </a:r>
            <a:endParaRPr lang="en-US" sz="32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75913953"/>
              </p:ext>
            </p:extLst>
          </p:nvPr>
        </p:nvGraphicFramePr>
        <p:xfrm>
          <a:off x="467544" y="692696"/>
          <a:ext cx="3816424" cy="6165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4245937752"/>
              </p:ext>
            </p:extLst>
          </p:nvPr>
        </p:nvGraphicFramePr>
        <p:xfrm>
          <a:off x="4716016" y="1196752"/>
          <a:ext cx="3888432" cy="472514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2840212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Books and papers</a:t>
            </a:r>
            <a:endParaRPr lang="en-US" dirty="0"/>
          </a:p>
        </p:txBody>
      </p:sp>
      <p:sp>
        <p:nvSpPr>
          <p:cNvPr id="3" name="Content Placeholder 2"/>
          <p:cNvSpPr>
            <a:spLocks noGrp="1"/>
          </p:cNvSpPr>
          <p:nvPr>
            <p:ph idx="1"/>
          </p:nvPr>
        </p:nvSpPr>
        <p:spPr>
          <a:xfrm>
            <a:off x="457200" y="1600201"/>
            <a:ext cx="8291264" cy="4525963"/>
          </a:xfrm>
        </p:spPr>
        <p:txBody>
          <a:bodyPr>
            <a:normAutofit/>
          </a:bodyPr>
          <a:lstStyle/>
          <a:p>
            <a:r>
              <a:rPr lang="en-US" sz="2400" dirty="0" smtClean="0">
                <a:hlinkClick r:id="rId3"/>
              </a:rPr>
              <a:t>Away3D </a:t>
            </a:r>
            <a:r>
              <a:rPr lang="en-US" sz="2400" dirty="0">
                <a:hlinkClick r:id="rId3"/>
              </a:rPr>
              <a:t>3.6 </a:t>
            </a:r>
            <a:r>
              <a:rPr lang="en-US" sz="2400" dirty="0" smtClean="0">
                <a:hlinkClick r:id="rId3"/>
              </a:rPr>
              <a:t>essentials</a:t>
            </a:r>
            <a:endParaRPr lang="en-US" sz="2400" dirty="0"/>
          </a:p>
          <a:p>
            <a:r>
              <a:rPr lang="en-US" sz="2400" dirty="0" smtClean="0">
                <a:hlinkClick r:id="rId4"/>
              </a:rPr>
              <a:t>Mathematics </a:t>
            </a:r>
            <a:r>
              <a:rPr lang="en-US" sz="2400" dirty="0">
                <a:hlinkClick r:id="rId4"/>
              </a:rPr>
              <a:t>for Game </a:t>
            </a:r>
            <a:r>
              <a:rPr lang="en-US" sz="2400" dirty="0" smtClean="0">
                <a:hlinkClick r:id="rId4"/>
              </a:rPr>
              <a:t>Developer</a:t>
            </a:r>
            <a:r>
              <a:rPr lang="en-US" sz="2400" dirty="0" smtClean="0"/>
              <a:t> by </a:t>
            </a:r>
            <a:r>
              <a:rPr lang="en-US" sz="2400" dirty="0"/>
              <a:t>Christopher </a:t>
            </a:r>
            <a:r>
              <a:rPr lang="en-US" sz="2400" dirty="0" smtClean="0"/>
              <a:t>Tremblay</a:t>
            </a:r>
            <a:endParaRPr lang="en-US" sz="2400" dirty="0"/>
          </a:p>
          <a:p>
            <a:r>
              <a:rPr lang="en-US" sz="2400" dirty="0" smtClean="0">
                <a:hlinkClick r:id="rId5"/>
              </a:rPr>
              <a:t>Mathematics </a:t>
            </a:r>
            <a:r>
              <a:rPr lang="en-US" sz="2400" dirty="0">
                <a:hlinkClick r:id="rId5"/>
              </a:rPr>
              <a:t>for 3D Game Programming and Computer Graphics </a:t>
            </a:r>
            <a:r>
              <a:rPr lang="en-US" sz="2400" dirty="0"/>
              <a:t>by Eric </a:t>
            </a:r>
            <a:r>
              <a:rPr lang="en-US" sz="2400" dirty="0" err="1" smtClean="0"/>
              <a:t>Lengyel</a:t>
            </a:r>
            <a:endParaRPr lang="en-US" sz="2400" dirty="0"/>
          </a:p>
          <a:p>
            <a:r>
              <a:rPr lang="en-US" sz="2400" dirty="0" smtClean="0">
                <a:hlinkClick r:id="rId6"/>
              </a:rPr>
              <a:t>Game </a:t>
            </a:r>
            <a:r>
              <a:rPr lang="en-US" sz="2400" dirty="0">
                <a:hlinkClick r:id="rId6"/>
              </a:rPr>
              <a:t>Graphics Programming</a:t>
            </a:r>
            <a:r>
              <a:rPr lang="en-US" sz="2400" dirty="0"/>
              <a:t> by </a:t>
            </a:r>
            <a:r>
              <a:rPr lang="en-US" sz="2400" dirty="0" smtClean="0"/>
              <a:t>Allen Sherrod</a:t>
            </a:r>
            <a:endParaRPr lang="en-US" sz="2400" dirty="0"/>
          </a:p>
          <a:p>
            <a:r>
              <a:rPr lang="en-US" sz="2400" dirty="0" err="1">
                <a:hlinkClick r:id="rId7"/>
              </a:rPr>
              <a:t>Realtime</a:t>
            </a:r>
            <a:r>
              <a:rPr lang="en-US" sz="2400" dirty="0">
                <a:hlinkClick r:id="rId7"/>
              </a:rPr>
              <a:t> shadows</a:t>
            </a:r>
            <a:endParaRPr lang="en-US" sz="2400" dirty="0" smtClean="0">
              <a:hlinkClick r:id="rId8"/>
            </a:endParaRPr>
          </a:p>
          <a:p>
            <a:r>
              <a:rPr lang="en-US" sz="2400" dirty="0" err="1" smtClean="0">
                <a:hlinkClick r:id="rId8"/>
              </a:rPr>
              <a:t>Raycasting</a:t>
            </a:r>
            <a:r>
              <a:rPr lang="en-US" sz="2400" dirty="0" smtClean="0">
                <a:hlinkClick r:id="rId8"/>
              </a:rPr>
              <a:t> </a:t>
            </a:r>
            <a:r>
              <a:rPr lang="en-US" sz="2400" dirty="0">
                <a:hlinkClick r:id="rId8"/>
              </a:rPr>
              <a:t>in GPU </a:t>
            </a:r>
            <a:r>
              <a:rPr lang="en-US" sz="2400" dirty="0" err="1" smtClean="0">
                <a:hlinkClick r:id="rId8"/>
              </a:rPr>
              <a:t>shaders</a:t>
            </a:r>
            <a:r>
              <a:rPr lang="en-US" sz="2400" dirty="0" smtClean="0"/>
              <a:t> by </a:t>
            </a:r>
            <a:r>
              <a:rPr lang="en-US" sz="2400" dirty="0" err="1"/>
              <a:t>Joost</a:t>
            </a:r>
            <a:r>
              <a:rPr lang="en-US" sz="2400" dirty="0"/>
              <a:t> </a:t>
            </a:r>
            <a:r>
              <a:rPr lang="en-US" sz="2400" dirty="0" smtClean="0"/>
              <a:t>van </a:t>
            </a:r>
            <a:r>
              <a:rPr lang="en-US" sz="2400" dirty="0" err="1" smtClean="0"/>
              <a:t>Dongen</a:t>
            </a:r>
            <a:r>
              <a:rPr lang="en-US" sz="2800" dirty="0"/>
              <a:t/>
            </a:r>
            <a:br>
              <a:rPr lang="en-US" sz="2800" dirty="0"/>
            </a:br>
            <a:endParaRPr lang="en-US" sz="2800" dirty="0"/>
          </a:p>
        </p:txBody>
      </p:sp>
    </p:spTree>
    <p:extLst>
      <p:ext uri="{BB962C8B-B14F-4D97-AF65-F5344CB8AC3E}">
        <p14:creationId xmlns:p14="http://schemas.microsoft.com/office/powerpoint/2010/main" val="156155860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Thanks!</a:t>
            </a:r>
            <a:endParaRPr lang="en-US" dirty="0"/>
          </a:p>
        </p:txBody>
      </p:sp>
      <p:sp>
        <p:nvSpPr>
          <p:cNvPr id="3" name="Content Placeholder 2"/>
          <p:cNvSpPr>
            <a:spLocks noGrp="1"/>
          </p:cNvSpPr>
          <p:nvPr>
            <p:ph idx="1"/>
          </p:nvPr>
        </p:nvSpPr>
        <p:spPr/>
        <p:txBody>
          <a:bodyPr/>
          <a:lstStyle/>
          <a:p>
            <a:pPr marL="0" indent="0">
              <a:buNone/>
            </a:pPr>
            <a:r>
              <a:rPr lang="sv-SE" dirty="0" smtClean="0"/>
              <a:t>Wow! You made it all the way here! I hope you got inspired to continue your journey into the third dimension. Thanks for listening!</a:t>
            </a:r>
          </a:p>
          <a:p>
            <a:endParaRPr lang="sv-SE" dirty="0"/>
          </a:p>
          <a:p>
            <a:pPr marL="0" indent="0" algn="ctr">
              <a:buNone/>
            </a:pPr>
            <a:r>
              <a:rPr lang="sv-SE" dirty="0" smtClean="0"/>
              <a:t>www.inear.se</a:t>
            </a:r>
          </a:p>
          <a:p>
            <a:pPr marL="0" indent="0" algn="ctr">
              <a:buNone/>
            </a:pPr>
            <a:r>
              <a:rPr lang="sv-SE" dirty="0" smtClean="0"/>
              <a:t>twitter.com/inear</a:t>
            </a:r>
            <a:endParaRPr lang="sv-SE" dirty="0"/>
          </a:p>
        </p:txBody>
      </p:sp>
    </p:spTree>
    <p:extLst>
      <p:ext uri="{BB962C8B-B14F-4D97-AF65-F5344CB8AC3E}">
        <p14:creationId xmlns:p14="http://schemas.microsoft.com/office/powerpoint/2010/main" val="12308329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3d session color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3D session FF Din">
      <a:majorFont>
        <a:latin typeface="DIN"/>
        <a:ea typeface=""/>
        <a:cs typeface=""/>
      </a:majorFont>
      <a:minorFont>
        <a:latin typeface="DI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19581</TotalTime>
  <Words>4959</Words>
  <Application>Microsoft Office PowerPoint</Application>
  <PresentationFormat>On-screen Show (4:3)</PresentationFormat>
  <Paragraphs>865</Paragraphs>
  <Slides>94</Slides>
  <Notes>94</Notes>
  <HiddenSlides>10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94</vt:i4>
      </vt:variant>
    </vt:vector>
  </HeadingPairs>
  <TitlesOfParts>
    <vt:vector size="99" baseType="lpstr">
      <vt:lpstr>Arial</vt:lpstr>
      <vt:lpstr>DIN</vt:lpstr>
      <vt:lpstr>Calibri</vt:lpstr>
      <vt:lpstr>Wingdings</vt:lpstr>
      <vt:lpstr>Office Theme</vt:lpstr>
      <vt:lpstr>PowerPoint Presentation</vt:lpstr>
      <vt:lpstr>PowerPoint Presentation</vt:lpstr>
      <vt:lpstr>MATH &amp; ALGEBRA</vt:lpstr>
      <vt:lpstr>VECTOR</vt:lpstr>
      <vt:lpstr>Length</vt:lpstr>
      <vt:lpstr>Addition</vt:lpstr>
      <vt:lpstr>Subtraction</vt:lpstr>
      <vt:lpstr>Scalar Multiplication</vt:lpstr>
      <vt:lpstr>Dot Product</vt:lpstr>
      <vt:lpstr>Cross Product</vt:lpstr>
      <vt:lpstr>Real world examples</vt:lpstr>
      <vt:lpstr>Solutions</vt:lpstr>
      <vt:lpstr>PowerPoint Presentation</vt:lpstr>
      <vt:lpstr>Spaces</vt:lpstr>
      <vt:lpstr>Left- and right-handed systems</vt:lpstr>
      <vt:lpstr>MATRICES AND SPACES</vt:lpstr>
      <vt:lpstr>Matrices</vt:lpstr>
      <vt:lpstr>Classes/Utils</vt:lpstr>
      <vt:lpstr>TRANSFORMATIONS</vt:lpstr>
      <vt:lpstr>Linear transformation</vt:lpstr>
      <vt:lpstr>Linear transformation</vt:lpstr>
      <vt:lpstr>Linear transformation</vt:lpstr>
      <vt:lpstr>Linear transformation</vt:lpstr>
      <vt:lpstr>Multi linear transformation</vt:lpstr>
      <vt:lpstr>Nonlinear transformations</vt:lpstr>
      <vt:lpstr>PROJECTIONS</vt:lpstr>
      <vt:lpstr>Most common projections</vt:lpstr>
      <vt:lpstr>GRAPHICS PIPELINE</vt:lpstr>
      <vt:lpstr>Programmable pipeline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Stages overview</vt:lpstr>
      <vt:lpstr>SHADERS</vt:lpstr>
      <vt:lpstr>About shaders</vt:lpstr>
      <vt:lpstr>Low level shading language</vt:lpstr>
      <vt:lpstr>High level shading languages</vt:lpstr>
      <vt:lpstr>Vertex shader</vt:lpstr>
      <vt:lpstr>Geometry Shader</vt:lpstr>
      <vt:lpstr>Fragment Shader</vt:lpstr>
      <vt:lpstr>Texture objects</vt:lpstr>
      <vt:lpstr>Texture Filtering</vt:lpstr>
      <vt:lpstr>Let’s have a look at the WegGL implementation (click on image)</vt:lpstr>
      <vt:lpstr>Cubemap texture</vt:lpstr>
      <vt:lpstr>Shader tool examples</vt:lpstr>
      <vt:lpstr>Interior mapping</vt:lpstr>
      <vt:lpstr>Animations, Skin and Bones</vt:lpstr>
      <vt:lpstr>Animations in  Away3D Broomstick</vt:lpstr>
      <vt:lpstr>Materials</vt:lpstr>
      <vt:lpstr>Some ingredients:</vt:lpstr>
      <vt:lpstr>Example</vt:lpstr>
      <vt:lpstr>Unitys Normal Shader Family</vt:lpstr>
      <vt:lpstr>Lighting</vt:lpstr>
      <vt:lpstr>Lambert shading</vt:lpstr>
      <vt:lpstr>Real-time shadows</vt:lpstr>
      <vt:lpstr>Quality and performance</vt:lpstr>
      <vt:lpstr>Example in Unity</vt:lpstr>
      <vt:lpstr>Special effects</vt:lpstr>
      <vt:lpstr>PowerPoint Presentation</vt:lpstr>
      <vt:lpstr>Physics</vt:lpstr>
      <vt:lpstr>Very simple physics demo</vt:lpstr>
      <vt:lpstr>Frameworks</vt:lpstr>
      <vt:lpstr>PowerPoint Presentation</vt:lpstr>
      <vt:lpstr>Unity3D</vt:lpstr>
      <vt:lpstr>PowerPoint Presentation</vt:lpstr>
      <vt:lpstr>Flash/Molehill </vt:lpstr>
      <vt:lpstr>Flash 3D Engines</vt:lpstr>
      <vt:lpstr>Optimizing</vt:lpstr>
      <vt:lpstr>PowerPoint Presentation</vt:lpstr>
      <vt:lpstr>WebGL</vt:lpstr>
      <vt:lpstr>WebGL Frameworks</vt:lpstr>
      <vt:lpstr>Jellyfish</vt:lpstr>
      <vt:lpstr>Particles</vt:lpstr>
      <vt:lpstr>Hello Racer</vt:lpstr>
      <vt:lpstr>Clouds</vt:lpstr>
      <vt:lpstr>WebGL vs. Molehill APIs</vt:lpstr>
      <vt:lpstr>Debugging</vt:lpstr>
      <vt:lpstr>3D Model filetypes</vt:lpstr>
      <vt:lpstr>Learning tips</vt:lpstr>
      <vt:lpstr>Random interesting topics</vt:lpstr>
      <vt:lpstr>Random interesting topics</vt:lpstr>
      <vt:lpstr>Random interesting topics</vt:lpstr>
      <vt:lpstr>Random interesting topics</vt:lpstr>
      <vt:lpstr>Random interesting topics</vt:lpstr>
      <vt:lpstr>Some useful resources</vt:lpstr>
      <vt:lpstr>Books and papers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SESSION</dc:title>
  <dc:creator>inear</dc:creator>
  <cp:lastModifiedBy>inear</cp:lastModifiedBy>
  <cp:revision>315</cp:revision>
  <dcterms:created xsi:type="dcterms:W3CDTF">2011-03-17T18:58:00Z</dcterms:created>
  <dcterms:modified xsi:type="dcterms:W3CDTF">2011-04-11T22:03:51Z</dcterms:modified>
</cp:coreProperties>
</file>